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26" r:id="rId3"/>
    <p:sldId id="335" r:id="rId4"/>
    <p:sldId id="327" r:id="rId5"/>
    <p:sldId id="319" r:id="rId6"/>
    <p:sldId id="321" r:id="rId7"/>
    <p:sldId id="320" r:id="rId8"/>
    <p:sldId id="323" r:id="rId9"/>
    <p:sldId id="322" r:id="rId10"/>
    <p:sldId id="324" r:id="rId11"/>
    <p:sldId id="359" r:id="rId12"/>
    <p:sldId id="360" r:id="rId13"/>
    <p:sldId id="336" r:id="rId14"/>
    <p:sldId id="337" r:id="rId15"/>
    <p:sldId id="338" r:id="rId16"/>
    <p:sldId id="339" r:id="rId17"/>
    <p:sldId id="397" r:id="rId18"/>
    <p:sldId id="398" r:id="rId19"/>
    <p:sldId id="371" r:id="rId20"/>
    <p:sldId id="383" r:id="rId21"/>
    <p:sldId id="407" r:id="rId22"/>
    <p:sldId id="408" r:id="rId23"/>
    <p:sldId id="409" r:id="rId24"/>
    <p:sldId id="410" r:id="rId25"/>
    <p:sldId id="368" r:id="rId26"/>
    <p:sldId id="400" r:id="rId27"/>
    <p:sldId id="391" r:id="rId28"/>
    <p:sldId id="396" r:id="rId29"/>
    <p:sldId id="363" r:id="rId30"/>
    <p:sldId id="348" r:id="rId31"/>
    <p:sldId id="342" r:id="rId32"/>
    <p:sldId id="346" r:id="rId33"/>
    <p:sldId id="333" r:id="rId34"/>
    <p:sldId id="365" r:id="rId35"/>
    <p:sldId id="366" r:id="rId36"/>
    <p:sldId id="354" r:id="rId37"/>
    <p:sldId id="412" r:id="rId38"/>
    <p:sldId id="364" r:id="rId39"/>
    <p:sldId id="411" r:id="rId40"/>
    <p:sldId id="356" r:id="rId41"/>
    <p:sldId id="357" r:id="rId42"/>
    <p:sldId id="351" r:id="rId43"/>
    <p:sldId id="3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CB0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E988C-162A-0A46-99B6-C37840F6C178}" v="1" dt="2024-04-28T01:03:35.555"/>
    <p1510:client id="{6D65C82A-C5B1-4ADF-87DB-707D290B7CFF}" v="422" dt="2024-04-27T21:23:10.304"/>
    <p1510:client id="{7BBDEA05-6CF0-49D6-A808-648BB07AE109}" v="1494" dt="2024-04-27T21:22:55.146"/>
    <p1510:client id="{864C906F-1D7D-9340-AFD9-1FBF2EC1B409}" v="406" dt="2024-04-27T22:06:37.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p:cViewPr varScale="1">
        <p:scale>
          <a:sx n="74" d="100"/>
          <a:sy n="74" d="100"/>
        </p:scale>
        <p:origin x="19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cometmail-my.sharepoint.com/personal/dxr220003_utdallas_edu/Documents/Microsoft%20Teams%20Chat%20Files/SmartPlate_RO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metmail-my.sharepoint.com/personal/dxr220003_utdallas_edu/Documents/Microsoft%20Teams%20Chat%20Files/SmartPlate_RO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'[SmartPlate_ROI.xlsx]J Curve'!$D$1</c:f>
              <c:strCache>
                <c:ptCount val="1"/>
                <c:pt idx="0">
                  <c:v>ROI</c:v>
                </c:pt>
              </c:strCache>
            </c:strRef>
          </c:tx>
          <c:spPr>
            <a:ln w="34925" cap="rnd">
              <a:solidFill>
                <a:schemeClr val="lt1"/>
              </a:solidFill>
              <a:round/>
            </a:ln>
            <a:effectLst>
              <a:outerShdw dist="25400" dir="2700000" algn="tl" rotWithShape="0">
                <a:schemeClr val="accent1"/>
              </a:outerShdw>
            </a:effectLst>
          </c:spPr>
          <c:marker>
            <c:symbol val="none"/>
          </c:marker>
          <c:dLbls>
            <c:dLbl>
              <c:idx val="0"/>
              <c:layout>
                <c:manualLayout>
                  <c:x val="-6.2770983645891607E-2"/>
                  <c:y val="0.1157741962562544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B4-4F45-9F75-EFE5363E5C4C}"/>
                </c:ext>
              </c:extLst>
            </c:dLbl>
            <c:dLbl>
              <c:idx val="1"/>
              <c:layout>
                <c:manualLayout>
                  <c:x val="-8.6645869062583342E-2"/>
                  <c:y val="3.37674739080742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B4-4F45-9F75-EFE5363E5C4C}"/>
                </c:ext>
              </c:extLst>
            </c:dLbl>
            <c:dLbl>
              <c:idx val="2"/>
              <c:layout>
                <c:manualLayout>
                  <c:x val="-1.8326548922452168E-2"/>
                  <c:y val="4.8239248440105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B4-4F45-9F75-EFE5363E5C4C}"/>
                </c:ext>
              </c:extLst>
            </c:dLbl>
            <c:dLbl>
              <c:idx val="3"/>
              <c:layout>
                <c:manualLayout>
                  <c:x val="-2.6659880433097121E-2"/>
                  <c:y val="0.1061263465682332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B4-4F45-9F75-EFE5363E5C4C}"/>
                </c:ext>
              </c:extLst>
            </c:dLbl>
            <c:dLbl>
              <c:idx val="4"/>
              <c:layout>
                <c:manualLayout>
                  <c:x val="-7.2154402415923503E-3"/>
                  <c:y val="0.125422045944275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B4-4F45-9F75-EFE5363E5C4C}"/>
                </c:ext>
              </c:extLst>
            </c:dLbl>
            <c:dLbl>
              <c:idx val="5"/>
              <c:layout>
                <c:manualLayout>
                  <c:x val="-6.9625094132744161E-2"/>
                  <c:y val="-6.7534947816148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5B4-4F45-9F75-EFE5363E5C4C}"/>
                </c:ext>
              </c:extLst>
            </c:dLbl>
            <c:dLbl>
              <c:idx val="6"/>
              <c:layout>
                <c:manualLayout>
                  <c:x val="-6.5194430184945279E-2"/>
                  <c:y val="-9.6478496880212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5B4-4F45-9F75-EFE5363E5C4C}"/>
                </c:ext>
              </c:extLst>
            </c:dLbl>
            <c:dLbl>
              <c:idx val="7"/>
              <c:layout>
                <c:manualLayout>
                  <c:x val="-3.8787393091121475E-2"/>
                  <c:y val="-0.101302421724222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5B4-4F45-9F75-EFE5363E5C4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Curve'!$D$2:$D$9</c:f>
              <c:numCache>
                <c:formatCode>General</c:formatCode>
                <c:ptCount val="8"/>
                <c:pt idx="0">
                  <c:v>-0.46</c:v>
                </c:pt>
                <c:pt idx="1">
                  <c:v>-0.7</c:v>
                </c:pt>
                <c:pt idx="2">
                  <c:v>-0.73</c:v>
                </c:pt>
                <c:pt idx="3">
                  <c:v>-0.47</c:v>
                </c:pt>
                <c:pt idx="4">
                  <c:v>-0.10999999999999999</c:v>
                </c:pt>
                <c:pt idx="5">
                  <c:v>0.24</c:v>
                </c:pt>
                <c:pt idx="6">
                  <c:v>0.42499999999999982</c:v>
                </c:pt>
                <c:pt idx="7">
                  <c:v>0.32500000000000018</c:v>
                </c:pt>
              </c:numCache>
            </c:numRef>
          </c:val>
          <c:smooth val="0"/>
          <c:extLst>
            <c:ext xmlns:c16="http://schemas.microsoft.com/office/drawing/2014/chart" uri="{C3380CC4-5D6E-409C-BE32-E72D297353CC}">
              <c16:uniqueId val="{00000000-09C0-43AA-AB42-68AB3544755E}"/>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214188384"/>
        <c:axId val="1214181664"/>
      </c:lineChart>
      <c:catAx>
        <c:axId val="1214188384"/>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214181664"/>
        <c:crosses val="autoZero"/>
        <c:auto val="1"/>
        <c:lblAlgn val="ctr"/>
        <c:lblOffset val="100"/>
        <c:noMultiLvlLbl val="0"/>
      </c:catAx>
      <c:valAx>
        <c:axId val="1214181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14188384"/>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solidFill>
                  <a:schemeClr val="bg1"/>
                </a:solidFill>
              </a:rPr>
              <a:t>Revenue</a:t>
            </a:r>
            <a:r>
              <a:rPr lang="en-IN" baseline="0">
                <a:solidFill>
                  <a:schemeClr val="bg1"/>
                </a:solidFill>
              </a:rPr>
              <a:t> &amp; Cost over 8 Quarters</a:t>
            </a:r>
            <a:endParaRPr lang="en-IN">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'[SmartPlate_ROI.xlsx]J Curve'!$B$1</c:f>
              <c:strCache>
                <c:ptCount val="1"/>
                <c:pt idx="0">
                  <c:v>COST (in millions)</c:v>
                </c:pt>
              </c:strCache>
            </c:strRef>
          </c:tx>
          <c:spPr>
            <a:solidFill>
              <a:schemeClr val="accent1"/>
            </a:solidFill>
            <a:ln>
              <a:noFill/>
            </a:ln>
            <a:effectLst/>
          </c:spPr>
          <c:invertIfNegative val="0"/>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Curve'!$B$2:$B$9</c:f>
              <c:numCache>
                <c:formatCode>General</c:formatCode>
                <c:ptCount val="8"/>
                <c:pt idx="0">
                  <c:v>0.46</c:v>
                </c:pt>
                <c:pt idx="1">
                  <c:v>0.7</c:v>
                </c:pt>
                <c:pt idx="2">
                  <c:v>0.73</c:v>
                </c:pt>
                <c:pt idx="3">
                  <c:v>0.96</c:v>
                </c:pt>
                <c:pt idx="4">
                  <c:v>0.94</c:v>
                </c:pt>
                <c:pt idx="5">
                  <c:v>1.86</c:v>
                </c:pt>
                <c:pt idx="6">
                  <c:v>2.5750000000000002</c:v>
                </c:pt>
                <c:pt idx="7">
                  <c:v>2.7749999999999999</c:v>
                </c:pt>
              </c:numCache>
            </c:numRef>
          </c:val>
          <c:extLst>
            <c:ext xmlns:c16="http://schemas.microsoft.com/office/drawing/2014/chart" uri="{C3380CC4-5D6E-409C-BE32-E72D297353CC}">
              <c16:uniqueId val="{00000000-F9AF-40CD-8DCD-1011F6DB8673}"/>
            </c:ext>
          </c:extLst>
        </c:ser>
        <c:ser>
          <c:idx val="1"/>
          <c:order val="1"/>
          <c:tx>
            <c:strRef>
              <c:f>'[SmartPlate_ROI.xlsx]J Curve'!$C$1</c:f>
              <c:strCache>
                <c:ptCount val="1"/>
                <c:pt idx="0">
                  <c:v>REVENUE (in millions)</c:v>
                </c:pt>
              </c:strCache>
            </c:strRef>
          </c:tx>
          <c:spPr>
            <a:solidFill>
              <a:schemeClr val="accent2"/>
            </a:solidFill>
            <a:ln>
              <a:noFill/>
            </a:ln>
            <a:effectLst/>
          </c:spPr>
          <c:invertIfNegative val="0"/>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Curve'!$C$2:$C$9</c:f>
              <c:numCache>
                <c:formatCode>General</c:formatCode>
                <c:ptCount val="8"/>
                <c:pt idx="0">
                  <c:v>0</c:v>
                </c:pt>
                <c:pt idx="1">
                  <c:v>0</c:v>
                </c:pt>
                <c:pt idx="2">
                  <c:v>0</c:v>
                </c:pt>
                <c:pt idx="3">
                  <c:v>0.49</c:v>
                </c:pt>
                <c:pt idx="4">
                  <c:v>0.83</c:v>
                </c:pt>
                <c:pt idx="5">
                  <c:v>2.1</c:v>
                </c:pt>
                <c:pt idx="6">
                  <c:v>3</c:v>
                </c:pt>
                <c:pt idx="7">
                  <c:v>3.1</c:v>
                </c:pt>
              </c:numCache>
            </c:numRef>
          </c:val>
          <c:extLst>
            <c:ext xmlns:c16="http://schemas.microsoft.com/office/drawing/2014/chart" uri="{C3380CC4-5D6E-409C-BE32-E72D297353CC}">
              <c16:uniqueId val="{00000001-F9AF-40CD-8DCD-1011F6DB8673}"/>
            </c:ext>
          </c:extLst>
        </c:ser>
        <c:dLbls>
          <c:showLegendKey val="0"/>
          <c:showVal val="0"/>
          <c:showCatName val="0"/>
          <c:showSerName val="0"/>
          <c:showPercent val="0"/>
          <c:showBubbleSize val="0"/>
        </c:dLbls>
        <c:gapWidth val="150"/>
        <c:overlap val="100"/>
        <c:axId val="228774528"/>
        <c:axId val="1706287088"/>
      </c:barChart>
      <c:catAx>
        <c:axId val="228774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06287088"/>
        <c:crosses val="autoZero"/>
        <c:auto val="1"/>
        <c:lblAlgn val="ctr"/>
        <c:lblOffset val="100"/>
        <c:noMultiLvlLbl val="0"/>
      </c:catAx>
      <c:valAx>
        <c:axId val="170628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28774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COST (in millions)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Q5</c:v>
                </c:pt>
                <c:pt idx="1">
                  <c:v>Q6</c:v>
                </c:pt>
                <c:pt idx="2">
                  <c:v>Q7</c:v>
                </c:pt>
                <c:pt idx="3">
                  <c:v>Q8</c:v>
                </c:pt>
              </c:strCache>
            </c:strRef>
          </c:cat>
          <c:val>
            <c:numRef>
              <c:f>Sheet1!$B$2:$B$5</c:f>
              <c:numCache>
                <c:formatCode>General</c:formatCode>
                <c:ptCount val="4"/>
                <c:pt idx="0">
                  <c:v>1.24</c:v>
                </c:pt>
                <c:pt idx="1">
                  <c:v>2.8</c:v>
                </c:pt>
                <c:pt idx="2">
                  <c:v>3.3</c:v>
                </c:pt>
                <c:pt idx="3">
                  <c:v>2.9</c:v>
                </c:pt>
              </c:numCache>
            </c:numRef>
          </c:val>
          <c:extLst>
            <c:ext xmlns:c16="http://schemas.microsoft.com/office/drawing/2014/chart" uri="{C3380CC4-5D6E-409C-BE32-E72D297353CC}">
              <c16:uniqueId val="{00000000-BA53-4A42-B2B9-532F6AF49C0A}"/>
            </c:ext>
          </c:extLst>
        </c:ser>
        <c:ser>
          <c:idx val="1"/>
          <c:order val="1"/>
          <c:tx>
            <c:strRef>
              <c:f>Sheet1!$C$1</c:f>
              <c:strCache>
                <c:ptCount val="1"/>
                <c:pt idx="0">
                  <c:v>REVENUE (in millions)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Q5</c:v>
                </c:pt>
                <c:pt idx="1">
                  <c:v>Q6</c:v>
                </c:pt>
                <c:pt idx="2">
                  <c:v>Q7</c:v>
                </c:pt>
                <c:pt idx="3">
                  <c:v>Q8</c:v>
                </c:pt>
              </c:strCache>
            </c:strRef>
          </c:cat>
          <c:val>
            <c:numRef>
              <c:f>Sheet1!$C$2:$C$5</c:f>
              <c:numCache>
                <c:formatCode>General</c:formatCode>
                <c:ptCount val="4"/>
                <c:pt idx="0">
                  <c:v>2.33</c:v>
                </c:pt>
                <c:pt idx="1">
                  <c:v>3.9</c:v>
                </c:pt>
                <c:pt idx="2">
                  <c:v>4.5</c:v>
                </c:pt>
                <c:pt idx="3">
                  <c:v>5.85</c:v>
                </c:pt>
              </c:numCache>
            </c:numRef>
          </c:val>
          <c:extLst>
            <c:ext xmlns:c16="http://schemas.microsoft.com/office/drawing/2014/chart" uri="{C3380CC4-5D6E-409C-BE32-E72D297353CC}">
              <c16:uniqueId val="{00000001-BA53-4A42-B2B9-532F6AF49C0A}"/>
            </c:ext>
          </c:extLst>
        </c:ser>
        <c:dLbls>
          <c:dLblPos val="ctr"/>
          <c:showLegendKey val="0"/>
          <c:showVal val="1"/>
          <c:showCatName val="0"/>
          <c:showSerName val="0"/>
          <c:showPercent val="0"/>
          <c:showBubbleSize val="0"/>
        </c:dLbls>
        <c:gapWidth val="79"/>
        <c:overlap val="100"/>
        <c:axId val="1879214976"/>
        <c:axId val="1879211616"/>
      </c:barChart>
      <c:catAx>
        <c:axId val="1879214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9211616"/>
        <c:crosses val="autoZero"/>
        <c:auto val="1"/>
        <c:lblAlgn val="ctr"/>
        <c:lblOffset val="100"/>
        <c:noMultiLvlLbl val="0"/>
      </c:catAx>
      <c:valAx>
        <c:axId val="1879211616"/>
        <c:scaling>
          <c:orientation val="minMax"/>
        </c:scaling>
        <c:delete val="1"/>
        <c:axPos val="l"/>
        <c:numFmt formatCode="General" sourceLinked="1"/>
        <c:majorTickMark val="none"/>
        <c:minorTickMark val="none"/>
        <c:tickLblPos val="nextTo"/>
        <c:crossAx val="187921497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2E612-6E98-4BE4-8A0D-468EE9CF2B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E13DAD-FFE1-44FF-B049-D4C4D653DF17}">
      <dgm:prSet custT="1"/>
      <dgm:spPr/>
      <dgm:t>
        <a:bodyPr/>
        <a:lstStyle/>
        <a:p>
          <a:pPr>
            <a:lnSpc>
              <a:spcPct val="100000"/>
            </a:lnSpc>
          </a:pPr>
          <a:r>
            <a:rPr lang="en-US" sz="1800">
              <a:latin typeface="Circular Std Black" panose="020B0A04020101010102" pitchFamily="34" charset="77"/>
              <a:cs typeface="Circular Std Black" panose="020B0A04020101010102" pitchFamily="34" charset="77"/>
            </a:rPr>
            <a:t>Cost price/Meal kit = $5</a:t>
          </a:r>
        </a:p>
        <a:p>
          <a:pPr>
            <a:lnSpc>
              <a:spcPct val="100000"/>
            </a:lnSpc>
          </a:pPr>
          <a:r>
            <a:rPr lang="en-US" sz="1800">
              <a:latin typeface="Circular Std Black" panose="020B0A04020101010102" pitchFamily="34" charset="77"/>
              <a:cs typeface="Circular Std Black" panose="020B0A04020101010102" pitchFamily="34" charset="77"/>
            </a:rPr>
            <a:t>Cost/Subscription = $15</a:t>
          </a:r>
        </a:p>
        <a:p>
          <a:pPr>
            <a:lnSpc>
              <a:spcPct val="100000"/>
            </a:lnSpc>
          </a:pPr>
          <a:r>
            <a:rPr lang="en-US" sz="1500">
              <a:latin typeface="Circular Std Black" panose="020B0A04020101010102" pitchFamily="34" charset="77"/>
              <a:cs typeface="Circular Std Black" panose="020B0A04020101010102" pitchFamily="34" charset="77"/>
            </a:rPr>
            <a:t>(Subscription includes 3 meal kits a week)</a:t>
          </a:r>
        </a:p>
      </dgm:t>
    </dgm:pt>
    <dgm:pt modelId="{AD489F53-97D4-4E66-BA2F-61EDCDB31A1B}" type="parTrans" cxnId="{F4229CA3-626D-4ED8-852C-408CAFB126ED}">
      <dgm:prSet/>
      <dgm:spPr/>
      <dgm:t>
        <a:bodyPr/>
        <a:lstStyle/>
        <a:p>
          <a:endParaRPr lang="en-US"/>
        </a:p>
      </dgm:t>
    </dgm:pt>
    <dgm:pt modelId="{FAE320A2-B0B2-496F-8806-97155E5CF4FE}" type="sibTrans" cxnId="{F4229CA3-626D-4ED8-852C-408CAFB126ED}">
      <dgm:prSet/>
      <dgm:spPr/>
      <dgm:t>
        <a:bodyPr/>
        <a:lstStyle/>
        <a:p>
          <a:endParaRPr lang="en-US"/>
        </a:p>
      </dgm:t>
    </dgm:pt>
    <dgm:pt modelId="{F3CF2D6E-A259-450D-BA84-D1F00DEE9B3E}">
      <dgm:prSet custT="1"/>
      <dgm:spPr/>
      <dgm:t>
        <a:bodyPr/>
        <a:lstStyle/>
        <a:p>
          <a:pPr>
            <a:lnSpc>
              <a:spcPct val="100000"/>
            </a:lnSpc>
          </a:pPr>
          <a:r>
            <a:rPr lang="en-IN" sz="1800">
              <a:latin typeface="Circular Std Black" panose="020B0A04020101010102" pitchFamily="34" charset="77"/>
              <a:cs typeface="Circular Std Black" panose="020B0A04020101010102" pitchFamily="34" charset="77"/>
            </a:rPr>
            <a:t>Selling price/Meal kit = $6.59</a:t>
          </a:r>
        </a:p>
        <a:p>
          <a:pPr>
            <a:lnSpc>
              <a:spcPct val="100000"/>
            </a:lnSpc>
          </a:pPr>
          <a:r>
            <a:rPr lang="en-IN" sz="1800">
              <a:latin typeface="Circular Std Black" panose="020B0A04020101010102" pitchFamily="34" charset="77"/>
              <a:cs typeface="Circular Std Black" panose="020B0A04020101010102" pitchFamily="34" charset="77"/>
            </a:rPr>
            <a:t>Subscription cost/Meal kit = $19</a:t>
          </a:r>
        </a:p>
        <a:p>
          <a:pPr>
            <a:lnSpc>
              <a:spcPct val="100000"/>
            </a:lnSpc>
          </a:pPr>
          <a:r>
            <a:rPr lang="en-US" sz="1500">
              <a:latin typeface="Circular Std Black" panose="020B0A04020101010102" pitchFamily="34" charset="77"/>
              <a:cs typeface="Circular Std Black" panose="020B0A04020101010102" pitchFamily="34" charset="77"/>
            </a:rPr>
            <a:t>(Subscription includes 3 meal kits a week)</a:t>
          </a:r>
        </a:p>
      </dgm:t>
    </dgm:pt>
    <dgm:pt modelId="{2C5BCA49-B7DB-4560-90AD-38A4BCE2E2F6}" type="parTrans" cxnId="{3A9C994D-5498-48E4-A0FD-47E2B8585213}">
      <dgm:prSet/>
      <dgm:spPr/>
      <dgm:t>
        <a:bodyPr/>
        <a:lstStyle/>
        <a:p>
          <a:endParaRPr lang="en-US"/>
        </a:p>
      </dgm:t>
    </dgm:pt>
    <dgm:pt modelId="{D5950485-3AC1-42F3-A0B0-3B9A654B1837}" type="sibTrans" cxnId="{3A9C994D-5498-48E4-A0FD-47E2B8585213}">
      <dgm:prSet/>
      <dgm:spPr/>
      <dgm:t>
        <a:bodyPr/>
        <a:lstStyle/>
        <a:p>
          <a:endParaRPr lang="en-US"/>
        </a:p>
      </dgm:t>
    </dgm:pt>
    <dgm:pt modelId="{BEDA91A2-D246-41F7-A1F0-1789A4889C5E}">
      <dgm:prSet custT="1"/>
      <dgm:spPr/>
      <dgm:t>
        <a:bodyPr/>
        <a:lstStyle/>
        <a:p>
          <a:pPr>
            <a:lnSpc>
              <a:spcPct val="100000"/>
            </a:lnSpc>
          </a:pPr>
          <a:r>
            <a:rPr lang="en-US" sz="2200">
              <a:latin typeface="Circular Std Black" panose="020B0A04020101010102" pitchFamily="34" charset="77"/>
              <a:cs typeface="Circular Std Black" panose="020B0A04020101010102" pitchFamily="34" charset="77"/>
            </a:rPr>
            <a:t>     </a:t>
          </a:r>
          <a:r>
            <a:rPr lang="en-US" sz="2000">
              <a:latin typeface="Circular Std Black" panose="020B0A04020101010102" pitchFamily="34" charset="77"/>
              <a:cs typeface="Circular Std Black" panose="020B0A04020101010102" pitchFamily="34" charset="77"/>
            </a:rPr>
            <a:t>Profit/Meal kit Subscription</a:t>
          </a:r>
          <a:r>
            <a:rPr lang="en-US" sz="2000" baseline="0">
              <a:latin typeface="Circular Std Black" panose="020B0A04020101010102" pitchFamily="34" charset="77"/>
              <a:cs typeface="Circular Std Black" panose="020B0A04020101010102" pitchFamily="34" charset="77"/>
            </a:rPr>
            <a:t> = $4</a:t>
          </a:r>
          <a:endParaRPr lang="en-US" sz="2000">
            <a:latin typeface="Circular Std Black" panose="020B0A04020101010102" pitchFamily="34" charset="77"/>
            <a:cs typeface="Circular Std Black" panose="020B0A04020101010102" pitchFamily="34" charset="77"/>
          </a:endParaRPr>
        </a:p>
      </dgm:t>
    </dgm:pt>
    <dgm:pt modelId="{35F1F6FB-31F6-4250-A31A-D509FA5619E5}" type="parTrans" cxnId="{10C43A93-84EA-4148-9A98-5FE5176CB4B5}">
      <dgm:prSet/>
      <dgm:spPr/>
      <dgm:t>
        <a:bodyPr/>
        <a:lstStyle/>
        <a:p>
          <a:endParaRPr lang="en-IN"/>
        </a:p>
      </dgm:t>
    </dgm:pt>
    <dgm:pt modelId="{F3711E4A-6EEF-4942-A857-C2138084E10C}" type="sibTrans" cxnId="{10C43A93-84EA-4148-9A98-5FE5176CB4B5}">
      <dgm:prSet/>
      <dgm:spPr/>
      <dgm:t>
        <a:bodyPr/>
        <a:lstStyle/>
        <a:p>
          <a:endParaRPr lang="en-IN"/>
        </a:p>
      </dgm:t>
    </dgm:pt>
    <dgm:pt modelId="{185BCA8D-DF24-45A8-A806-646E2532C122}">
      <dgm:prSet/>
      <dgm:spPr/>
      <dgm:t>
        <a:bodyPr/>
        <a:lstStyle/>
        <a:p>
          <a:pPr>
            <a:lnSpc>
              <a:spcPct val="100000"/>
            </a:lnSpc>
          </a:pPr>
          <a:endParaRPr lang="en-US">
            <a:latin typeface="Circular Std Black" panose="020B0A04020101010102" pitchFamily="34" charset="77"/>
            <a:cs typeface="Circular Std Black" panose="020B0A04020101010102" pitchFamily="34" charset="77"/>
          </a:endParaRPr>
        </a:p>
      </dgm:t>
    </dgm:pt>
    <dgm:pt modelId="{88500313-BE02-41B3-872A-7A400164301D}" type="parTrans" cxnId="{C041D897-32EF-4768-99C3-E00BE8417E3F}">
      <dgm:prSet/>
      <dgm:spPr/>
      <dgm:t>
        <a:bodyPr/>
        <a:lstStyle/>
        <a:p>
          <a:endParaRPr lang="en-IN"/>
        </a:p>
      </dgm:t>
    </dgm:pt>
    <dgm:pt modelId="{07F03E26-7D44-4628-B651-A92F1D467E23}" type="sibTrans" cxnId="{C041D897-32EF-4768-99C3-E00BE8417E3F}">
      <dgm:prSet/>
      <dgm:spPr/>
      <dgm:t>
        <a:bodyPr/>
        <a:lstStyle/>
        <a:p>
          <a:endParaRPr lang="en-IN"/>
        </a:p>
      </dgm:t>
    </dgm:pt>
    <dgm:pt modelId="{5D66A2F8-48B4-4FBD-8D58-6D3A47B3A259}" type="pres">
      <dgm:prSet presAssocID="{7832E612-6E98-4BE4-8A0D-468EE9CF2BA1}" presName="root" presStyleCnt="0">
        <dgm:presLayoutVars>
          <dgm:dir/>
          <dgm:resizeHandles val="exact"/>
        </dgm:presLayoutVars>
      </dgm:prSet>
      <dgm:spPr/>
    </dgm:pt>
    <dgm:pt modelId="{52FEB7E7-E33D-48EC-972B-54CCE6A827B5}" type="pres">
      <dgm:prSet presAssocID="{FFE13DAD-FFE1-44FF-B049-D4C4D653DF17}" presName="compNode" presStyleCnt="0"/>
      <dgm:spPr/>
    </dgm:pt>
    <dgm:pt modelId="{5FC33BA6-2770-4DB5-A76C-65177D816F50}" type="pres">
      <dgm:prSet presAssocID="{FFE13DAD-FFE1-44FF-B049-D4C4D653DF17}" presName="bgRect" presStyleLbl="bgShp" presStyleIdx="0" presStyleCnt="3"/>
      <dgm:spPr/>
    </dgm:pt>
    <dgm:pt modelId="{ED88D047-C9BE-4F71-842E-72BE461F05F7}" type="pres">
      <dgm:prSet presAssocID="{FFE13DAD-FFE1-44FF-B049-D4C4D653D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8B311FE8-677A-4CCB-B6D5-0AA48B97F9A8}" type="pres">
      <dgm:prSet presAssocID="{FFE13DAD-FFE1-44FF-B049-D4C4D653DF17}" presName="spaceRect" presStyleCnt="0"/>
      <dgm:spPr/>
    </dgm:pt>
    <dgm:pt modelId="{AC71CC42-0361-4164-B1EE-61D90B10E038}" type="pres">
      <dgm:prSet presAssocID="{FFE13DAD-FFE1-44FF-B049-D4C4D653DF17}" presName="parTx" presStyleLbl="revTx" presStyleIdx="0" presStyleCnt="4" custLinFactNeighborX="-6266" custLinFactNeighborY="-43">
        <dgm:presLayoutVars>
          <dgm:chMax val="0"/>
          <dgm:chPref val="0"/>
        </dgm:presLayoutVars>
      </dgm:prSet>
      <dgm:spPr/>
    </dgm:pt>
    <dgm:pt modelId="{3BD092F9-A529-47D1-8650-20B0928614BA}" type="pres">
      <dgm:prSet presAssocID="{FAE320A2-B0B2-496F-8806-97155E5CF4FE}" presName="sibTrans" presStyleCnt="0"/>
      <dgm:spPr/>
    </dgm:pt>
    <dgm:pt modelId="{DAAD7E57-B4D7-403A-B74A-03EC8E28F0DF}" type="pres">
      <dgm:prSet presAssocID="{F3CF2D6E-A259-450D-BA84-D1F00DEE9B3E}" presName="compNode" presStyleCnt="0"/>
      <dgm:spPr/>
    </dgm:pt>
    <dgm:pt modelId="{E65ADA4A-60A5-4C7A-9A26-901D962D2211}" type="pres">
      <dgm:prSet presAssocID="{F3CF2D6E-A259-450D-BA84-D1F00DEE9B3E}" presName="bgRect" presStyleLbl="bgShp" presStyleIdx="1" presStyleCnt="3"/>
      <dgm:spPr/>
    </dgm:pt>
    <dgm:pt modelId="{C4D21070-8ADF-4DA2-9A41-3114565EBE8F}" type="pres">
      <dgm:prSet presAssocID="{F3CF2D6E-A259-450D-BA84-D1F00DEE9B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60FDF99-61BC-48E0-AC43-A1EEA264D75C}" type="pres">
      <dgm:prSet presAssocID="{F3CF2D6E-A259-450D-BA84-D1F00DEE9B3E}" presName="spaceRect" presStyleCnt="0"/>
      <dgm:spPr/>
    </dgm:pt>
    <dgm:pt modelId="{1E49E315-F3C5-4BB5-99EA-D7AA15636FE8}" type="pres">
      <dgm:prSet presAssocID="{F3CF2D6E-A259-450D-BA84-D1F00DEE9B3E}" presName="parTx" presStyleLbl="revTx" presStyleIdx="1" presStyleCnt="4" custScaleX="109550" custLinFactNeighborX="-2748" custLinFactNeighborY="1876">
        <dgm:presLayoutVars>
          <dgm:chMax val="0"/>
          <dgm:chPref val="0"/>
        </dgm:presLayoutVars>
      </dgm:prSet>
      <dgm:spPr/>
    </dgm:pt>
    <dgm:pt modelId="{9FFE067E-ABC6-4B34-ADFB-E016E941640B}" type="pres">
      <dgm:prSet presAssocID="{D5950485-3AC1-42F3-A0B0-3B9A654B1837}" presName="sibTrans" presStyleCnt="0"/>
      <dgm:spPr/>
    </dgm:pt>
    <dgm:pt modelId="{0550286C-EB3D-4B16-B1F8-D190E8D86BD8}" type="pres">
      <dgm:prSet presAssocID="{BEDA91A2-D246-41F7-A1F0-1789A4889C5E}" presName="compNode" presStyleCnt="0"/>
      <dgm:spPr/>
    </dgm:pt>
    <dgm:pt modelId="{48A20734-D75F-451E-A58D-0826A1D7E60C}" type="pres">
      <dgm:prSet presAssocID="{BEDA91A2-D246-41F7-A1F0-1789A4889C5E}" presName="bgRect" presStyleLbl="bgShp" presStyleIdx="2" presStyleCnt="3"/>
      <dgm:spPr/>
    </dgm:pt>
    <dgm:pt modelId="{65560CC2-A7F6-49AE-956A-E0C2F5D049B4}" type="pres">
      <dgm:prSet presAssocID="{BEDA91A2-D246-41F7-A1F0-1789A4889C5E}"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3A0738FB-0811-43C0-8F20-14B3F774400A}" type="pres">
      <dgm:prSet presAssocID="{BEDA91A2-D246-41F7-A1F0-1789A4889C5E}" presName="spaceRect" presStyleCnt="0"/>
      <dgm:spPr/>
    </dgm:pt>
    <dgm:pt modelId="{DB342AE3-33B5-4A90-998F-66B7EC177BD5}" type="pres">
      <dgm:prSet presAssocID="{BEDA91A2-D246-41F7-A1F0-1789A4889C5E}" presName="parTx" presStyleLbl="revTx" presStyleIdx="2" presStyleCnt="4" custScaleX="172065" custLinFactNeighborX="12003" custLinFactNeighborY="-1079">
        <dgm:presLayoutVars>
          <dgm:chMax val="0"/>
          <dgm:chPref val="0"/>
        </dgm:presLayoutVars>
      </dgm:prSet>
      <dgm:spPr/>
    </dgm:pt>
    <dgm:pt modelId="{D8E35901-F2BA-EC4E-A5E5-6D99E776F788}" type="pres">
      <dgm:prSet presAssocID="{BEDA91A2-D246-41F7-A1F0-1789A4889C5E}" presName="desTx" presStyleLbl="revTx" presStyleIdx="3" presStyleCnt="4">
        <dgm:presLayoutVars/>
      </dgm:prSet>
      <dgm:spPr/>
    </dgm:pt>
  </dgm:ptLst>
  <dgm:cxnLst>
    <dgm:cxn modelId="{03B2D60E-877B-45AE-9D1A-AA21448E4B26}" type="presOf" srcId="{7832E612-6E98-4BE4-8A0D-468EE9CF2BA1}" destId="{5D66A2F8-48B4-4FBD-8D58-6D3A47B3A259}" srcOrd="0" destOrd="0" presId="urn:microsoft.com/office/officeart/2018/2/layout/IconVerticalSolidList"/>
    <dgm:cxn modelId="{74166A4A-AC9B-4BDA-97B4-7CE4AF7B53DC}" type="presOf" srcId="{F3CF2D6E-A259-450D-BA84-D1F00DEE9B3E}" destId="{1E49E315-F3C5-4BB5-99EA-D7AA15636FE8}" srcOrd="0" destOrd="0" presId="urn:microsoft.com/office/officeart/2018/2/layout/IconVerticalSolidList"/>
    <dgm:cxn modelId="{3A9C994D-5498-48E4-A0FD-47E2B8585213}" srcId="{7832E612-6E98-4BE4-8A0D-468EE9CF2BA1}" destId="{F3CF2D6E-A259-450D-BA84-D1F00DEE9B3E}" srcOrd="1" destOrd="0" parTransId="{2C5BCA49-B7DB-4560-90AD-38A4BCE2E2F6}" sibTransId="{D5950485-3AC1-42F3-A0B0-3B9A654B1837}"/>
    <dgm:cxn modelId="{E3E1715F-5F08-4960-9C21-872B1C08E595}" type="presOf" srcId="{FFE13DAD-FFE1-44FF-B049-D4C4D653DF17}" destId="{AC71CC42-0361-4164-B1EE-61D90B10E038}" srcOrd="0" destOrd="0" presId="urn:microsoft.com/office/officeart/2018/2/layout/IconVerticalSolidList"/>
    <dgm:cxn modelId="{0DE89782-7C82-48AD-9514-F8D340D44496}" type="presOf" srcId="{BEDA91A2-D246-41F7-A1F0-1789A4889C5E}" destId="{DB342AE3-33B5-4A90-998F-66B7EC177BD5}" srcOrd="0" destOrd="0" presId="urn:microsoft.com/office/officeart/2018/2/layout/IconVerticalSolidList"/>
    <dgm:cxn modelId="{10C43A93-84EA-4148-9A98-5FE5176CB4B5}" srcId="{7832E612-6E98-4BE4-8A0D-468EE9CF2BA1}" destId="{BEDA91A2-D246-41F7-A1F0-1789A4889C5E}" srcOrd="2" destOrd="0" parTransId="{35F1F6FB-31F6-4250-A31A-D509FA5619E5}" sibTransId="{F3711E4A-6EEF-4942-A857-C2138084E10C}"/>
    <dgm:cxn modelId="{C041D897-32EF-4768-99C3-E00BE8417E3F}" srcId="{BEDA91A2-D246-41F7-A1F0-1789A4889C5E}" destId="{185BCA8D-DF24-45A8-A806-646E2532C122}" srcOrd="0" destOrd="0" parTransId="{88500313-BE02-41B3-872A-7A400164301D}" sibTransId="{07F03E26-7D44-4628-B651-A92F1D467E23}"/>
    <dgm:cxn modelId="{F4229CA3-626D-4ED8-852C-408CAFB126ED}" srcId="{7832E612-6E98-4BE4-8A0D-468EE9CF2BA1}" destId="{FFE13DAD-FFE1-44FF-B049-D4C4D653DF17}" srcOrd="0" destOrd="0" parTransId="{AD489F53-97D4-4E66-BA2F-61EDCDB31A1B}" sibTransId="{FAE320A2-B0B2-496F-8806-97155E5CF4FE}"/>
    <dgm:cxn modelId="{2C8139C3-F3D8-CA44-9836-FFE17FB7497A}" type="presOf" srcId="{185BCA8D-DF24-45A8-A806-646E2532C122}" destId="{D8E35901-F2BA-EC4E-A5E5-6D99E776F788}" srcOrd="0" destOrd="0" presId="urn:microsoft.com/office/officeart/2018/2/layout/IconVerticalSolidList"/>
    <dgm:cxn modelId="{48305947-5512-4643-9396-596F70F1C716}" type="presParOf" srcId="{5D66A2F8-48B4-4FBD-8D58-6D3A47B3A259}" destId="{52FEB7E7-E33D-48EC-972B-54CCE6A827B5}" srcOrd="0" destOrd="0" presId="urn:microsoft.com/office/officeart/2018/2/layout/IconVerticalSolidList"/>
    <dgm:cxn modelId="{32D4CD1D-BA2E-4E2E-991C-76CA6ACEC838}" type="presParOf" srcId="{52FEB7E7-E33D-48EC-972B-54CCE6A827B5}" destId="{5FC33BA6-2770-4DB5-A76C-65177D816F50}" srcOrd="0" destOrd="0" presId="urn:microsoft.com/office/officeart/2018/2/layout/IconVerticalSolidList"/>
    <dgm:cxn modelId="{8FABA4DE-91CD-485A-9108-F9043D907BA7}" type="presParOf" srcId="{52FEB7E7-E33D-48EC-972B-54CCE6A827B5}" destId="{ED88D047-C9BE-4F71-842E-72BE461F05F7}" srcOrd="1" destOrd="0" presId="urn:microsoft.com/office/officeart/2018/2/layout/IconVerticalSolidList"/>
    <dgm:cxn modelId="{A1490306-32C5-4F03-8428-0FBD8B5F9050}" type="presParOf" srcId="{52FEB7E7-E33D-48EC-972B-54CCE6A827B5}" destId="{8B311FE8-677A-4CCB-B6D5-0AA48B97F9A8}" srcOrd="2" destOrd="0" presId="urn:microsoft.com/office/officeart/2018/2/layout/IconVerticalSolidList"/>
    <dgm:cxn modelId="{289554BB-1658-40E1-A4A5-2DEBA0255D76}" type="presParOf" srcId="{52FEB7E7-E33D-48EC-972B-54CCE6A827B5}" destId="{AC71CC42-0361-4164-B1EE-61D90B10E038}" srcOrd="3" destOrd="0" presId="urn:microsoft.com/office/officeart/2018/2/layout/IconVerticalSolidList"/>
    <dgm:cxn modelId="{58884C92-7BC0-45EB-9929-B028A3693F75}" type="presParOf" srcId="{5D66A2F8-48B4-4FBD-8D58-6D3A47B3A259}" destId="{3BD092F9-A529-47D1-8650-20B0928614BA}" srcOrd="1" destOrd="0" presId="urn:microsoft.com/office/officeart/2018/2/layout/IconVerticalSolidList"/>
    <dgm:cxn modelId="{99D0CFF3-1DB4-4727-8FB2-373C41FFDE19}" type="presParOf" srcId="{5D66A2F8-48B4-4FBD-8D58-6D3A47B3A259}" destId="{DAAD7E57-B4D7-403A-B74A-03EC8E28F0DF}" srcOrd="2" destOrd="0" presId="urn:microsoft.com/office/officeart/2018/2/layout/IconVerticalSolidList"/>
    <dgm:cxn modelId="{BA2956C3-77C6-4AD2-847C-FBC99B63ED68}" type="presParOf" srcId="{DAAD7E57-B4D7-403A-B74A-03EC8E28F0DF}" destId="{E65ADA4A-60A5-4C7A-9A26-901D962D2211}" srcOrd="0" destOrd="0" presId="urn:microsoft.com/office/officeart/2018/2/layout/IconVerticalSolidList"/>
    <dgm:cxn modelId="{C69F261A-62DB-468D-8BCC-DDD337AD8FAB}" type="presParOf" srcId="{DAAD7E57-B4D7-403A-B74A-03EC8E28F0DF}" destId="{C4D21070-8ADF-4DA2-9A41-3114565EBE8F}" srcOrd="1" destOrd="0" presId="urn:microsoft.com/office/officeart/2018/2/layout/IconVerticalSolidList"/>
    <dgm:cxn modelId="{691EE472-CDC7-40C6-8752-4BBED3F60338}" type="presParOf" srcId="{DAAD7E57-B4D7-403A-B74A-03EC8E28F0DF}" destId="{660FDF99-61BC-48E0-AC43-A1EEA264D75C}" srcOrd="2" destOrd="0" presId="urn:microsoft.com/office/officeart/2018/2/layout/IconVerticalSolidList"/>
    <dgm:cxn modelId="{D9D981A6-369E-4C13-A727-C893AED4FE85}" type="presParOf" srcId="{DAAD7E57-B4D7-403A-B74A-03EC8E28F0DF}" destId="{1E49E315-F3C5-4BB5-99EA-D7AA15636FE8}" srcOrd="3" destOrd="0" presId="urn:microsoft.com/office/officeart/2018/2/layout/IconVerticalSolidList"/>
    <dgm:cxn modelId="{98F35667-CCBC-4896-B7A9-CCEE6C756570}" type="presParOf" srcId="{5D66A2F8-48B4-4FBD-8D58-6D3A47B3A259}" destId="{9FFE067E-ABC6-4B34-ADFB-E016E941640B}" srcOrd="3" destOrd="0" presId="urn:microsoft.com/office/officeart/2018/2/layout/IconVerticalSolidList"/>
    <dgm:cxn modelId="{10D1D629-EE84-4CB2-8B0D-D8E163BEA084}" type="presParOf" srcId="{5D66A2F8-48B4-4FBD-8D58-6D3A47B3A259}" destId="{0550286C-EB3D-4B16-B1F8-D190E8D86BD8}" srcOrd="4" destOrd="0" presId="urn:microsoft.com/office/officeart/2018/2/layout/IconVerticalSolidList"/>
    <dgm:cxn modelId="{4338AF9C-3D27-47E9-B68A-742BBE1B77B4}" type="presParOf" srcId="{0550286C-EB3D-4B16-B1F8-D190E8D86BD8}" destId="{48A20734-D75F-451E-A58D-0826A1D7E60C}" srcOrd="0" destOrd="0" presId="urn:microsoft.com/office/officeart/2018/2/layout/IconVerticalSolidList"/>
    <dgm:cxn modelId="{90CECD9E-D495-4159-B9FA-7441D8EFD076}" type="presParOf" srcId="{0550286C-EB3D-4B16-B1F8-D190E8D86BD8}" destId="{65560CC2-A7F6-49AE-956A-E0C2F5D049B4}" srcOrd="1" destOrd="0" presId="urn:microsoft.com/office/officeart/2018/2/layout/IconVerticalSolidList"/>
    <dgm:cxn modelId="{EC71F290-5782-470D-904C-D7699A7428D0}" type="presParOf" srcId="{0550286C-EB3D-4B16-B1F8-D190E8D86BD8}" destId="{3A0738FB-0811-43C0-8F20-14B3F774400A}" srcOrd="2" destOrd="0" presId="urn:microsoft.com/office/officeart/2018/2/layout/IconVerticalSolidList"/>
    <dgm:cxn modelId="{DC77BF2B-D2A2-4F70-A11A-05E2CACA429A}" type="presParOf" srcId="{0550286C-EB3D-4B16-B1F8-D190E8D86BD8}" destId="{DB342AE3-33B5-4A90-998F-66B7EC177BD5}" srcOrd="3" destOrd="0" presId="urn:microsoft.com/office/officeart/2018/2/layout/IconVerticalSolidList"/>
    <dgm:cxn modelId="{76E875C8-C6F3-3940-9808-08CEBC246BE1}" type="presParOf" srcId="{0550286C-EB3D-4B16-B1F8-D190E8D86BD8}" destId="{D8E35901-F2BA-EC4E-A5E5-6D99E776F78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33BA6-2770-4DB5-A76C-65177D816F50}">
      <dsp:nvSpPr>
        <dsp:cNvPr id="0" name=""/>
        <dsp:cNvSpPr/>
      </dsp:nvSpPr>
      <dsp:spPr>
        <a:xfrm>
          <a:off x="-101026" y="9564"/>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8D047-C9BE-4F71-842E-72BE461F05F7}">
      <dsp:nvSpPr>
        <dsp:cNvPr id="0" name=""/>
        <dsp:cNvSpPr/>
      </dsp:nvSpPr>
      <dsp:spPr>
        <a:xfrm>
          <a:off x="418836" y="396239"/>
          <a:ext cx="945205" cy="945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71CC42-0361-4164-B1EE-61D90B10E038}">
      <dsp:nvSpPr>
        <dsp:cNvPr id="0" name=""/>
        <dsp:cNvSpPr/>
      </dsp:nvSpPr>
      <dsp:spPr>
        <a:xfrm>
          <a:off x="1613665" y="8825"/>
          <a:ext cx="4312786"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r>
            <a:rPr lang="en-US" sz="1800" kern="1200">
              <a:latin typeface="Circular Std Black" panose="020B0A04020101010102" pitchFamily="34" charset="77"/>
              <a:cs typeface="Circular Std Black" panose="020B0A04020101010102" pitchFamily="34" charset="77"/>
            </a:rPr>
            <a:t>Cost price/Meal kit = $5</a:t>
          </a:r>
        </a:p>
        <a:p>
          <a:pPr marL="0" lvl="0" indent="0" algn="l" defTabSz="800100">
            <a:lnSpc>
              <a:spcPct val="100000"/>
            </a:lnSpc>
            <a:spcBef>
              <a:spcPct val="0"/>
            </a:spcBef>
            <a:spcAft>
              <a:spcPct val="35000"/>
            </a:spcAft>
            <a:buNone/>
          </a:pPr>
          <a:r>
            <a:rPr lang="en-US" sz="1800" kern="1200">
              <a:latin typeface="Circular Std Black" panose="020B0A04020101010102" pitchFamily="34" charset="77"/>
              <a:cs typeface="Circular Std Black" panose="020B0A04020101010102" pitchFamily="34" charset="77"/>
            </a:rPr>
            <a:t>Cost/Subscription = $15</a:t>
          </a:r>
        </a:p>
        <a:p>
          <a:pPr marL="0" lvl="0" indent="0" algn="l" defTabSz="800100">
            <a:lnSpc>
              <a:spcPct val="100000"/>
            </a:lnSpc>
            <a:spcBef>
              <a:spcPct val="0"/>
            </a:spcBef>
            <a:spcAft>
              <a:spcPct val="35000"/>
            </a:spcAft>
            <a:buNone/>
          </a:pPr>
          <a:r>
            <a:rPr lang="en-US" sz="1500" kern="1200">
              <a:latin typeface="Circular Std Black" panose="020B0A04020101010102" pitchFamily="34" charset="77"/>
              <a:cs typeface="Circular Std Black" panose="020B0A04020101010102" pitchFamily="34" charset="77"/>
            </a:rPr>
            <a:t>(Subscription includes 3 meal kits a week)</a:t>
          </a:r>
        </a:p>
      </dsp:txBody>
      <dsp:txXfrm>
        <a:off x="1613665" y="8825"/>
        <a:ext cx="4312786" cy="1718555"/>
      </dsp:txXfrm>
    </dsp:sp>
    <dsp:sp modelId="{E65ADA4A-60A5-4C7A-9A26-901D962D2211}">
      <dsp:nvSpPr>
        <dsp:cNvPr id="0" name=""/>
        <dsp:cNvSpPr/>
      </dsp:nvSpPr>
      <dsp:spPr>
        <a:xfrm>
          <a:off x="-101026" y="2157759"/>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21070-8ADF-4DA2-9A41-3114565EBE8F}">
      <dsp:nvSpPr>
        <dsp:cNvPr id="0" name=""/>
        <dsp:cNvSpPr/>
      </dsp:nvSpPr>
      <dsp:spPr>
        <a:xfrm>
          <a:off x="418836" y="2544434"/>
          <a:ext cx="945205" cy="94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49E315-F3C5-4BB5-99EA-D7AA15636FE8}">
      <dsp:nvSpPr>
        <dsp:cNvPr id="0" name=""/>
        <dsp:cNvSpPr/>
      </dsp:nvSpPr>
      <dsp:spPr>
        <a:xfrm>
          <a:off x="1559454" y="2189999"/>
          <a:ext cx="4724657"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r>
            <a:rPr lang="en-IN" sz="1800" kern="1200">
              <a:latin typeface="Circular Std Black" panose="020B0A04020101010102" pitchFamily="34" charset="77"/>
              <a:cs typeface="Circular Std Black" panose="020B0A04020101010102" pitchFamily="34" charset="77"/>
            </a:rPr>
            <a:t>Selling price/Meal kit = $6.59</a:t>
          </a:r>
        </a:p>
        <a:p>
          <a:pPr marL="0" lvl="0" indent="0" algn="l" defTabSz="800100">
            <a:lnSpc>
              <a:spcPct val="100000"/>
            </a:lnSpc>
            <a:spcBef>
              <a:spcPct val="0"/>
            </a:spcBef>
            <a:spcAft>
              <a:spcPct val="35000"/>
            </a:spcAft>
            <a:buNone/>
          </a:pPr>
          <a:r>
            <a:rPr lang="en-IN" sz="1800" kern="1200">
              <a:latin typeface="Circular Std Black" panose="020B0A04020101010102" pitchFamily="34" charset="77"/>
              <a:cs typeface="Circular Std Black" panose="020B0A04020101010102" pitchFamily="34" charset="77"/>
            </a:rPr>
            <a:t>Subscription cost/Meal kit = $19</a:t>
          </a:r>
        </a:p>
        <a:p>
          <a:pPr marL="0" lvl="0" indent="0" algn="l" defTabSz="800100">
            <a:lnSpc>
              <a:spcPct val="100000"/>
            </a:lnSpc>
            <a:spcBef>
              <a:spcPct val="0"/>
            </a:spcBef>
            <a:spcAft>
              <a:spcPct val="35000"/>
            </a:spcAft>
            <a:buNone/>
          </a:pPr>
          <a:r>
            <a:rPr lang="en-US" sz="1500" kern="1200">
              <a:latin typeface="Circular Std Black" panose="020B0A04020101010102" pitchFamily="34" charset="77"/>
              <a:cs typeface="Circular Std Black" panose="020B0A04020101010102" pitchFamily="34" charset="77"/>
            </a:rPr>
            <a:t>(Subscription includes 3 meal kits a week)</a:t>
          </a:r>
        </a:p>
      </dsp:txBody>
      <dsp:txXfrm>
        <a:off x="1559454" y="2189999"/>
        <a:ext cx="4724657" cy="1718555"/>
      </dsp:txXfrm>
    </dsp:sp>
    <dsp:sp modelId="{48A20734-D75F-451E-A58D-0826A1D7E60C}">
      <dsp:nvSpPr>
        <dsp:cNvPr id="0" name=""/>
        <dsp:cNvSpPr/>
      </dsp:nvSpPr>
      <dsp:spPr>
        <a:xfrm>
          <a:off x="-101026" y="4305953"/>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60CC2-A7F6-49AE-956A-E0C2F5D049B4}">
      <dsp:nvSpPr>
        <dsp:cNvPr id="0" name=""/>
        <dsp:cNvSpPr/>
      </dsp:nvSpPr>
      <dsp:spPr>
        <a:xfrm>
          <a:off x="418836" y="4692628"/>
          <a:ext cx="945205" cy="94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sp>
    <dsp:sp modelId="{DB342AE3-33B5-4A90-998F-66B7EC177BD5}">
      <dsp:nvSpPr>
        <dsp:cNvPr id="0" name=""/>
        <dsp:cNvSpPr/>
      </dsp:nvSpPr>
      <dsp:spPr>
        <a:xfrm>
          <a:off x="1202495" y="4287410"/>
          <a:ext cx="4879282"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977900">
            <a:lnSpc>
              <a:spcPct val="100000"/>
            </a:lnSpc>
            <a:spcBef>
              <a:spcPct val="0"/>
            </a:spcBef>
            <a:spcAft>
              <a:spcPct val="35000"/>
            </a:spcAft>
            <a:buNone/>
          </a:pPr>
          <a:r>
            <a:rPr lang="en-US" sz="2200" kern="1200">
              <a:latin typeface="Circular Std Black" panose="020B0A04020101010102" pitchFamily="34" charset="77"/>
              <a:cs typeface="Circular Std Black" panose="020B0A04020101010102" pitchFamily="34" charset="77"/>
            </a:rPr>
            <a:t>     </a:t>
          </a:r>
          <a:r>
            <a:rPr lang="en-US" sz="2000" kern="1200">
              <a:latin typeface="Circular Std Black" panose="020B0A04020101010102" pitchFamily="34" charset="77"/>
              <a:cs typeface="Circular Std Black" panose="020B0A04020101010102" pitchFamily="34" charset="77"/>
            </a:rPr>
            <a:t>Profit/Meal kit Subscription</a:t>
          </a:r>
          <a:r>
            <a:rPr lang="en-US" sz="2000" kern="1200" baseline="0">
              <a:latin typeface="Circular Std Black" panose="020B0A04020101010102" pitchFamily="34" charset="77"/>
              <a:cs typeface="Circular Std Black" panose="020B0A04020101010102" pitchFamily="34" charset="77"/>
            </a:rPr>
            <a:t> = $4</a:t>
          </a:r>
          <a:endParaRPr lang="en-US" sz="2000" kern="1200">
            <a:latin typeface="Circular Std Black" panose="020B0A04020101010102" pitchFamily="34" charset="77"/>
            <a:cs typeface="Circular Std Black" panose="020B0A04020101010102" pitchFamily="34" charset="77"/>
          </a:endParaRPr>
        </a:p>
      </dsp:txBody>
      <dsp:txXfrm>
        <a:off x="1202495" y="4287410"/>
        <a:ext cx="4879282" cy="1718555"/>
      </dsp:txXfrm>
    </dsp:sp>
    <dsp:sp modelId="{D8E35901-F2BA-EC4E-A5E5-6D99E776F788}">
      <dsp:nvSpPr>
        <dsp:cNvPr id="0" name=""/>
        <dsp:cNvSpPr/>
      </dsp:nvSpPr>
      <dsp:spPr>
        <a:xfrm>
          <a:off x="4719625" y="4305953"/>
          <a:ext cx="1477066"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endParaRPr lang="en-US" sz="1800" kern="1200">
            <a:latin typeface="Circular Std Black" panose="020B0A04020101010102" pitchFamily="34" charset="77"/>
            <a:cs typeface="Circular Std Black" panose="020B0A04020101010102" pitchFamily="34" charset="77"/>
          </a:endParaRPr>
        </a:p>
      </dsp:txBody>
      <dsp:txXfrm>
        <a:off x="4719625" y="4305953"/>
        <a:ext cx="1477066" cy="17185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7089D-417E-E349-8F2A-91B682BCFE6B}" type="datetimeFigureOut">
              <a:rPr lang="en-US" smtClean="0"/>
              <a:t>4/27/24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92784-8B28-AF47-9F14-9F45085147AC}" type="slidenum">
              <a:rPr lang="en-US" smtClean="0"/>
              <a:t>‹#›</a:t>
            </a:fld>
            <a:endParaRPr lang="en-US"/>
          </a:p>
        </p:txBody>
      </p:sp>
    </p:spTree>
    <p:extLst>
      <p:ext uri="{BB962C8B-B14F-4D97-AF65-F5344CB8AC3E}">
        <p14:creationId xmlns:p14="http://schemas.microsoft.com/office/powerpoint/2010/main" val="40788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a:t>
            </a:fld>
            <a:endParaRPr lang="en-US"/>
          </a:p>
        </p:txBody>
      </p:sp>
    </p:spTree>
    <p:extLst>
      <p:ext uri="{BB962C8B-B14F-4D97-AF65-F5344CB8AC3E}">
        <p14:creationId xmlns:p14="http://schemas.microsoft.com/office/powerpoint/2010/main" val="1733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10</a:t>
            </a:fld>
            <a:endParaRPr lang="en-US"/>
          </a:p>
        </p:txBody>
      </p:sp>
    </p:spTree>
    <p:extLst>
      <p:ext uri="{BB962C8B-B14F-4D97-AF65-F5344CB8AC3E}">
        <p14:creationId xmlns:p14="http://schemas.microsoft.com/office/powerpoint/2010/main" val="240312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11</a:t>
            </a:fld>
            <a:endParaRPr lang="en-US"/>
          </a:p>
        </p:txBody>
      </p:sp>
    </p:spTree>
    <p:extLst>
      <p:ext uri="{BB962C8B-B14F-4D97-AF65-F5344CB8AC3E}">
        <p14:creationId xmlns:p14="http://schemas.microsoft.com/office/powerpoint/2010/main" val="19011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12</a:t>
            </a:fld>
            <a:endParaRPr lang="en-US"/>
          </a:p>
        </p:txBody>
      </p:sp>
    </p:spTree>
    <p:extLst>
      <p:ext uri="{BB962C8B-B14F-4D97-AF65-F5344CB8AC3E}">
        <p14:creationId xmlns:p14="http://schemas.microsoft.com/office/powerpoint/2010/main" val="4172579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13</a:t>
            </a:fld>
            <a:endParaRPr lang="en-US"/>
          </a:p>
        </p:txBody>
      </p:sp>
    </p:spTree>
    <p:extLst>
      <p:ext uri="{BB962C8B-B14F-4D97-AF65-F5344CB8AC3E}">
        <p14:creationId xmlns:p14="http://schemas.microsoft.com/office/powerpoint/2010/main" val="187369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14</a:t>
            </a:fld>
            <a:endParaRPr lang="en-US"/>
          </a:p>
        </p:txBody>
      </p:sp>
    </p:spTree>
    <p:extLst>
      <p:ext uri="{BB962C8B-B14F-4D97-AF65-F5344CB8AC3E}">
        <p14:creationId xmlns:p14="http://schemas.microsoft.com/office/powerpoint/2010/main" val="42018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15</a:t>
            </a:fld>
            <a:endParaRPr lang="en-US"/>
          </a:p>
        </p:txBody>
      </p:sp>
    </p:spTree>
    <p:extLst>
      <p:ext uri="{BB962C8B-B14F-4D97-AF65-F5344CB8AC3E}">
        <p14:creationId xmlns:p14="http://schemas.microsoft.com/office/powerpoint/2010/main" val="2345990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16</a:t>
            </a:fld>
            <a:endParaRPr lang="en-US"/>
          </a:p>
        </p:txBody>
      </p:sp>
    </p:spTree>
    <p:extLst>
      <p:ext uri="{BB962C8B-B14F-4D97-AF65-F5344CB8AC3E}">
        <p14:creationId xmlns:p14="http://schemas.microsoft.com/office/powerpoint/2010/main" val="114413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17</a:t>
            </a:fld>
            <a:endParaRPr lang="en-US"/>
          </a:p>
        </p:txBody>
      </p:sp>
    </p:spTree>
    <p:extLst>
      <p:ext uri="{BB962C8B-B14F-4D97-AF65-F5344CB8AC3E}">
        <p14:creationId xmlns:p14="http://schemas.microsoft.com/office/powerpoint/2010/main" val="2483179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18</a:t>
            </a:fld>
            <a:endParaRPr lang="en-US"/>
          </a:p>
        </p:txBody>
      </p:sp>
    </p:spTree>
    <p:extLst>
      <p:ext uri="{BB962C8B-B14F-4D97-AF65-F5344CB8AC3E}">
        <p14:creationId xmlns:p14="http://schemas.microsoft.com/office/powerpoint/2010/main" val="3187524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19</a:t>
            </a:fld>
            <a:endParaRPr lang="en-US"/>
          </a:p>
        </p:txBody>
      </p:sp>
    </p:spTree>
    <p:extLst>
      <p:ext uri="{BB962C8B-B14F-4D97-AF65-F5344CB8AC3E}">
        <p14:creationId xmlns:p14="http://schemas.microsoft.com/office/powerpoint/2010/main" val="1270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a:t>
            </a:fld>
            <a:endParaRPr lang="en-US"/>
          </a:p>
        </p:txBody>
      </p:sp>
    </p:spTree>
    <p:extLst>
      <p:ext uri="{BB962C8B-B14F-4D97-AF65-F5344CB8AC3E}">
        <p14:creationId xmlns:p14="http://schemas.microsoft.com/office/powerpoint/2010/main" val="209713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20</a:t>
            </a:fld>
            <a:endParaRPr lang="en-US"/>
          </a:p>
        </p:txBody>
      </p:sp>
    </p:spTree>
    <p:extLst>
      <p:ext uri="{BB962C8B-B14F-4D97-AF65-F5344CB8AC3E}">
        <p14:creationId xmlns:p14="http://schemas.microsoft.com/office/powerpoint/2010/main" val="2217257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21</a:t>
            </a:fld>
            <a:endParaRPr lang="en-US"/>
          </a:p>
        </p:txBody>
      </p:sp>
    </p:spTree>
    <p:extLst>
      <p:ext uri="{BB962C8B-B14F-4D97-AF65-F5344CB8AC3E}">
        <p14:creationId xmlns:p14="http://schemas.microsoft.com/office/powerpoint/2010/main" val="357680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22</a:t>
            </a:fld>
            <a:endParaRPr lang="en-US"/>
          </a:p>
        </p:txBody>
      </p:sp>
    </p:spTree>
    <p:extLst>
      <p:ext uri="{BB962C8B-B14F-4D97-AF65-F5344CB8AC3E}">
        <p14:creationId xmlns:p14="http://schemas.microsoft.com/office/powerpoint/2010/main" val="3091541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23</a:t>
            </a:fld>
            <a:endParaRPr lang="en-US"/>
          </a:p>
        </p:txBody>
      </p:sp>
    </p:spTree>
    <p:extLst>
      <p:ext uri="{BB962C8B-B14F-4D97-AF65-F5344CB8AC3E}">
        <p14:creationId xmlns:p14="http://schemas.microsoft.com/office/powerpoint/2010/main" val="43726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24</a:t>
            </a:fld>
            <a:endParaRPr lang="en-US"/>
          </a:p>
        </p:txBody>
      </p:sp>
    </p:spTree>
    <p:extLst>
      <p:ext uri="{BB962C8B-B14F-4D97-AF65-F5344CB8AC3E}">
        <p14:creationId xmlns:p14="http://schemas.microsoft.com/office/powerpoint/2010/main" val="193324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25</a:t>
            </a:fld>
            <a:endParaRPr lang="en-US"/>
          </a:p>
        </p:txBody>
      </p:sp>
    </p:spTree>
    <p:extLst>
      <p:ext uri="{BB962C8B-B14F-4D97-AF65-F5344CB8AC3E}">
        <p14:creationId xmlns:p14="http://schemas.microsoft.com/office/powerpoint/2010/main" val="285237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26</a:t>
            </a:fld>
            <a:endParaRPr lang="en-US"/>
          </a:p>
        </p:txBody>
      </p:sp>
    </p:spTree>
    <p:extLst>
      <p:ext uri="{BB962C8B-B14F-4D97-AF65-F5344CB8AC3E}">
        <p14:creationId xmlns:p14="http://schemas.microsoft.com/office/powerpoint/2010/main" val="171359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27</a:t>
            </a:fld>
            <a:endParaRPr lang="en-US"/>
          </a:p>
        </p:txBody>
      </p:sp>
    </p:spTree>
    <p:extLst>
      <p:ext uri="{BB962C8B-B14F-4D97-AF65-F5344CB8AC3E}">
        <p14:creationId xmlns:p14="http://schemas.microsoft.com/office/powerpoint/2010/main" val="1551613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28</a:t>
            </a:fld>
            <a:endParaRPr lang="en-US"/>
          </a:p>
        </p:txBody>
      </p:sp>
    </p:spTree>
    <p:extLst>
      <p:ext uri="{BB962C8B-B14F-4D97-AF65-F5344CB8AC3E}">
        <p14:creationId xmlns:p14="http://schemas.microsoft.com/office/powerpoint/2010/main" val="5688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29</a:t>
            </a:fld>
            <a:endParaRPr lang="en-US"/>
          </a:p>
        </p:txBody>
      </p:sp>
    </p:spTree>
    <p:extLst>
      <p:ext uri="{BB962C8B-B14F-4D97-AF65-F5344CB8AC3E}">
        <p14:creationId xmlns:p14="http://schemas.microsoft.com/office/powerpoint/2010/main" val="291711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a:t>
            </a:fld>
            <a:endParaRPr lang="en-US"/>
          </a:p>
        </p:txBody>
      </p:sp>
    </p:spTree>
    <p:extLst>
      <p:ext uri="{BB962C8B-B14F-4D97-AF65-F5344CB8AC3E}">
        <p14:creationId xmlns:p14="http://schemas.microsoft.com/office/powerpoint/2010/main" val="164295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30</a:t>
            </a:fld>
            <a:endParaRPr lang="en-US"/>
          </a:p>
        </p:txBody>
      </p:sp>
    </p:spTree>
    <p:extLst>
      <p:ext uri="{BB962C8B-B14F-4D97-AF65-F5344CB8AC3E}">
        <p14:creationId xmlns:p14="http://schemas.microsoft.com/office/powerpoint/2010/main" val="3847634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31</a:t>
            </a:fld>
            <a:endParaRPr lang="en-US"/>
          </a:p>
        </p:txBody>
      </p:sp>
    </p:spTree>
    <p:extLst>
      <p:ext uri="{BB962C8B-B14F-4D97-AF65-F5344CB8AC3E}">
        <p14:creationId xmlns:p14="http://schemas.microsoft.com/office/powerpoint/2010/main" val="2665509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32</a:t>
            </a:fld>
            <a:endParaRPr lang="en-US"/>
          </a:p>
        </p:txBody>
      </p:sp>
    </p:spTree>
    <p:extLst>
      <p:ext uri="{BB962C8B-B14F-4D97-AF65-F5344CB8AC3E}">
        <p14:creationId xmlns:p14="http://schemas.microsoft.com/office/powerpoint/2010/main" val="3934083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33</a:t>
            </a:fld>
            <a:endParaRPr lang="en-US"/>
          </a:p>
        </p:txBody>
      </p:sp>
    </p:spTree>
    <p:extLst>
      <p:ext uri="{BB962C8B-B14F-4D97-AF65-F5344CB8AC3E}">
        <p14:creationId xmlns:p14="http://schemas.microsoft.com/office/powerpoint/2010/main" val="3834639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EB92784-8B28-AF47-9F14-9F45085147AC}" type="slidenum">
              <a:rPr lang="en-US" smtClean="0"/>
              <a:t>34</a:t>
            </a:fld>
            <a:endParaRPr lang="en-US"/>
          </a:p>
        </p:txBody>
      </p:sp>
    </p:spTree>
    <p:extLst>
      <p:ext uri="{BB962C8B-B14F-4D97-AF65-F5344CB8AC3E}">
        <p14:creationId xmlns:p14="http://schemas.microsoft.com/office/powerpoint/2010/main" val="2388230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35</a:t>
            </a:fld>
            <a:endParaRPr lang="en-US"/>
          </a:p>
        </p:txBody>
      </p:sp>
    </p:spTree>
    <p:extLst>
      <p:ext uri="{BB962C8B-B14F-4D97-AF65-F5344CB8AC3E}">
        <p14:creationId xmlns:p14="http://schemas.microsoft.com/office/powerpoint/2010/main" val="1221339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36</a:t>
            </a:fld>
            <a:endParaRPr lang="en-US"/>
          </a:p>
        </p:txBody>
      </p:sp>
    </p:spTree>
    <p:extLst>
      <p:ext uri="{BB962C8B-B14F-4D97-AF65-F5344CB8AC3E}">
        <p14:creationId xmlns:p14="http://schemas.microsoft.com/office/powerpoint/2010/main" val="312850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37</a:t>
            </a:fld>
            <a:endParaRPr lang="en-US"/>
          </a:p>
        </p:txBody>
      </p:sp>
    </p:spTree>
    <p:extLst>
      <p:ext uri="{BB962C8B-B14F-4D97-AF65-F5344CB8AC3E}">
        <p14:creationId xmlns:p14="http://schemas.microsoft.com/office/powerpoint/2010/main" val="987753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38</a:t>
            </a:fld>
            <a:endParaRPr lang="en-US"/>
          </a:p>
        </p:txBody>
      </p:sp>
    </p:spTree>
    <p:extLst>
      <p:ext uri="{BB962C8B-B14F-4D97-AF65-F5344CB8AC3E}">
        <p14:creationId xmlns:p14="http://schemas.microsoft.com/office/powerpoint/2010/main" val="3513444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39</a:t>
            </a:fld>
            <a:endParaRPr lang="en-US"/>
          </a:p>
        </p:txBody>
      </p:sp>
    </p:spTree>
    <p:extLst>
      <p:ext uri="{BB962C8B-B14F-4D97-AF65-F5344CB8AC3E}">
        <p14:creationId xmlns:p14="http://schemas.microsoft.com/office/powerpoint/2010/main" val="324646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a:t>
            </a:fld>
            <a:endParaRPr lang="en-US"/>
          </a:p>
        </p:txBody>
      </p:sp>
    </p:spTree>
    <p:extLst>
      <p:ext uri="{BB962C8B-B14F-4D97-AF65-F5344CB8AC3E}">
        <p14:creationId xmlns:p14="http://schemas.microsoft.com/office/powerpoint/2010/main" val="1801705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40</a:t>
            </a:fld>
            <a:endParaRPr lang="en-US"/>
          </a:p>
        </p:txBody>
      </p:sp>
    </p:spTree>
    <p:extLst>
      <p:ext uri="{BB962C8B-B14F-4D97-AF65-F5344CB8AC3E}">
        <p14:creationId xmlns:p14="http://schemas.microsoft.com/office/powerpoint/2010/main" val="2327071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41</a:t>
            </a:fld>
            <a:endParaRPr lang="en-US"/>
          </a:p>
        </p:txBody>
      </p:sp>
    </p:spTree>
    <p:extLst>
      <p:ext uri="{BB962C8B-B14F-4D97-AF65-F5344CB8AC3E}">
        <p14:creationId xmlns:p14="http://schemas.microsoft.com/office/powerpoint/2010/main" val="2617800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42</a:t>
            </a:fld>
            <a:endParaRPr lang="en-US"/>
          </a:p>
        </p:txBody>
      </p:sp>
    </p:spTree>
    <p:extLst>
      <p:ext uri="{BB962C8B-B14F-4D97-AF65-F5344CB8AC3E}">
        <p14:creationId xmlns:p14="http://schemas.microsoft.com/office/powerpoint/2010/main" val="846540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43</a:t>
            </a:fld>
            <a:endParaRPr lang="en-US"/>
          </a:p>
        </p:txBody>
      </p:sp>
    </p:spTree>
    <p:extLst>
      <p:ext uri="{BB962C8B-B14F-4D97-AF65-F5344CB8AC3E}">
        <p14:creationId xmlns:p14="http://schemas.microsoft.com/office/powerpoint/2010/main" val="170358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5</a:t>
            </a:fld>
            <a:endParaRPr lang="en-US"/>
          </a:p>
        </p:txBody>
      </p:sp>
    </p:spTree>
    <p:extLst>
      <p:ext uri="{BB962C8B-B14F-4D97-AF65-F5344CB8AC3E}">
        <p14:creationId xmlns:p14="http://schemas.microsoft.com/office/powerpoint/2010/main" val="39106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6</a:t>
            </a:fld>
            <a:endParaRPr lang="en-US"/>
          </a:p>
        </p:txBody>
      </p:sp>
    </p:spTree>
    <p:extLst>
      <p:ext uri="{BB962C8B-B14F-4D97-AF65-F5344CB8AC3E}">
        <p14:creationId xmlns:p14="http://schemas.microsoft.com/office/powerpoint/2010/main" val="13104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7</a:t>
            </a:fld>
            <a:endParaRPr lang="en-US"/>
          </a:p>
        </p:txBody>
      </p:sp>
    </p:spTree>
    <p:extLst>
      <p:ext uri="{BB962C8B-B14F-4D97-AF65-F5344CB8AC3E}">
        <p14:creationId xmlns:p14="http://schemas.microsoft.com/office/powerpoint/2010/main" val="156829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8</a:t>
            </a:fld>
            <a:endParaRPr lang="en-US"/>
          </a:p>
        </p:txBody>
      </p:sp>
    </p:spTree>
    <p:extLst>
      <p:ext uri="{BB962C8B-B14F-4D97-AF65-F5344CB8AC3E}">
        <p14:creationId xmlns:p14="http://schemas.microsoft.com/office/powerpoint/2010/main" val="47773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9</a:t>
            </a:fld>
            <a:endParaRPr lang="en-US"/>
          </a:p>
        </p:txBody>
      </p:sp>
    </p:spTree>
    <p:extLst>
      <p:ext uri="{BB962C8B-B14F-4D97-AF65-F5344CB8AC3E}">
        <p14:creationId xmlns:p14="http://schemas.microsoft.com/office/powerpoint/2010/main" val="303546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472F-5BE8-92DE-72A6-CE78B08EC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0D30F7-D327-C2BA-2225-933071C61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201D2-5142-0A83-3A69-2A40D9D96E24}"/>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08152243-DCE9-D1F5-C4E5-E0705D048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AA92-2FC8-D609-0B62-CEACFECD6E55}"/>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0411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E219-B255-3B85-3E5B-5AB8CB14EA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685AA-FA6D-EC9E-24FC-0BB51FB468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18E70-F337-1715-C9DB-D3B1E9CD8B13}"/>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3BC5CA5F-0D79-4421-AC9B-CA0DE2F8D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6C19C-C0C9-3B6E-6F4B-D724D384843A}"/>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21453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8E709-4C92-0BF8-1B71-B4304B655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2EF8AC-8660-B1B8-D3F6-5F59768A5B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EC88F-66AB-CADF-A9AC-3F621B7F569B}"/>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8C344CBC-861E-CB3A-C560-F1E8A6637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305D2-C84B-1C37-7074-9CBA310244BC}"/>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1057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92A8-D9C9-0BF5-3DF1-7E0BF8DA0F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8549E-A615-E62E-D993-7231738AE4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33E27-88A9-A19C-D315-04268656E31C}"/>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D3B8BE8A-E88C-B1B3-C1A8-CBE5F4FA6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F8C42-9956-1E81-0471-00C79497573A}"/>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56503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DC2C-0DE5-7F0B-09B6-23561A8A57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2E81FB-95AA-903B-8CE6-36E7DBF2EC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600292-3CB3-CC19-0097-268F2FDF6F39}"/>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4D337513-C912-2AFA-2B37-7DCEB8657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0FCF-7C60-3265-594E-A5966DC09040}"/>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421870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E23A-A901-A7C5-94F7-C80D6E7A9C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CFEFC-703C-1997-14AC-68CFEC7EB0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924C9-3449-1A53-19BC-5EA9EA9210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23CE0E-2157-B2FD-513F-E666F4F021C4}"/>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6" name="Footer Placeholder 5">
            <a:extLst>
              <a:ext uri="{FF2B5EF4-FFF2-40B4-BE49-F238E27FC236}">
                <a16:creationId xmlns:a16="http://schemas.microsoft.com/office/drawing/2014/main" id="{29D9B926-594D-3F46-153F-568CD2F11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218A3-670E-319B-D212-8330CD804407}"/>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71439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8323-0FF1-34AB-8344-D65E254012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C165F-46B4-EEEB-2710-84A7ED48D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AF0634-BFA1-9C32-BE08-E636518853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634DF-D423-2C02-0C98-ADBF07743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DB013-8982-7A74-4EE7-AA73D42BB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0F744B-7E33-ED88-78BC-3E9D80FF42EC}"/>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8" name="Footer Placeholder 7">
            <a:extLst>
              <a:ext uri="{FF2B5EF4-FFF2-40B4-BE49-F238E27FC236}">
                <a16:creationId xmlns:a16="http://schemas.microsoft.com/office/drawing/2014/main" id="{AAA4B361-C473-BAB6-3D2A-CC1808376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58A470-643B-F888-3C72-BA6D3084B832}"/>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98138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DE0F-5A89-2919-653F-D33F13D5DE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626B5-C12A-4697-5378-F31C7D6DE7B1}"/>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4" name="Footer Placeholder 3">
            <a:extLst>
              <a:ext uri="{FF2B5EF4-FFF2-40B4-BE49-F238E27FC236}">
                <a16:creationId xmlns:a16="http://schemas.microsoft.com/office/drawing/2014/main" id="{9B3D24DE-E4D7-3CD5-7EFD-03DAC9B066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29C7D-AF3A-683F-0DD8-CB3014A4DC98}"/>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24582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E4D6F-4862-955F-D302-4A93199BAECB}"/>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3" name="Footer Placeholder 2">
            <a:extLst>
              <a:ext uri="{FF2B5EF4-FFF2-40B4-BE49-F238E27FC236}">
                <a16:creationId xmlns:a16="http://schemas.microsoft.com/office/drawing/2014/main" id="{F53F2675-4214-B4D0-7C72-BF4DA825B9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929D68-CF27-13C8-AB4F-BBCAF9F09269}"/>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71150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E157-59BA-0CD7-399F-985065AF7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DE410A-1C42-19C9-F1C2-7996030D5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BD2AB-5AC7-F08F-0DDC-3BD8D73D9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A6BA3-AE0D-2753-BC6A-E0EF42DABE07}"/>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6" name="Footer Placeholder 5">
            <a:extLst>
              <a:ext uri="{FF2B5EF4-FFF2-40B4-BE49-F238E27FC236}">
                <a16:creationId xmlns:a16="http://schemas.microsoft.com/office/drawing/2014/main" id="{49B93BC7-BCB4-55FD-64B0-47CD5D69C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532FE-F293-90A2-A5C9-D592F5D2425E}"/>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44752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5812-14A2-A1D2-72FF-E09AACFEB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E4F9F-F31B-669A-FA8A-4DBFD91DD3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27078-FD65-05BF-5BFF-4B6BB79ED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52EEC-ECDE-E8FF-0265-B0C3FE323F01}"/>
              </a:ext>
            </a:extLst>
          </p:cNvPr>
          <p:cNvSpPr>
            <a:spLocks noGrp="1"/>
          </p:cNvSpPr>
          <p:nvPr>
            <p:ph type="dt" sz="half" idx="10"/>
          </p:nvPr>
        </p:nvSpPr>
        <p:spPr/>
        <p:txBody>
          <a:bodyPr/>
          <a:lstStyle/>
          <a:p>
            <a:fld id="{1A141D08-775A-0A4D-915E-9F82E6FA6135}" type="datetimeFigureOut">
              <a:rPr lang="en-US" smtClean="0"/>
              <a:t>4/27/24</a:t>
            </a:fld>
            <a:endParaRPr lang="en-US"/>
          </a:p>
        </p:txBody>
      </p:sp>
      <p:sp>
        <p:nvSpPr>
          <p:cNvPr id="6" name="Footer Placeholder 5">
            <a:extLst>
              <a:ext uri="{FF2B5EF4-FFF2-40B4-BE49-F238E27FC236}">
                <a16:creationId xmlns:a16="http://schemas.microsoft.com/office/drawing/2014/main" id="{321AAF25-8869-E4FC-8A46-BC8C80764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FC857C-6455-1E64-C583-47CEDCC2FDE8}"/>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41860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4F42C-96A4-D75F-013D-DCCA3164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B093F-F14C-DE69-FC24-B088C3DDA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EBCFA-7582-7CE2-4652-1DC7889E5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141D08-775A-0A4D-915E-9F82E6FA6135}" type="datetimeFigureOut">
              <a:rPr lang="en-US" smtClean="0"/>
              <a:t>4/27/24</a:t>
            </a:fld>
            <a:endParaRPr lang="en-US"/>
          </a:p>
        </p:txBody>
      </p:sp>
      <p:sp>
        <p:nvSpPr>
          <p:cNvPr id="5" name="Footer Placeholder 4">
            <a:extLst>
              <a:ext uri="{FF2B5EF4-FFF2-40B4-BE49-F238E27FC236}">
                <a16:creationId xmlns:a16="http://schemas.microsoft.com/office/drawing/2014/main" id="{58CB635A-D4D0-1242-B88F-DCD8C89A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BC2CB8-2CC1-6D62-9726-6DEDA513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8AF11E-0B4E-9A43-B2C5-EDF7DE3829CF}" type="slidenum">
              <a:rPr lang="en-US" smtClean="0"/>
              <a:t>‹#›</a:t>
            </a:fld>
            <a:endParaRPr lang="en-US"/>
          </a:p>
        </p:txBody>
      </p:sp>
    </p:spTree>
    <p:extLst>
      <p:ext uri="{BB962C8B-B14F-4D97-AF65-F5344CB8AC3E}">
        <p14:creationId xmlns:p14="http://schemas.microsoft.com/office/powerpoint/2010/main" val="69523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6.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6.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6.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6.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6.pn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48.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1.svg"/><Relationship Id="rId5" Type="http://schemas.openxmlformats.org/officeDocument/2006/relationships/image" Target="../media/image46.sv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sv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16.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16.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1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jpeg"/><Relationship Id="rId2" Type="http://schemas.openxmlformats.org/officeDocument/2006/relationships/notesSlide" Target="../notesSlides/notesSlide29.xml"/><Relationship Id="rId16"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jpe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jpe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0.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0" name="Rectangle 19">
            <a:extLst>
              <a:ext uri="{FF2B5EF4-FFF2-40B4-BE49-F238E27FC236}">
                <a16:creationId xmlns:a16="http://schemas.microsoft.com/office/drawing/2014/main" id="{D38E1EB5-14FC-B127-7D5E-3FA40F9F1D04}"/>
              </a:ext>
            </a:extLst>
          </p:cNvPr>
          <p:cNvSpPr/>
          <p:nvPr/>
        </p:nvSpPr>
        <p:spPr>
          <a:xfrm>
            <a:off x="12192000" y="-235425"/>
            <a:ext cx="7729181" cy="7328847"/>
          </a:xfrm>
          <a:prstGeom prst="rect">
            <a:avLst/>
          </a:prstGeom>
          <a:solidFill>
            <a:schemeClr val="dk1">
              <a:alpha val="70061"/>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2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145790" y="4827102"/>
            <a:ext cx="11900418" cy="152073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07273"/>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Interest in Meal kit by Age Group</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38530" y="4349810"/>
            <a:ext cx="2782957" cy="1077218"/>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100%</a:t>
            </a:r>
          </a:p>
          <a:p>
            <a:pPr algn="ctr"/>
            <a:r>
              <a:rPr lang="en-US" sz="2400">
                <a:solidFill>
                  <a:schemeClr val="bg1"/>
                </a:solidFill>
                <a:latin typeface="Circular Std Black" panose="020B0A04020101010102" pitchFamily="34" charset="77"/>
                <a:cs typeface="Circular Std Black" panose="020B0A04020101010102" pitchFamily="34" charset="77"/>
              </a:rPr>
              <a:t>18-24 years old</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99765" y="4349810"/>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84%</a:t>
            </a:r>
          </a:p>
          <a:p>
            <a:pPr algn="ctr"/>
            <a:r>
              <a:rPr lang="en-US" sz="2400">
                <a:solidFill>
                  <a:schemeClr val="bg1"/>
                </a:solidFill>
                <a:latin typeface="Circular Std Black" panose="020B0A04020101010102" pitchFamily="34" charset="77"/>
                <a:cs typeface="Circular Std Black" panose="020B0A04020101010102" pitchFamily="34" charset="77"/>
              </a:rPr>
              <a:t>25-34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81508" y="4287459"/>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62%</a:t>
            </a:r>
          </a:p>
          <a:p>
            <a:pPr algn="ctr"/>
            <a:r>
              <a:rPr lang="en-US" sz="2400">
                <a:solidFill>
                  <a:schemeClr val="bg1"/>
                </a:solidFill>
                <a:latin typeface="Circular Std Black" panose="020B0A04020101010102" pitchFamily="34" charset="77"/>
                <a:cs typeface="Circular Std Black" panose="020B0A04020101010102" pitchFamily="34" charset="77"/>
              </a:rPr>
              <a:t>35-44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1" y="4287459"/>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48%</a:t>
            </a:r>
          </a:p>
          <a:p>
            <a:pPr algn="ctr"/>
            <a:r>
              <a:rPr lang="en-US" sz="2400">
                <a:solidFill>
                  <a:schemeClr val="bg1"/>
                </a:solidFill>
                <a:latin typeface="Circular Std Black" panose="020B0A04020101010102" pitchFamily="34" charset="77"/>
                <a:cs typeface="Circular Std Black" panose="020B0A04020101010102" pitchFamily="34" charset="77"/>
              </a:rPr>
              <a:t>45-54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4B0E384F-3563-8482-E449-894D0AB50956}"/>
              </a:ext>
            </a:extLst>
          </p:cNvPr>
          <p:cNvSpPr txBox="1"/>
          <p:nvPr/>
        </p:nvSpPr>
        <p:spPr>
          <a:xfrm>
            <a:off x="198782" y="392871"/>
            <a:ext cx="11807678"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  MARKET SURVEY – TARGET MARKET</a:t>
            </a:r>
          </a:p>
        </p:txBody>
      </p:sp>
    </p:spTree>
    <p:extLst>
      <p:ext uri="{BB962C8B-B14F-4D97-AF65-F5344CB8AC3E}">
        <p14:creationId xmlns:p14="http://schemas.microsoft.com/office/powerpoint/2010/main" val="4713721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108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96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60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45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44" name="Rounded Rectangle 43">
            <a:extLst>
              <a:ext uri="{FF2B5EF4-FFF2-40B4-BE49-F238E27FC236}">
                <a16:creationId xmlns:a16="http://schemas.microsoft.com/office/drawing/2014/main" id="{D56F99FF-B23B-FBFA-1F56-46366D8CEF95}"/>
              </a:ext>
            </a:extLst>
          </p:cNvPr>
          <p:cNvSpPr/>
          <p:nvPr/>
        </p:nvSpPr>
        <p:spPr>
          <a:xfrm>
            <a:off x="469987" y="1732547"/>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A6A1980-3505-0984-C88D-BD48067AC63C}"/>
              </a:ext>
            </a:extLst>
          </p:cNvPr>
          <p:cNvSpPr txBox="1"/>
          <p:nvPr/>
        </p:nvSpPr>
        <p:spPr>
          <a:xfrm>
            <a:off x="2956738" y="234922"/>
            <a:ext cx="6278524" cy="707886"/>
          </a:xfrm>
          <a:prstGeom prst="rect">
            <a:avLst/>
          </a:prstGeom>
          <a:noFill/>
        </p:spPr>
        <p:txBody>
          <a:bodyPr wrap="square">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PRODUCT ROADMAP</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13" name="Oval 12">
            <a:extLst>
              <a:ext uri="{FF2B5EF4-FFF2-40B4-BE49-F238E27FC236}">
                <a16:creationId xmlns:a16="http://schemas.microsoft.com/office/drawing/2014/main" id="{517E4EBF-3EF3-163C-36B3-CC78229F6B54}"/>
              </a:ext>
            </a:extLst>
          </p:cNvPr>
          <p:cNvSpPr/>
          <p:nvPr/>
        </p:nvSpPr>
        <p:spPr>
          <a:xfrm>
            <a:off x="1594707" y="1273093"/>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Q1</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5" name="Rounded Rectangle 44">
            <a:extLst>
              <a:ext uri="{FF2B5EF4-FFF2-40B4-BE49-F238E27FC236}">
                <a16:creationId xmlns:a16="http://schemas.microsoft.com/office/drawing/2014/main" id="{CEA5D220-59EB-924F-5C8F-51933520BC85}"/>
              </a:ext>
            </a:extLst>
          </p:cNvPr>
          <p:cNvSpPr/>
          <p:nvPr/>
        </p:nvSpPr>
        <p:spPr>
          <a:xfrm>
            <a:off x="3320804"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marL="0" indent="0" algn="ctr">
              <a:lnSpc>
                <a:spcPct val="110000"/>
              </a:lnSpc>
              <a:buNone/>
            </a:pPr>
            <a:endParaRPr lang="en-IN" sz="1400" b="1">
              <a:solidFill>
                <a:schemeClr val="bg1"/>
              </a:solidFill>
              <a:latin typeface="Circular Std Black" panose="020B0A04020101010102" pitchFamily="34" charset="77"/>
              <a:cs typeface="Circular Std Black" panose="020B0A04020101010102" pitchFamily="34" charset="77"/>
            </a:endParaRPr>
          </a:p>
        </p:txBody>
      </p:sp>
      <p:sp>
        <p:nvSpPr>
          <p:cNvPr id="30" name="Oval 29">
            <a:extLst>
              <a:ext uri="{FF2B5EF4-FFF2-40B4-BE49-F238E27FC236}">
                <a16:creationId xmlns:a16="http://schemas.microsoft.com/office/drawing/2014/main" id="{88A0BFDA-AD3A-0ED6-55BD-64CA52093228}"/>
              </a:ext>
            </a:extLst>
          </p:cNvPr>
          <p:cNvSpPr/>
          <p:nvPr/>
        </p:nvSpPr>
        <p:spPr>
          <a:xfrm>
            <a:off x="4437173" y="1294245"/>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Q2</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7" name="Rounded Rectangle 46">
            <a:extLst>
              <a:ext uri="{FF2B5EF4-FFF2-40B4-BE49-F238E27FC236}">
                <a16:creationId xmlns:a16="http://schemas.microsoft.com/office/drawing/2014/main" id="{4ED0AF31-9EA8-EC6F-F694-BF91C1A7D31B}"/>
              </a:ext>
            </a:extLst>
          </p:cNvPr>
          <p:cNvSpPr/>
          <p:nvPr/>
        </p:nvSpPr>
        <p:spPr>
          <a:xfrm>
            <a:off x="9022440"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marL="0" indent="0" algn="ctr">
              <a:lnSpc>
                <a:spcPct val="110000"/>
              </a:lnSpc>
              <a:buNone/>
            </a:pPr>
            <a:r>
              <a:rPr lang="en-US" sz="1800" b="1">
                <a:solidFill>
                  <a:schemeClr val="tx1"/>
                </a:solidFill>
                <a:latin typeface="Circular Std Black" panose="020B0A04020101010102" pitchFamily="34" charset="77"/>
                <a:cs typeface="Circular Std Black" panose="020B0A04020101010102" pitchFamily="34" charset="77"/>
              </a:rPr>
              <a:t>Product Launch</a:t>
            </a:r>
            <a:r>
              <a:rPr lang="en-US" sz="1800" b="1">
                <a:solidFill>
                  <a:schemeClr val="bg1"/>
                </a:solidFill>
                <a:latin typeface="Circular Std Black" panose="020B0A04020101010102" pitchFamily="34" charset="77"/>
                <a:cs typeface="Circular Std Black" panose="020B0A04020101010102" pitchFamily="34" charset="77"/>
              </a:rPr>
              <a:t> </a:t>
            </a:r>
          </a:p>
          <a:p>
            <a:pPr marL="0" indent="0" algn="ctr">
              <a:lnSpc>
                <a:spcPct val="110000"/>
              </a:lnSpc>
              <a:buNone/>
            </a:pPr>
            <a:r>
              <a:rPr lang="en-US" sz="1800" b="1">
                <a:solidFill>
                  <a:schemeClr val="bg1"/>
                </a:solidFill>
                <a:latin typeface="Circular Std Black" panose="020B0A04020101010102" pitchFamily="34" charset="77"/>
                <a:cs typeface="Circular Std Black" panose="020B0A04020101010102" pitchFamily="34" charset="77"/>
              </a:rPr>
              <a:t>October 1, 2024</a:t>
            </a:r>
          </a:p>
          <a:p>
            <a:pPr marL="0" indent="0" algn="ctr">
              <a:lnSpc>
                <a:spcPct val="110000"/>
              </a:lnSpc>
              <a:buNone/>
            </a:pPr>
            <a:r>
              <a:rPr lang="en-US" b="1">
                <a:solidFill>
                  <a:schemeClr val="bg1"/>
                </a:solidFill>
                <a:latin typeface="Circular Std Black" panose="020B0A04020101010102" pitchFamily="34" charset="77"/>
                <a:cs typeface="Circular Std Black" panose="020B0A04020101010102" pitchFamily="34" charset="77"/>
              </a:rPr>
              <a:t>in Texas</a:t>
            </a:r>
            <a:endParaRPr lang="en-IN" sz="1800" b="1">
              <a:solidFill>
                <a:schemeClr val="bg1"/>
              </a:solidFill>
              <a:latin typeface="Circular Std Black" panose="020B0A04020101010102" pitchFamily="34" charset="77"/>
              <a:cs typeface="Circular Std Black" panose="020B0A04020101010102" pitchFamily="34" charset="77"/>
            </a:endParaRPr>
          </a:p>
        </p:txBody>
      </p:sp>
      <p:sp>
        <p:nvSpPr>
          <p:cNvPr id="46" name="Rounded Rectangle 45">
            <a:extLst>
              <a:ext uri="{FF2B5EF4-FFF2-40B4-BE49-F238E27FC236}">
                <a16:creationId xmlns:a16="http://schemas.microsoft.com/office/drawing/2014/main" id="{A417E9B6-E235-4E1E-EC6C-58C5DC2E7B1A}"/>
              </a:ext>
            </a:extLst>
          </p:cNvPr>
          <p:cNvSpPr/>
          <p:nvPr/>
        </p:nvSpPr>
        <p:spPr>
          <a:xfrm>
            <a:off x="6171622"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8DF1F02D-2567-8656-C61F-728149D0EB88}"/>
              </a:ext>
            </a:extLst>
          </p:cNvPr>
          <p:cNvSpPr/>
          <p:nvPr/>
        </p:nvSpPr>
        <p:spPr>
          <a:xfrm>
            <a:off x="7236883" y="1294547"/>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Q3</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34" name="Oval 33">
            <a:extLst>
              <a:ext uri="{FF2B5EF4-FFF2-40B4-BE49-F238E27FC236}">
                <a16:creationId xmlns:a16="http://schemas.microsoft.com/office/drawing/2014/main" id="{65CF95C8-B87E-7381-3813-A9718FCA430F}"/>
              </a:ext>
            </a:extLst>
          </p:cNvPr>
          <p:cNvSpPr/>
          <p:nvPr/>
        </p:nvSpPr>
        <p:spPr>
          <a:xfrm>
            <a:off x="10088339" y="1297936"/>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Q4</a:t>
            </a:r>
            <a:endParaRPr lang="en-BE" sz="1350">
              <a:solidFill>
                <a:schemeClr val="bg1"/>
              </a:solidFill>
              <a:latin typeface="Circular Std Black" panose="020B0A04020101010102" pitchFamily="34" charset="77"/>
              <a:cs typeface="Circular Std Black" panose="020B0A04020101010102" pitchFamily="34" charset="77"/>
            </a:endParaRPr>
          </a:p>
        </p:txBody>
      </p:sp>
      <p:cxnSp>
        <p:nvCxnSpPr>
          <p:cNvPr id="35" name="Straight Connector 34">
            <a:extLst>
              <a:ext uri="{FF2B5EF4-FFF2-40B4-BE49-F238E27FC236}">
                <a16:creationId xmlns:a16="http://schemas.microsoft.com/office/drawing/2014/main" id="{0E6420C6-67E1-5A99-CBF9-EE5564CF2E07}"/>
              </a:ext>
            </a:extLst>
          </p:cNvPr>
          <p:cNvCxnSpPr>
            <a:cxnSpLocks/>
            <a:stCxn id="13" idx="6"/>
            <a:endCxn id="30" idx="2"/>
          </p:cNvCxnSpPr>
          <p:nvPr/>
        </p:nvCxnSpPr>
        <p:spPr>
          <a:xfrm>
            <a:off x="2197906" y="1576060"/>
            <a:ext cx="2239267" cy="2115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3795E6-7338-E967-9D09-DB41DD77AD77}"/>
              </a:ext>
            </a:extLst>
          </p:cNvPr>
          <p:cNvCxnSpPr>
            <a:cxnSpLocks/>
            <a:stCxn id="30" idx="6"/>
            <a:endCxn id="33" idx="2"/>
          </p:cNvCxnSpPr>
          <p:nvPr/>
        </p:nvCxnSpPr>
        <p:spPr>
          <a:xfrm>
            <a:off x="5040372" y="1597212"/>
            <a:ext cx="2196511" cy="30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59B4E7-A413-4691-4C72-A2604F050C2A}"/>
              </a:ext>
            </a:extLst>
          </p:cNvPr>
          <p:cNvCxnSpPr>
            <a:cxnSpLocks/>
            <a:stCxn id="33" idx="6"/>
            <a:endCxn id="34" idx="2"/>
          </p:cNvCxnSpPr>
          <p:nvPr/>
        </p:nvCxnSpPr>
        <p:spPr>
          <a:xfrm>
            <a:off x="7840082" y="1597514"/>
            <a:ext cx="2248257" cy="3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53F12C-E02E-3C88-27BD-BD858863634F}"/>
              </a:ext>
            </a:extLst>
          </p:cNvPr>
          <p:cNvCxnSpPr>
            <a:cxnSpLocks/>
            <a:stCxn id="34" idx="6"/>
          </p:cNvCxnSpPr>
          <p:nvPr/>
        </p:nvCxnSpPr>
        <p:spPr>
          <a:xfrm flipV="1">
            <a:off x="10691538" y="1586166"/>
            <a:ext cx="1511166" cy="147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27055-AABC-36D5-F901-D53D0AA93EAE}"/>
              </a:ext>
            </a:extLst>
          </p:cNvPr>
          <p:cNvSpPr txBox="1"/>
          <p:nvPr/>
        </p:nvSpPr>
        <p:spPr>
          <a:xfrm>
            <a:off x="5310517" y="819129"/>
            <a:ext cx="1419726"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2024</a:t>
            </a:r>
          </a:p>
        </p:txBody>
      </p:sp>
      <p:sp>
        <p:nvSpPr>
          <p:cNvPr id="54" name="TextBox 53">
            <a:extLst>
              <a:ext uri="{FF2B5EF4-FFF2-40B4-BE49-F238E27FC236}">
                <a16:creationId xmlns:a16="http://schemas.microsoft.com/office/drawing/2014/main" id="{A61F8B8C-1AB7-596A-4107-359FD745A3C9}"/>
              </a:ext>
            </a:extLst>
          </p:cNvPr>
          <p:cNvSpPr txBox="1"/>
          <p:nvPr/>
        </p:nvSpPr>
        <p:spPr>
          <a:xfrm>
            <a:off x="600170" y="2068877"/>
            <a:ext cx="2482368" cy="311175"/>
          </a:xfrm>
          <a:prstGeom prst="rect">
            <a:avLst/>
          </a:prstGeom>
          <a:noFill/>
        </p:spPr>
        <p:txBody>
          <a:bodyPr wrap="square" rtlCol="0">
            <a:spAutoFit/>
          </a:body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Product Development - AI</a:t>
            </a:r>
            <a:endParaRPr lang="en-IN" sz="1400" b="1">
              <a:latin typeface="Circular Std Black" panose="020B0A04020101010102" pitchFamily="34" charset="77"/>
              <a:cs typeface="Circular Std Black" panose="020B0A04020101010102" pitchFamily="34" charset="77"/>
            </a:endParaRPr>
          </a:p>
        </p:txBody>
      </p:sp>
      <p:sp>
        <p:nvSpPr>
          <p:cNvPr id="56" name="TextBox 55">
            <a:extLst>
              <a:ext uri="{FF2B5EF4-FFF2-40B4-BE49-F238E27FC236}">
                <a16:creationId xmlns:a16="http://schemas.microsoft.com/office/drawing/2014/main" id="{7F30CDC6-6A7F-5E32-F8D6-66439E1BABF0}"/>
              </a:ext>
            </a:extLst>
          </p:cNvPr>
          <p:cNvSpPr txBox="1"/>
          <p:nvPr/>
        </p:nvSpPr>
        <p:spPr>
          <a:xfrm>
            <a:off x="533105" y="2723711"/>
            <a:ext cx="2702918" cy="2105192"/>
          </a:xfrm>
          <a:prstGeom prst="rect">
            <a:avLst/>
          </a:prstGeom>
          <a:noFill/>
        </p:spPr>
        <p:txBody>
          <a:bodyPr wrap="square" rtlCol="0">
            <a:spAutoFit/>
          </a:bodyPr>
          <a:lstStyle/>
          <a:p>
            <a:pPr>
              <a:lnSpc>
                <a:spcPct val="110000"/>
              </a:lnSpc>
            </a:pPr>
            <a:r>
              <a:rPr lang="en-US" sz="1200" b="1" u="sng">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AI Algorithm</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Personalized recipe suggestions based on user preference and available inventory</a:t>
            </a:r>
            <a:endPar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a:lnSpc>
                <a:spcPct val="110000"/>
              </a:lnSpc>
            </a:pP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     -Data Collection and Analysis</a:t>
            </a:r>
          </a:p>
          <a:p>
            <a:pPr>
              <a:lnSpc>
                <a:spcPct val="110000"/>
              </a:lnSpc>
            </a:pP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Machine Learning  Algor</a:t>
            </a: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ithms    </a:t>
            </a:r>
          </a:p>
          <a:p>
            <a:pPr>
              <a:lnSpc>
                <a:spcPct val="110000"/>
              </a:lnSpc>
            </a:pP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     -</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Dynamic Adaptation</a:t>
            </a:r>
          </a:p>
          <a:p>
            <a:pPr lvl="1">
              <a:lnSpc>
                <a:spcPct val="110000"/>
              </a:lnSpc>
            </a:pPr>
            <a:endPar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Develop a Community Platform: </a:t>
            </a:r>
            <a:r>
              <a:rPr lang="en-US" sz="1200">
                <a:solidFill>
                  <a:schemeClr val="bg1"/>
                </a:solidFill>
                <a:latin typeface="Circular Std Black" panose="020B0A04020101010102" pitchFamily="34" charset="77"/>
                <a:cs typeface="Circular Std Black" panose="020B0A04020101010102" pitchFamily="34" charset="77"/>
              </a:rPr>
              <a:t>A social engagement site</a:t>
            </a:r>
          </a:p>
          <a:p>
            <a:endParaRPr lang="en-US" sz="1200">
              <a:solidFill>
                <a:schemeClr val="bg1"/>
              </a:solidFill>
            </a:endParaRPr>
          </a:p>
        </p:txBody>
      </p:sp>
      <p:sp>
        <p:nvSpPr>
          <p:cNvPr id="2" name="TextBox 1">
            <a:extLst>
              <a:ext uri="{FF2B5EF4-FFF2-40B4-BE49-F238E27FC236}">
                <a16:creationId xmlns:a16="http://schemas.microsoft.com/office/drawing/2014/main" id="{2DEB7DF0-B316-AF88-226C-910EAE5F19B6}"/>
              </a:ext>
            </a:extLst>
          </p:cNvPr>
          <p:cNvSpPr txBox="1"/>
          <p:nvPr/>
        </p:nvSpPr>
        <p:spPr>
          <a:xfrm>
            <a:off x="3515306" y="2042223"/>
            <a:ext cx="2353732" cy="800219"/>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Product Development - Recipes</a:t>
            </a:r>
            <a:endParaRPr lang="en-IN" sz="1400" b="1">
              <a:latin typeface="Circular Std Black" panose="020B0A04020101010102" pitchFamily="34" charset="77"/>
              <a:cs typeface="Circular Std Black" panose="020B0A04020101010102" pitchFamily="34" charset="77"/>
            </a:endParaRPr>
          </a:p>
          <a:p>
            <a:endParaRPr lang="en-US"/>
          </a:p>
        </p:txBody>
      </p:sp>
      <p:sp>
        <p:nvSpPr>
          <p:cNvPr id="5" name="TextBox 4">
            <a:extLst>
              <a:ext uri="{FF2B5EF4-FFF2-40B4-BE49-F238E27FC236}">
                <a16:creationId xmlns:a16="http://schemas.microsoft.com/office/drawing/2014/main" id="{5743E743-27F1-E6C7-89BC-F1FB117C06AC}"/>
              </a:ext>
            </a:extLst>
          </p:cNvPr>
          <p:cNvSpPr txBox="1"/>
          <p:nvPr/>
        </p:nvSpPr>
        <p:spPr>
          <a:xfrm>
            <a:off x="3561907" y="2707661"/>
            <a:ext cx="2353732" cy="2400657"/>
          </a:xfrm>
          <a:prstGeom prst="rect">
            <a:avLst/>
          </a:prstGeom>
          <a:noFill/>
        </p:spPr>
        <p:txBody>
          <a:bodyPr wrap="square" rtlCol="0">
            <a:spAutoFit/>
          </a:bodyPr>
          <a:lstStyle/>
          <a:p>
            <a:pPr>
              <a:lnSpc>
                <a:spcPct val="110000"/>
              </a:lnSpc>
            </a:pPr>
            <a:r>
              <a:rPr lang="en-US" sz="1200" b="1" u="sng">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Nutritional Guidance Implementation</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Establish a nutritional database and implement features for personalized dietary recommendations</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Seasonal and Holiday Offerings</a:t>
            </a:r>
            <a:r>
              <a:rPr lang="en-US" sz="1200" u="sng">
                <a:solidFill>
                  <a:schemeClr val="bg1"/>
                </a:solidFill>
                <a:latin typeface="Circular Std Black" panose="020B0A04020101010102" pitchFamily="34" charset="77"/>
                <a:cs typeface="Circular Std Black" panose="020B0A04020101010102" pitchFamily="34" charset="77"/>
              </a:rPr>
              <a:t>:</a:t>
            </a:r>
            <a:r>
              <a:rPr lang="en-US" sz="1200">
                <a:solidFill>
                  <a:schemeClr val="bg1"/>
                </a:solidFill>
                <a:latin typeface="Circular Std Black" panose="020B0A04020101010102" pitchFamily="34" charset="77"/>
                <a:cs typeface="Circular Std Black" panose="020B0A04020101010102" pitchFamily="34" charset="77"/>
              </a:rPr>
              <a:t> Introduce special menus and offer diverse cuisines </a:t>
            </a:r>
          </a:p>
          <a:p>
            <a:pPr marL="285750" indent="-285750">
              <a:buFont typeface="Wingdings" pitchFamily="2" charset="2"/>
              <a:buChar char="Ø"/>
            </a:pPr>
            <a:endParaRPr lang="en-US"/>
          </a:p>
        </p:txBody>
      </p:sp>
      <p:sp>
        <p:nvSpPr>
          <p:cNvPr id="8" name="TextBox 7">
            <a:extLst>
              <a:ext uri="{FF2B5EF4-FFF2-40B4-BE49-F238E27FC236}">
                <a16:creationId xmlns:a16="http://schemas.microsoft.com/office/drawing/2014/main" id="{4CD28C49-3135-9E77-04C3-F556F72276A7}"/>
              </a:ext>
            </a:extLst>
          </p:cNvPr>
          <p:cNvSpPr txBox="1"/>
          <p:nvPr/>
        </p:nvSpPr>
        <p:spPr>
          <a:xfrm>
            <a:off x="6485857" y="2058223"/>
            <a:ext cx="2105249" cy="584775"/>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Product Development</a:t>
            </a:r>
            <a:endParaRPr lang="en-IN" sz="1400" b="1">
              <a:latin typeface="Circular Std Black" panose="020B0A04020101010102" pitchFamily="34" charset="77"/>
              <a:cs typeface="Circular Std Black" panose="020B0A04020101010102" pitchFamily="34" charset="77"/>
            </a:endParaRPr>
          </a:p>
          <a:p>
            <a:pPr algn="ctr"/>
            <a:endParaRPr lang="en-US"/>
          </a:p>
        </p:txBody>
      </p:sp>
      <p:sp>
        <p:nvSpPr>
          <p:cNvPr id="9" name="TextBox 8">
            <a:extLst>
              <a:ext uri="{FF2B5EF4-FFF2-40B4-BE49-F238E27FC236}">
                <a16:creationId xmlns:a16="http://schemas.microsoft.com/office/drawing/2014/main" id="{AAFE8A3A-AEA7-426A-71B0-ED745CD2903D}"/>
              </a:ext>
            </a:extLst>
          </p:cNvPr>
          <p:cNvSpPr txBox="1"/>
          <p:nvPr/>
        </p:nvSpPr>
        <p:spPr>
          <a:xfrm>
            <a:off x="6485857" y="2723221"/>
            <a:ext cx="2105248" cy="2197525"/>
          </a:xfrm>
          <a:prstGeom prst="rect">
            <a:avLst/>
          </a:prstGeom>
          <a:noFill/>
        </p:spPr>
        <p:txBody>
          <a:bodyPr wrap="square" rtlCol="0">
            <a:spAutoFit/>
          </a:bodyPr>
          <a:lstStyle/>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Interactive Cooking Guides</a:t>
            </a:r>
            <a:r>
              <a:rPr lang="en-US" sz="1200">
                <a:solidFill>
                  <a:schemeClr val="bg1"/>
                </a:solidFill>
                <a:latin typeface="Circular Std Black" panose="020B0A04020101010102" pitchFamily="34" charset="77"/>
                <a:cs typeface="Circular Std Black" panose="020B0A04020101010102" pitchFamily="34" charset="77"/>
              </a:rPr>
              <a:t>: Step–by–step instructions and video tutorials to enhance the cooking experience</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Community Platform Launch</a:t>
            </a:r>
            <a:r>
              <a:rPr lang="en-US" sz="1200">
                <a:solidFill>
                  <a:schemeClr val="bg1"/>
                </a:solidFill>
                <a:latin typeface="Circular Std Black" panose="020B0A04020101010102" pitchFamily="34" charset="77"/>
                <a:cs typeface="Circular Std Black" panose="020B0A04020101010102" pitchFamily="34" charset="77"/>
              </a:rPr>
              <a:t>: Users can share recipes and cooking tips to engage with each other</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Tree>
    <p:extLst>
      <p:ext uri="{BB962C8B-B14F-4D97-AF65-F5344CB8AC3E}">
        <p14:creationId xmlns:p14="http://schemas.microsoft.com/office/powerpoint/2010/main" val="197902300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44" name="Rounded Rectangle 43">
            <a:extLst>
              <a:ext uri="{FF2B5EF4-FFF2-40B4-BE49-F238E27FC236}">
                <a16:creationId xmlns:a16="http://schemas.microsoft.com/office/drawing/2014/main" id="{D56F99FF-B23B-FBFA-1F56-46366D8CEF95}"/>
              </a:ext>
            </a:extLst>
          </p:cNvPr>
          <p:cNvSpPr/>
          <p:nvPr/>
        </p:nvSpPr>
        <p:spPr>
          <a:xfrm>
            <a:off x="469987" y="1732547"/>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A6A1980-3505-0984-C88D-BD48067AC63C}"/>
              </a:ext>
            </a:extLst>
          </p:cNvPr>
          <p:cNvSpPr txBox="1"/>
          <p:nvPr/>
        </p:nvSpPr>
        <p:spPr>
          <a:xfrm>
            <a:off x="2956738" y="230004"/>
            <a:ext cx="6278524" cy="707886"/>
          </a:xfrm>
          <a:prstGeom prst="rect">
            <a:avLst/>
          </a:prstGeom>
          <a:noFill/>
        </p:spPr>
        <p:txBody>
          <a:bodyPr wrap="square">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PRODUCT ROADMAP</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13" name="Oval 12">
            <a:extLst>
              <a:ext uri="{FF2B5EF4-FFF2-40B4-BE49-F238E27FC236}">
                <a16:creationId xmlns:a16="http://schemas.microsoft.com/office/drawing/2014/main" id="{517E4EBF-3EF3-163C-36B3-CC78229F6B54}"/>
              </a:ext>
            </a:extLst>
          </p:cNvPr>
          <p:cNvSpPr/>
          <p:nvPr/>
        </p:nvSpPr>
        <p:spPr>
          <a:xfrm>
            <a:off x="1448021" y="1275113"/>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Q5</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5" name="Rounded Rectangle 44">
            <a:extLst>
              <a:ext uri="{FF2B5EF4-FFF2-40B4-BE49-F238E27FC236}">
                <a16:creationId xmlns:a16="http://schemas.microsoft.com/office/drawing/2014/main" id="{CEA5D220-59EB-924F-5C8F-51933520BC85}"/>
              </a:ext>
            </a:extLst>
          </p:cNvPr>
          <p:cNvSpPr/>
          <p:nvPr/>
        </p:nvSpPr>
        <p:spPr>
          <a:xfrm>
            <a:off x="3332471" y="17211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88A0BFDA-AD3A-0ED6-55BD-64CA52093228}"/>
              </a:ext>
            </a:extLst>
          </p:cNvPr>
          <p:cNvSpPr/>
          <p:nvPr/>
        </p:nvSpPr>
        <p:spPr>
          <a:xfrm>
            <a:off x="4416525" y="1315102"/>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Q6</a:t>
            </a:r>
            <a:endParaRPr lang="en-BE" sz="1350">
              <a:solidFill>
                <a:schemeClr val="bg1"/>
              </a:solidFill>
              <a:latin typeface="Circular Std Black" panose="020B0A04020101010102" pitchFamily="34" charset="77"/>
              <a:cs typeface="Circular Std Black" panose="020B0A04020101010102" pitchFamily="34" charset="77"/>
            </a:endParaRPr>
          </a:p>
        </p:txBody>
      </p:sp>
      <p:sp>
        <p:nvSpPr>
          <p:cNvPr id="47" name="Rounded Rectangle 46">
            <a:extLst>
              <a:ext uri="{FF2B5EF4-FFF2-40B4-BE49-F238E27FC236}">
                <a16:creationId xmlns:a16="http://schemas.microsoft.com/office/drawing/2014/main" id="{4ED0AF31-9EA8-EC6F-F694-BF91C1A7D31B}"/>
              </a:ext>
            </a:extLst>
          </p:cNvPr>
          <p:cNvSpPr/>
          <p:nvPr/>
        </p:nvSpPr>
        <p:spPr>
          <a:xfrm>
            <a:off x="9045019" y="16954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417E9B6-E235-4E1E-EC6C-58C5DC2E7B1A}"/>
              </a:ext>
            </a:extLst>
          </p:cNvPr>
          <p:cNvSpPr/>
          <p:nvPr/>
        </p:nvSpPr>
        <p:spPr>
          <a:xfrm>
            <a:off x="6182198" y="16954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8DF1F02D-2567-8656-C61F-728149D0EB88}"/>
              </a:ext>
            </a:extLst>
          </p:cNvPr>
          <p:cNvSpPr/>
          <p:nvPr/>
        </p:nvSpPr>
        <p:spPr>
          <a:xfrm>
            <a:off x="7182226" y="1312857"/>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Q7</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34" name="Oval 33">
            <a:extLst>
              <a:ext uri="{FF2B5EF4-FFF2-40B4-BE49-F238E27FC236}">
                <a16:creationId xmlns:a16="http://schemas.microsoft.com/office/drawing/2014/main" id="{65CF95C8-B87E-7381-3813-A9718FCA430F}"/>
              </a:ext>
            </a:extLst>
          </p:cNvPr>
          <p:cNvSpPr/>
          <p:nvPr/>
        </p:nvSpPr>
        <p:spPr>
          <a:xfrm>
            <a:off x="10099143" y="1289130"/>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Q8</a:t>
            </a:r>
            <a:endParaRPr lang="en-BE" sz="1350">
              <a:solidFill>
                <a:schemeClr val="bg1"/>
              </a:solidFill>
              <a:latin typeface="Circular Std Black" panose="020B0A04020101010102" pitchFamily="34" charset="77"/>
              <a:cs typeface="Circular Std Black" panose="020B0A04020101010102" pitchFamily="34" charset="77"/>
            </a:endParaRPr>
          </a:p>
        </p:txBody>
      </p:sp>
      <p:cxnSp>
        <p:nvCxnSpPr>
          <p:cNvPr id="35" name="Straight Connector 34">
            <a:extLst>
              <a:ext uri="{FF2B5EF4-FFF2-40B4-BE49-F238E27FC236}">
                <a16:creationId xmlns:a16="http://schemas.microsoft.com/office/drawing/2014/main" id="{0E6420C6-67E1-5A99-CBF9-EE5564CF2E07}"/>
              </a:ext>
            </a:extLst>
          </p:cNvPr>
          <p:cNvCxnSpPr>
            <a:cxnSpLocks/>
            <a:stCxn id="13" idx="6"/>
            <a:endCxn id="30" idx="2"/>
          </p:cNvCxnSpPr>
          <p:nvPr/>
        </p:nvCxnSpPr>
        <p:spPr>
          <a:xfrm>
            <a:off x="2051220" y="1578080"/>
            <a:ext cx="2365305" cy="399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3795E6-7338-E967-9D09-DB41DD77AD77}"/>
              </a:ext>
            </a:extLst>
          </p:cNvPr>
          <p:cNvCxnSpPr>
            <a:cxnSpLocks/>
            <a:stCxn id="30" idx="6"/>
            <a:endCxn id="33" idx="2"/>
          </p:cNvCxnSpPr>
          <p:nvPr/>
        </p:nvCxnSpPr>
        <p:spPr>
          <a:xfrm flipV="1">
            <a:off x="5019724" y="1615824"/>
            <a:ext cx="2162502" cy="22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59B4E7-A413-4691-4C72-A2604F050C2A}"/>
              </a:ext>
            </a:extLst>
          </p:cNvPr>
          <p:cNvCxnSpPr>
            <a:cxnSpLocks/>
            <a:stCxn id="33" idx="6"/>
            <a:endCxn id="34" idx="2"/>
          </p:cNvCxnSpPr>
          <p:nvPr/>
        </p:nvCxnSpPr>
        <p:spPr>
          <a:xfrm flipV="1">
            <a:off x="7785425" y="1592097"/>
            <a:ext cx="2313718" cy="2372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5DC236DC-6899-DB30-CF41-CCB9498742B8}"/>
              </a:ext>
            </a:extLst>
          </p:cNvPr>
          <p:cNvCxnSpPr>
            <a:cxnSpLocks/>
            <a:endCxn id="13" idx="2"/>
          </p:cNvCxnSpPr>
          <p:nvPr/>
        </p:nvCxnSpPr>
        <p:spPr>
          <a:xfrm>
            <a:off x="-58758" y="1578079"/>
            <a:ext cx="1506779"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AFAF8F-4ADE-E854-7D4C-99A4CB481129}"/>
              </a:ext>
            </a:extLst>
          </p:cNvPr>
          <p:cNvSpPr txBox="1"/>
          <p:nvPr/>
        </p:nvSpPr>
        <p:spPr>
          <a:xfrm>
            <a:off x="5310517" y="819129"/>
            <a:ext cx="1419726"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2025</a:t>
            </a:r>
          </a:p>
        </p:txBody>
      </p:sp>
      <p:sp>
        <p:nvSpPr>
          <p:cNvPr id="3" name="TextBox 2">
            <a:extLst>
              <a:ext uri="{FF2B5EF4-FFF2-40B4-BE49-F238E27FC236}">
                <a16:creationId xmlns:a16="http://schemas.microsoft.com/office/drawing/2014/main" id="{A506DFF3-16CC-4C9B-6E55-C4E625C51EC0}"/>
              </a:ext>
            </a:extLst>
          </p:cNvPr>
          <p:cNvSpPr txBox="1"/>
          <p:nvPr/>
        </p:nvSpPr>
        <p:spPr>
          <a:xfrm>
            <a:off x="589736" y="2635478"/>
            <a:ext cx="2511239" cy="3213187"/>
          </a:xfrm>
          <a:prstGeom prst="rect">
            <a:avLst/>
          </a:prstGeom>
          <a:noFill/>
        </p:spPr>
        <p:txBody>
          <a:bodyPr wrap="square" rtlCol="0">
            <a:spAutoFit/>
          </a:bodyPr>
          <a:lstStyle/>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Smart Gadget Integration</a:t>
            </a:r>
            <a:r>
              <a:rPr lang="en-US" sz="1200">
                <a:solidFill>
                  <a:schemeClr val="bg1"/>
                </a:solidFill>
                <a:latin typeface="Circular Std Black" panose="020B0A04020101010102" pitchFamily="34" charset="77"/>
                <a:cs typeface="Circular Std Black" panose="020B0A04020101010102" pitchFamily="34" charset="77"/>
              </a:rPr>
              <a:t>: Voice-activated commands and virtual assistant for hands-free interaction</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AR Experience</a:t>
            </a:r>
            <a:r>
              <a:rPr lang="en-US" sz="1200">
                <a:solidFill>
                  <a:schemeClr val="bg1"/>
                </a:solidFill>
                <a:latin typeface="Circular Std Black" panose="020B0A04020101010102" pitchFamily="34" charset="77"/>
                <a:cs typeface="Circular Std Black" panose="020B0A04020101010102" pitchFamily="34" charset="77"/>
              </a:rPr>
              <a:t>: Interactive Cooking Guides</a:t>
            </a:r>
          </a:p>
          <a:p>
            <a:pPr marL="171450" indent="-171450">
              <a:lnSpc>
                <a:spcPct val="110000"/>
              </a:lnSpc>
              <a:buFont typeface="Arial" panose="020B0604020202020204" pitchFamily="34" charset="0"/>
              <a:buChar char="•"/>
            </a:pPr>
            <a:r>
              <a:rPr lang="en-US" sz="1200">
                <a:solidFill>
                  <a:schemeClr val="bg1"/>
                </a:solidFill>
                <a:latin typeface="Circular Std Black" panose="020B0A04020101010102" pitchFamily="34" charset="77"/>
                <a:cs typeface="Circular Std Black" panose="020B0A04020101010102" pitchFamily="34" charset="77"/>
              </a:rPr>
              <a:t>AR instructions within </a:t>
            </a:r>
            <a:r>
              <a:rPr lang="en-US" sz="1200" err="1">
                <a:solidFill>
                  <a:schemeClr val="bg1"/>
                </a:solidFill>
                <a:latin typeface="Circular Std Black" panose="020B0A04020101010102" pitchFamily="34" charset="77"/>
                <a:cs typeface="Circular Std Black" panose="020B0A04020101010102" pitchFamily="34" charset="77"/>
              </a:rPr>
              <a:t>SmartPlate</a:t>
            </a:r>
            <a:r>
              <a:rPr lang="en-US" sz="1200">
                <a:solidFill>
                  <a:schemeClr val="bg1"/>
                </a:solidFill>
                <a:latin typeface="Circular Std Black" panose="020B0A04020101010102" pitchFamily="34" charset="77"/>
                <a:cs typeface="Circular Std Black" panose="020B0A04020101010102" pitchFamily="34" charset="77"/>
              </a:rPr>
              <a:t> app for an interactive cooking  experience     </a:t>
            </a:r>
          </a:p>
          <a:p>
            <a:pPr lvl="1">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VR Experience</a:t>
            </a:r>
            <a:r>
              <a:rPr lang="en-US" sz="1200" u="sng">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Virtual Cooking Demonstration </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
        <p:nvSpPr>
          <p:cNvPr id="5" name="TextBox 4">
            <a:extLst>
              <a:ext uri="{FF2B5EF4-FFF2-40B4-BE49-F238E27FC236}">
                <a16:creationId xmlns:a16="http://schemas.microsoft.com/office/drawing/2014/main" id="{9F3070F1-A51D-CD92-571F-1C5F37B917D3}"/>
              </a:ext>
            </a:extLst>
          </p:cNvPr>
          <p:cNvSpPr txBox="1"/>
          <p:nvPr/>
        </p:nvSpPr>
        <p:spPr>
          <a:xfrm>
            <a:off x="631467" y="1925630"/>
            <a:ext cx="2280162" cy="800219"/>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a:p>
            <a:endParaRPr lang="en-US"/>
          </a:p>
        </p:txBody>
      </p:sp>
      <p:sp>
        <p:nvSpPr>
          <p:cNvPr id="7" name="Subtitle 5">
            <a:extLst>
              <a:ext uri="{FF2B5EF4-FFF2-40B4-BE49-F238E27FC236}">
                <a16:creationId xmlns:a16="http://schemas.microsoft.com/office/drawing/2014/main" id="{38856C86-52DE-DB3F-982A-48050681D8DC}"/>
              </a:ext>
            </a:extLst>
          </p:cNvPr>
          <p:cNvSpPr txBox="1">
            <a:spLocks/>
          </p:cNvSpPr>
          <p:nvPr/>
        </p:nvSpPr>
        <p:spPr>
          <a:xfrm>
            <a:off x="3500742" y="1890738"/>
            <a:ext cx="2497237"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95F593E3-FAC4-0265-1DA9-7C0D4AB7FE88}"/>
              </a:ext>
            </a:extLst>
          </p:cNvPr>
          <p:cNvSpPr txBox="1">
            <a:spLocks/>
          </p:cNvSpPr>
          <p:nvPr/>
        </p:nvSpPr>
        <p:spPr>
          <a:xfrm>
            <a:off x="3537063" y="2530980"/>
            <a:ext cx="2497237" cy="539655"/>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US" sz="1200">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066DDE40-22EE-14DB-63A3-F90626DC111C}"/>
              </a:ext>
            </a:extLst>
          </p:cNvPr>
          <p:cNvSpPr txBox="1">
            <a:spLocks/>
          </p:cNvSpPr>
          <p:nvPr/>
        </p:nvSpPr>
        <p:spPr>
          <a:xfrm>
            <a:off x="3563124" y="3049406"/>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11" name="Subtitle 5">
            <a:extLst>
              <a:ext uri="{FF2B5EF4-FFF2-40B4-BE49-F238E27FC236}">
                <a16:creationId xmlns:a16="http://schemas.microsoft.com/office/drawing/2014/main" id="{1E2F61C5-32C9-0E0B-D8AB-CF2ECC0716EB}"/>
              </a:ext>
            </a:extLst>
          </p:cNvPr>
          <p:cNvSpPr txBox="1">
            <a:spLocks/>
          </p:cNvSpPr>
          <p:nvPr/>
        </p:nvSpPr>
        <p:spPr>
          <a:xfrm>
            <a:off x="3550984" y="3805482"/>
            <a:ext cx="2328779" cy="1891998"/>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Grocery Delivery Integration</a:t>
            </a:r>
            <a:r>
              <a:rPr lang="en-US" sz="1200">
                <a:solidFill>
                  <a:schemeClr val="bg1"/>
                </a:solidFill>
                <a:latin typeface="Circular Std Black" panose="020B0A04020101010102" pitchFamily="34" charset="77"/>
                <a:cs typeface="Circular Std Black" panose="020B0A04020101010102" pitchFamily="34" charset="77"/>
              </a:rPr>
              <a:t>: Seamless ingredient shopping and delivery</a:t>
            </a:r>
          </a:p>
          <a:p>
            <a:pPr>
              <a:lnSpc>
                <a:spcPct val="110000"/>
              </a:lnSpc>
              <a:buFont typeface="Wingdings" pitchFamily="2" charset="2"/>
              <a:buChar char="Ø"/>
            </a:pPr>
            <a:endParaRPr lang="en-US" sz="1200">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National Expansion</a:t>
            </a:r>
            <a:r>
              <a:rPr lang="en-US" sz="1200">
                <a:solidFill>
                  <a:schemeClr val="bg1"/>
                </a:solidFill>
                <a:latin typeface="Circular Std Black" panose="020B0A04020101010102" pitchFamily="34" charset="77"/>
                <a:cs typeface="Circular Std Black" panose="020B0A04020101010102" pitchFamily="34" charset="77"/>
              </a:rPr>
              <a:t>: Optimize supply chain, scale up sourcing and logistics infrastructure</a:t>
            </a:r>
          </a:p>
        </p:txBody>
      </p:sp>
      <p:sp>
        <p:nvSpPr>
          <p:cNvPr id="14" name="Subtitle 5">
            <a:extLst>
              <a:ext uri="{FF2B5EF4-FFF2-40B4-BE49-F238E27FC236}">
                <a16:creationId xmlns:a16="http://schemas.microsoft.com/office/drawing/2014/main" id="{25821A12-0A32-5DB7-8750-DA8E591E5ABB}"/>
              </a:ext>
            </a:extLst>
          </p:cNvPr>
          <p:cNvSpPr txBox="1">
            <a:spLocks/>
          </p:cNvSpPr>
          <p:nvPr/>
        </p:nvSpPr>
        <p:spPr>
          <a:xfrm>
            <a:off x="3689641" y="2458962"/>
            <a:ext cx="2372471" cy="259519"/>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SzPct val="100000"/>
              <a:buNone/>
            </a:pPr>
            <a:r>
              <a:rPr lang="en-US" sz="1200" b="1" u="sng">
                <a:solidFill>
                  <a:schemeClr val="bg1"/>
                </a:solidFill>
                <a:latin typeface="Circular Std Black" panose="020B0A04020101010102" pitchFamily="34" charset="77"/>
                <a:cs typeface="Circular Std Black" panose="020B0A04020101010102" pitchFamily="34" charset="77"/>
              </a:rPr>
              <a:t>Smart Gadget Integration</a:t>
            </a:r>
          </a:p>
        </p:txBody>
      </p:sp>
      <p:sp>
        <p:nvSpPr>
          <p:cNvPr id="17" name="Subtitle 5">
            <a:extLst>
              <a:ext uri="{FF2B5EF4-FFF2-40B4-BE49-F238E27FC236}">
                <a16:creationId xmlns:a16="http://schemas.microsoft.com/office/drawing/2014/main" id="{C0080774-D038-8809-AB74-480B17567D89}"/>
              </a:ext>
            </a:extLst>
          </p:cNvPr>
          <p:cNvSpPr txBox="1">
            <a:spLocks/>
          </p:cNvSpPr>
          <p:nvPr/>
        </p:nvSpPr>
        <p:spPr>
          <a:xfrm>
            <a:off x="6307213" y="1848861"/>
            <a:ext cx="2617720" cy="478230"/>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18" name="Subtitle 5">
            <a:extLst>
              <a:ext uri="{FF2B5EF4-FFF2-40B4-BE49-F238E27FC236}">
                <a16:creationId xmlns:a16="http://schemas.microsoft.com/office/drawing/2014/main" id="{A90A3F99-00C4-0048-1C28-C31A1DFA560D}"/>
              </a:ext>
            </a:extLst>
          </p:cNvPr>
          <p:cNvSpPr txBox="1">
            <a:spLocks/>
          </p:cNvSpPr>
          <p:nvPr/>
        </p:nvSpPr>
        <p:spPr>
          <a:xfrm>
            <a:off x="6367492" y="2457180"/>
            <a:ext cx="2339314" cy="627465"/>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National Expansion</a:t>
            </a:r>
          </a:p>
          <a:p>
            <a:pPr marL="0" indent="0" algn="ctr">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Grocery Delivery Integration</a:t>
            </a:r>
            <a:endParaRPr lang="en-IN" sz="1200" b="1" u="sng">
              <a:solidFill>
                <a:schemeClr val="bg1"/>
              </a:solidFill>
              <a:latin typeface="Circular Std Black" panose="020B0A04020101010102" pitchFamily="34" charset="77"/>
              <a:cs typeface="Circular Std Black" panose="020B0A04020101010102" pitchFamily="34" charset="77"/>
            </a:endParaRPr>
          </a:p>
        </p:txBody>
      </p:sp>
      <p:sp>
        <p:nvSpPr>
          <p:cNvPr id="19" name="Subtitle 5">
            <a:extLst>
              <a:ext uri="{FF2B5EF4-FFF2-40B4-BE49-F238E27FC236}">
                <a16:creationId xmlns:a16="http://schemas.microsoft.com/office/drawing/2014/main" id="{B1B257A5-90D8-EF07-F922-83AC319990CD}"/>
              </a:ext>
            </a:extLst>
          </p:cNvPr>
          <p:cNvSpPr txBox="1">
            <a:spLocks/>
          </p:cNvSpPr>
          <p:nvPr/>
        </p:nvSpPr>
        <p:spPr>
          <a:xfrm>
            <a:off x="6350913" y="3078523"/>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20" name="Subtitle 5">
            <a:extLst>
              <a:ext uri="{FF2B5EF4-FFF2-40B4-BE49-F238E27FC236}">
                <a16:creationId xmlns:a16="http://schemas.microsoft.com/office/drawing/2014/main" id="{CDA747A0-57F9-7A75-35B8-CE18E4DFA304}"/>
              </a:ext>
            </a:extLst>
          </p:cNvPr>
          <p:cNvSpPr txBox="1">
            <a:spLocks/>
          </p:cNvSpPr>
          <p:nvPr/>
        </p:nvSpPr>
        <p:spPr>
          <a:xfrm>
            <a:off x="6367492" y="3764905"/>
            <a:ext cx="2372471" cy="118859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Exclusive Eats</a:t>
            </a:r>
            <a:r>
              <a:rPr lang="en-US" sz="1200" b="1">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Partner with restaurants to offer branded meal kits featuring signature dishes.</a:t>
            </a:r>
          </a:p>
          <a:p>
            <a:pPr marL="0" indent="0">
              <a:lnSpc>
                <a:spcPct val="110000"/>
              </a:lnSpc>
              <a:buNone/>
            </a:pPr>
            <a:endParaRPr lang="en-US" sz="1200">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Ready-To-Eat-Meals Services</a:t>
            </a:r>
            <a:r>
              <a:rPr lang="en-US" sz="1200" u="sng">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Partner with local providers to introduce ready-to-eat meals</a:t>
            </a:r>
          </a:p>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21" name="Subtitle 5">
            <a:extLst>
              <a:ext uri="{FF2B5EF4-FFF2-40B4-BE49-F238E27FC236}">
                <a16:creationId xmlns:a16="http://schemas.microsoft.com/office/drawing/2014/main" id="{58B68649-FD8B-1D83-CA77-09997C93A04C}"/>
              </a:ext>
            </a:extLst>
          </p:cNvPr>
          <p:cNvSpPr txBox="1">
            <a:spLocks/>
          </p:cNvSpPr>
          <p:nvPr/>
        </p:nvSpPr>
        <p:spPr>
          <a:xfrm>
            <a:off x="9168910" y="1847888"/>
            <a:ext cx="2547722"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22" name="Subtitle 5">
            <a:extLst>
              <a:ext uri="{FF2B5EF4-FFF2-40B4-BE49-F238E27FC236}">
                <a16:creationId xmlns:a16="http://schemas.microsoft.com/office/drawing/2014/main" id="{DA206A7A-F0D4-0559-8B65-199332A77103}"/>
              </a:ext>
            </a:extLst>
          </p:cNvPr>
          <p:cNvSpPr txBox="1">
            <a:spLocks/>
          </p:cNvSpPr>
          <p:nvPr/>
        </p:nvSpPr>
        <p:spPr>
          <a:xfrm>
            <a:off x="9240032" y="2361466"/>
            <a:ext cx="2547722" cy="1375458"/>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AR Experience</a:t>
            </a:r>
            <a:r>
              <a:rPr lang="en-US" sz="1200">
                <a:solidFill>
                  <a:schemeClr val="bg1"/>
                </a:solidFill>
                <a:latin typeface="Circular Std Black" panose="020B0A04020101010102" pitchFamily="34" charset="77"/>
                <a:cs typeface="Circular Std Black" panose="020B0A04020101010102" pitchFamily="34" charset="77"/>
              </a:rPr>
              <a:t>: Interactive Cooking Guides</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VR Experience</a:t>
            </a:r>
            <a:r>
              <a:rPr lang="en-US" sz="1200">
                <a:solidFill>
                  <a:schemeClr val="bg1"/>
                </a:solidFill>
                <a:latin typeface="Circular Std Black" panose="020B0A04020101010102" pitchFamily="34" charset="77"/>
                <a:cs typeface="Circular Std Black" panose="020B0A04020101010102" pitchFamily="34" charset="77"/>
              </a:rPr>
              <a:t>: Virtual Cooking Demonstration</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Ready to Eat Meals</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Exclusive Eats</a:t>
            </a:r>
            <a:endParaRPr lang="en-IN" sz="1200" b="1" u="sng">
              <a:solidFill>
                <a:schemeClr val="bg1"/>
              </a:solidFill>
              <a:latin typeface="Circular Std Black" panose="020B0A04020101010102" pitchFamily="34" charset="77"/>
              <a:cs typeface="Circular Std Black" panose="020B0A04020101010102" pitchFamily="34" charset="77"/>
            </a:endParaRPr>
          </a:p>
        </p:txBody>
      </p:sp>
      <p:sp>
        <p:nvSpPr>
          <p:cNvPr id="24" name="Subtitle 5">
            <a:extLst>
              <a:ext uri="{FF2B5EF4-FFF2-40B4-BE49-F238E27FC236}">
                <a16:creationId xmlns:a16="http://schemas.microsoft.com/office/drawing/2014/main" id="{BDE55303-35E9-7F6D-42BA-6C93876DA5BD}"/>
              </a:ext>
            </a:extLst>
          </p:cNvPr>
          <p:cNvSpPr txBox="1">
            <a:spLocks/>
          </p:cNvSpPr>
          <p:nvPr/>
        </p:nvSpPr>
        <p:spPr>
          <a:xfrm>
            <a:off x="9262826" y="3873857"/>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25" name="TextBox 24">
            <a:extLst>
              <a:ext uri="{FF2B5EF4-FFF2-40B4-BE49-F238E27FC236}">
                <a16:creationId xmlns:a16="http://schemas.microsoft.com/office/drawing/2014/main" id="{A0B1E392-63F8-482F-CD85-72998D8C33E4}"/>
              </a:ext>
            </a:extLst>
          </p:cNvPr>
          <p:cNvSpPr txBox="1"/>
          <p:nvPr/>
        </p:nvSpPr>
        <p:spPr>
          <a:xfrm>
            <a:off x="9193533" y="4415247"/>
            <a:ext cx="2367001" cy="1107996"/>
          </a:xfrm>
          <a:prstGeom prst="rect">
            <a:avLst/>
          </a:prstGeom>
          <a:noFill/>
        </p:spPr>
        <p:txBody>
          <a:bodyPr wrap="square" rtlCol="0">
            <a:spAutoFit/>
          </a:bodyPr>
          <a:lstStyle/>
          <a:p>
            <a:r>
              <a:rPr lang="en-US" sz="1200" b="1" u="sng">
                <a:solidFill>
                  <a:schemeClr val="bg1"/>
                </a:solidFill>
                <a:latin typeface="Circular Std Black" panose="020B0A04020101010102" pitchFamily="34" charset="77"/>
                <a:cs typeface="Circular Std Black" panose="020B0A04020101010102" pitchFamily="34" charset="77"/>
              </a:rPr>
              <a:t>Global Expansion</a:t>
            </a:r>
            <a:r>
              <a:rPr lang="en-US" sz="1200">
                <a:solidFill>
                  <a:schemeClr val="bg1"/>
                </a:solidFill>
                <a:latin typeface="Circular Std Black" panose="020B0A04020101010102" pitchFamily="34" charset="77"/>
                <a:cs typeface="Circular Std Black" panose="020B0A04020101010102" pitchFamily="34" charset="77"/>
              </a:rPr>
              <a:t>: Partnership with local farmers, groceries; scale up logistics, language support</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Tree>
    <p:extLst>
      <p:ext uri="{BB962C8B-B14F-4D97-AF65-F5344CB8AC3E}">
        <p14:creationId xmlns:p14="http://schemas.microsoft.com/office/powerpoint/2010/main" val="361964321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pic>
        <p:nvPicPr>
          <p:cNvPr id="3" name="Graphic 2" descr="Warehouse with solid fill">
            <a:extLst>
              <a:ext uri="{FF2B5EF4-FFF2-40B4-BE49-F238E27FC236}">
                <a16:creationId xmlns:a16="http://schemas.microsoft.com/office/drawing/2014/main" id="{3281F2F0-19B9-578C-B1A5-1C80A4554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0601" y="2619594"/>
            <a:ext cx="631407" cy="631407"/>
          </a:xfrm>
          <a:prstGeom prst="rect">
            <a:avLst/>
          </a:prstGeom>
        </p:spPr>
      </p:pic>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Graphic 12" descr="Farmer female with solid fill">
            <a:extLst>
              <a:ext uri="{FF2B5EF4-FFF2-40B4-BE49-F238E27FC236}">
                <a16:creationId xmlns:a16="http://schemas.microsoft.com/office/drawing/2014/main" id="{25B387BB-CD40-41FF-9EA4-A495D312CA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637" y="2367539"/>
            <a:ext cx="914400" cy="914400"/>
          </a:xfrm>
          <a:prstGeom prst="rect">
            <a:avLst/>
          </a:prstGeom>
        </p:spPr>
      </p:pic>
      <p:pic>
        <p:nvPicPr>
          <p:cNvPr id="14" name="Graphic 13" descr="Warehouse with solid fill">
            <a:extLst>
              <a:ext uri="{FF2B5EF4-FFF2-40B4-BE49-F238E27FC236}">
                <a16:creationId xmlns:a16="http://schemas.microsoft.com/office/drawing/2014/main" id="{129FA854-31A7-B687-8C22-288AF2FC8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6213" y="2193332"/>
            <a:ext cx="1112926" cy="1112926"/>
          </a:xfrm>
          <a:prstGeom prst="rect">
            <a:avLst/>
          </a:prstGeom>
        </p:spPr>
      </p:pic>
      <p:pic>
        <p:nvPicPr>
          <p:cNvPr id="16" name="Graphic 15" descr="Warehouse with solid fill">
            <a:extLst>
              <a:ext uri="{FF2B5EF4-FFF2-40B4-BE49-F238E27FC236}">
                <a16:creationId xmlns:a16="http://schemas.microsoft.com/office/drawing/2014/main" id="{5B9E060F-7BE8-C0F4-2A15-D9DD7A7643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845" y="2619259"/>
            <a:ext cx="631407" cy="631407"/>
          </a:xfrm>
          <a:prstGeom prst="rect">
            <a:avLst/>
          </a:prstGeom>
        </p:spPr>
      </p:pic>
      <p:pic>
        <p:nvPicPr>
          <p:cNvPr id="18" name="Graphic 17" descr="House with solid fill">
            <a:extLst>
              <a:ext uri="{FF2B5EF4-FFF2-40B4-BE49-F238E27FC236}">
                <a16:creationId xmlns:a16="http://schemas.microsoft.com/office/drawing/2014/main" id="{21010A7B-10D8-E526-9251-5A8AC7E694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98282" y="2375237"/>
            <a:ext cx="914400" cy="914400"/>
          </a:xfrm>
          <a:prstGeom prst="rect">
            <a:avLst/>
          </a:prstGeom>
        </p:spPr>
      </p:pic>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002" y="3454889"/>
            <a:ext cx="914400" cy="914400"/>
          </a:xfrm>
          <a:prstGeom prst="rect">
            <a:avLst/>
          </a:prstGeom>
        </p:spPr>
      </p:pic>
      <p:sp>
        <p:nvSpPr>
          <p:cNvPr id="22" name="TextBox 21">
            <a:extLst>
              <a:ext uri="{FF2B5EF4-FFF2-40B4-BE49-F238E27FC236}">
                <a16:creationId xmlns:a16="http://schemas.microsoft.com/office/drawing/2014/main" id="{B340E997-4174-0539-F1A6-B68C68ED2DCD}"/>
              </a:ext>
            </a:extLst>
          </p:cNvPr>
          <p:cNvSpPr txBox="1"/>
          <p:nvPr/>
        </p:nvSpPr>
        <p:spPr>
          <a:xfrm>
            <a:off x="451957" y="1907578"/>
            <a:ext cx="142846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Producers</a:t>
            </a:r>
          </a:p>
        </p:txBody>
      </p:sp>
      <p:pic>
        <p:nvPicPr>
          <p:cNvPr id="27" name="Graphic 26" descr="Man and woman with solid fill">
            <a:extLst>
              <a:ext uri="{FF2B5EF4-FFF2-40B4-BE49-F238E27FC236}">
                <a16:creationId xmlns:a16="http://schemas.microsoft.com/office/drawing/2014/main" id="{2E288D95-3940-932A-F0FD-EF26829AA6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6511BC88-0F7B-FE7D-EE47-B3FC5A769DA7}"/>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592201693"/>
      </p:ext>
    </p:extLst>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359" y="3454889"/>
            <a:ext cx="914400" cy="914400"/>
          </a:xfrm>
          <a:prstGeom prst="rect">
            <a:avLst/>
          </a:prstGeom>
        </p:spPr>
      </p:pic>
      <p:sp>
        <p:nvSpPr>
          <p:cNvPr id="5" name="TextBox 4">
            <a:extLst>
              <a:ext uri="{FF2B5EF4-FFF2-40B4-BE49-F238E27FC236}">
                <a16:creationId xmlns:a16="http://schemas.microsoft.com/office/drawing/2014/main" id="{A47F2BED-CAAF-6668-0EB0-931C5270B4F1}"/>
              </a:ext>
            </a:extLst>
          </p:cNvPr>
          <p:cNvSpPr txBox="1"/>
          <p:nvPr/>
        </p:nvSpPr>
        <p:spPr>
          <a:xfrm>
            <a:off x="3112610" y="1630715"/>
            <a:ext cx="1911898" cy="646331"/>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Processing Warehouse</a:t>
            </a:r>
          </a:p>
        </p:txBody>
      </p:sp>
      <p:sp>
        <p:nvSpPr>
          <p:cNvPr id="7" name="TextBox 6">
            <a:extLst>
              <a:ext uri="{FF2B5EF4-FFF2-40B4-BE49-F238E27FC236}">
                <a16:creationId xmlns:a16="http://schemas.microsoft.com/office/drawing/2014/main" id="{B86E0DB2-CD1D-B4D5-B296-52D03C83AEE3}"/>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pic>
        <p:nvPicPr>
          <p:cNvPr id="11" name="Graphic 10" descr="Warehouse with solid fill">
            <a:extLst>
              <a:ext uri="{FF2B5EF4-FFF2-40B4-BE49-F238E27FC236}">
                <a16:creationId xmlns:a16="http://schemas.microsoft.com/office/drawing/2014/main" id="{7C368EE7-448F-601B-EBCB-C16124DDB2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2" name="Graphic 11" descr="Farmer female with solid fill">
            <a:extLst>
              <a:ext uri="{FF2B5EF4-FFF2-40B4-BE49-F238E27FC236}">
                <a16:creationId xmlns:a16="http://schemas.microsoft.com/office/drawing/2014/main" id="{EB02CD37-B564-0BB2-4735-85AABEFBB2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15" name="Graphic 14" descr="Warehouse with solid fill">
            <a:extLst>
              <a:ext uri="{FF2B5EF4-FFF2-40B4-BE49-F238E27FC236}">
                <a16:creationId xmlns:a16="http://schemas.microsoft.com/office/drawing/2014/main" id="{0BC2C9C5-4730-301B-8E44-B74FCBE052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17" name="Graphic 16" descr="Warehouse with solid fill">
            <a:extLst>
              <a:ext uri="{FF2B5EF4-FFF2-40B4-BE49-F238E27FC236}">
                <a16:creationId xmlns:a16="http://schemas.microsoft.com/office/drawing/2014/main" id="{235B5E8C-03FD-A5CC-2F81-BA37604B5F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1" name="Graphic 20" descr="House with solid fill">
            <a:extLst>
              <a:ext uri="{FF2B5EF4-FFF2-40B4-BE49-F238E27FC236}">
                <a16:creationId xmlns:a16="http://schemas.microsoft.com/office/drawing/2014/main" id="{B61DC6E3-0B1B-ECB9-BB8B-E50E434C68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2" name="Graphic 21" descr="Man and woman with solid fill">
            <a:extLst>
              <a:ext uri="{FF2B5EF4-FFF2-40B4-BE49-F238E27FC236}">
                <a16:creationId xmlns:a16="http://schemas.microsoft.com/office/drawing/2014/main" id="{6181B364-38C6-6EA1-7C88-CFE3BF908A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Tree>
    <p:extLst>
      <p:ext uri="{BB962C8B-B14F-4D97-AF65-F5344CB8AC3E}">
        <p14:creationId xmlns:p14="http://schemas.microsoft.com/office/powerpoint/2010/main" val="3973823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9225" y="3478049"/>
            <a:ext cx="914400" cy="914400"/>
          </a:xfrm>
          <a:prstGeom prst="rect">
            <a:avLst/>
          </a:prstGeom>
        </p:spPr>
      </p:pic>
      <p:sp>
        <p:nvSpPr>
          <p:cNvPr id="12" name="TextBox 11">
            <a:extLst>
              <a:ext uri="{FF2B5EF4-FFF2-40B4-BE49-F238E27FC236}">
                <a16:creationId xmlns:a16="http://schemas.microsoft.com/office/drawing/2014/main" id="{F24B48FE-2B64-352A-1295-B79D8D863FD3}"/>
              </a:ext>
            </a:extLst>
          </p:cNvPr>
          <p:cNvSpPr txBox="1"/>
          <p:nvPr/>
        </p:nvSpPr>
        <p:spPr>
          <a:xfrm>
            <a:off x="6024900" y="1901429"/>
            <a:ext cx="2209814" cy="646331"/>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Mini Distribution Centers</a:t>
            </a:r>
          </a:p>
        </p:txBody>
      </p:sp>
      <p:pic>
        <p:nvPicPr>
          <p:cNvPr id="17" name="Graphic 16" descr="Warehouse with solid fill">
            <a:extLst>
              <a:ext uri="{FF2B5EF4-FFF2-40B4-BE49-F238E27FC236}">
                <a16:creationId xmlns:a16="http://schemas.microsoft.com/office/drawing/2014/main" id="{CE58BB01-9C69-70AC-7B3A-9F8412545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9" name="Graphic 18" descr="Farmer female with solid fill">
            <a:extLst>
              <a:ext uri="{FF2B5EF4-FFF2-40B4-BE49-F238E27FC236}">
                <a16:creationId xmlns:a16="http://schemas.microsoft.com/office/drawing/2014/main" id="{EBA67C2F-742F-8ABA-DC24-D60733FDF0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21" name="Graphic 20" descr="Warehouse with solid fill">
            <a:extLst>
              <a:ext uri="{FF2B5EF4-FFF2-40B4-BE49-F238E27FC236}">
                <a16:creationId xmlns:a16="http://schemas.microsoft.com/office/drawing/2014/main" id="{FE6506FF-A865-99AA-87E4-4242CB4F22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22" name="Graphic 21" descr="Warehouse with solid fill">
            <a:extLst>
              <a:ext uri="{FF2B5EF4-FFF2-40B4-BE49-F238E27FC236}">
                <a16:creationId xmlns:a16="http://schemas.microsoft.com/office/drawing/2014/main" id="{5D834BC5-AB7B-04F9-C7C9-BA8B3FB44C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4" name="Graphic 23" descr="House with solid fill">
            <a:extLst>
              <a:ext uri="{FF2B5EF4-FFF2-40B4-BE49-F238E27FC236}">
                <a16:creationId xmlns:a16="http://schemas.microsoft.com/office/drawing/2014/main" id="{4A5B2529-EE95-86B5-53E1-8A3757458D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5" name="Graphic 24" descr="Man and woman with solid fill">
            <a:extLst>
              <a:ext uri="{FF2B5EF4-FFF2-40B4-BE49-F238E27FC236}">
                <a16:creationId xmlns:a16="http://schemas.microsoft.com/office/drawing/2014/main" id="{4A6EE7E4-98E5-F6D7-CAD8-D66FA2BC6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4BDF40EB-C3F7-C1DE-387A-AB73C5A3DEF4}"/>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181364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8608" y="3429000"/>
            <a:ext cx="914400" cy="914400"/>
          </a:xfrm>
          <a:prstGeom prst="rect">
            <a:avLst/>
          </a:prstGeom>
        </p:spPr>
      </p:pic>
      <p:sp>
        <p:nvSpPr>
          <p:cNvPr id="11" name="TextBox 10">
            <a:extLst>
              <a:ext uri="{FF2B5EF4-FFF2-40B4-BE49-F238E27FC236}">
                <a16:creationId xmlns:a16="http://schemas.microsoft.com/office/drawing/2014/main" id="{CE0B8F2C-FDB1-C80D-AFD4-5551CBEB421D}"/>
              </a:ext>
            </a:extLst>
          </p:cNvPr>
          <p:cNvSpPr txBox="1"/>
          <p:nvPr/>
        </p:nvSpPr>
        <p:spPr>
          <a:xfrm>
            <a:off x="10274600" y="1781149"/>
            <a:ext cx="142846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Consumer</a:t>
            </a:r>
          </a:p>
        </p:txBody>
      </p:sp>
      <p:pic>
        <p:nvPicPr>
          <p:cNvPr id="15" name="Graphic 14" descr="Warehouse with solid fill">
            <a:extLst>
              <a:ext uri="{FF2B5EF4-FFF2-40B4-BE49-F238E27FC236}">
                <a16:creationId xmlns:a16="http://schemas.microsoft.com/office/drawing/2014/main" id="{8E713AA0-FF56-E23A-CC7D-8038CEF8CE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7" name="Graphic 16" descr="Farmer female with solid fill">
            <a:extLst>
              <a:ext uri="{FF2B5EF4-FFF2-40B4-BE49-F238E27FC236}">
                <a16:creationId xmlns:a16="http://schemas.microsoft.com/office/drawing/2014/main" id="{E03E32FA-E2F6-4949-5110-7E401D7F85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19" name="Graphic 18" descr="Warehouse with solid fill">
            <a:extLst>
              <a:ext uri="{FF2B5EF4-FFF2-40B4-BE49-F238E27FC236}">
                <a16:creationId xmlns:a16="http://schemas.microsoft.com/office/drawing/2014/main" id="{AA36C50D-7519-B298-62D1-9858A7591A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21" name="Graphic 20" descr="Warehouse with solid fill">
            <a:extLst>
              <a:ext uri="{FF2B5EF4-FFF2-40B4-BE49-F238E27FC236}">
                <a16:creationId xmlns:a16="http://schemas.microsoft.com/office/drawing/2014/main" id="{E15178C5-17BB-1546-2829-9AA62B5FA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3" name="Graphic 22" descr="House with solid fill">
            <a:extLst>
              <a:ext uri="{FF2B5EF4-FFF2-40B4-BE49-F238E27FC236}">
                <a16:creationId xmlns:a16="http://schemas.microsoft.com/office/drawing/2014/main" id="{ACD9EC3B-9F85-6F41-715C-86C121FB52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4" name="Graphic 23" descr="Man and woman with solid fill">
            <a:extLst>
              <a:ext uri="{FF2B5EF4-FFF2-40B4-BE49-F238E27FC236}">
                <a16:creationId xmlns:a16="http://schemas.microsoft.com/office/drawing/2014/main" id="{4ECC4E26-8A54-D632-C2C2-26118882C4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F547080E-A1A0-1902-F5C5-B12FB9FBE120}"/>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365759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2" name="Down Arrow 1">
            <a:extLst>
              <a:ext uri="{FF2B5EF4-FFF2-40B4-BE49-F238E27FC236}">
                <a16:creationId xmlns:a16="http://schemas.microsoft.com/office/drawing/2014/main" id="{1F7B143F-B782-6B00-1EEA-0B4213F9D89D}"/>
              </a:ext>
            </a:extLst>
          </p:cNvPr>
          <p:cNvSpPr/>
          <p:nvPr/>
        </p:nvSpPr>
        <p:spPr>
          <a:xfrm rot="10800000">
            <a:off x="5574062" y="3830670"/>
            <a:ext cx="1026604" cy="3038216"/>
          </a:xfrm>
          <a:prstGeom prst="downArrow">
            <a:avLst>
              <a:gd name="adj1" fmla="val 50000"/>
              <a:gd name="adj2" fmla="val 70930"/>
            </a:avLst>
          </a:prstGeom>
          <a:solidFill>
            <a:srgbClr val="00B050"/>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Bent Arrow 6">
            <a:extLst>
              <a:ext uri="{FF2B5EF4-FFF2-40B4-BE49-F238E27FC236}">
                <a16:creationId xmlns:a16="http://schemas.microsoft.com/office/drawing/2014/main" id="{7A2246AE-30A4-F786-F6F0-3D07239D2C52}"/>
              </a:ext>
            </a:extLst>
          </p:cNvPr>
          <p:cNvSpPr/>
          <p:nvPr/>
        </p:nvSpPr>
        <p:spPr>
          <a:xfrm>
            <a:off x="7662486" y="4906566"/>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1" name="Bent Arrow 10">
            <a:extLst>
              <a:ext uri="{FF2B5EF4-FFF2-40B4-BE49-F238E27FC236}">
                <a16:creationId xmlns:a16="http://schemas.microsoft.com/office/drawing/2014/main" id="{F5514F89-BEBA-4BA0-E9A8-84CCBFE5B0EF}"/>
              </a:ext>
            </a:extLst>
          </p:cNvPr>
          <p:cNvSpPr/>
          <p:nvPr/>
        </p:nvSpPr>
        <p:spPr>
          <a:xfrm flipH="1">
            <a:off x="2555057" y="4906566"/>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TextBox 14">
            <a:extLst>
              <a:ext uri="{FF2B5EF4-FFF2-40B4-BE49-F238E27FC236}">
                <a16:creationId xmlns:a16="http://schemas.microsoft.com/office/drawing/2014/main" id="{4B5FE78A-1F9D-A6C2-EA7E-1AFE5BD098BA}"/>
              </a:ext>
            </a:extLst>
          </p:cNvPr>
          <p:cNvSpPr txBox="1"/>
          <p:nvPr/>
        </p:nvSpPr>
        <p:spPr>
          <a:xfrm>
            <a:off x="1054768" y="94942"/>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INNOVATION</a:t>
            </a:r>
          </a:p>
        </p:txBody>
      </p:sp>
      <p:grpSp>
        <p:nvGrpSpPr>
          <p:cNvPr id="3" name="Group 2">
            <a:extLst>
              <a:ext uri="{FF2B5EF4-FFF2-40B4-BE49-F238E27FC236}">
                <a16:creationId xmlns:a16="http://schemas.microsoft.com/office/drawing/2014/main" id="{2C428E2C-8954-0539-BA32-40638A873641}"/>
              </a:ext>
            </a:extLst>
          </p:cNvPr>
          <p:cNvGrpSpPr/>
          <p:nvPr/>
        </p:nvGrpSpPr>
        <p:grpSpPr>
          <a:xfrm>
            <a:off x="325642" y="2531735"/>
            <a:ext cx="3542817" cy="2127674"/>
            <a:chOff x="443767" y="2584028"/>
            <a:chExt cx="3542817" cy="2127674"/>
          </a:xfrm>
        </p:grpSpPr>
        <p:sp>
          <p:nvSpPr>
            <p:cNvPr id="8" name="Rounded Rectangle 7">
              <a:extLst>
                <a:ext uri="{FF2B5EF4-FFF2-40B4-BE49-F238E27FC236}">
                  <a16:creationId xmlns:a16="http://schemas.microsoft.com/office/drawing/2014/main" id="{265F5D7A-2B1F-AE21-F7E2-7580EA15847B}"/>
                </a:ext>
              </a:extLst>
            </p:cNvPr>
            <p:cNvSpPr/>
            <p:nvPr/>
          </p:nvSpPr>
          <p:spPr>
            <a:xfrm>
              <a:off x="443767" y="3078876"/>
              <a:ext cx="3542817" cy="163282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584419-48DA-1676-D7D3-2464C7B08B9F}"/>
                </a:ext>
              </a:extLst>
            </p:cNvPr>
            <p:cNvSpPr txBox="1"/>
            <p:nvPr/>
          </p:nvSpPr>
          <p:spPr>
            <a:xfrm>
              <a:off x="519403" y="3401221"/>
              <a:ext cx="3377850" cy="954107"/>
            </a:xfrm>
            <a:prstGeom prst="rect">
              <a:avLst/>
            </a:prstGeom>
            <a:noFill/>
          </p:spPr>
          <p:txBody>
            <a:bodyPr wrap="square" rtlCol="0">
              <a:spAutoFit/>
            </a:bodyPr>
            <a:lstStyle/>
            <a:p>
              <a:pPr marL="0" marR="0" algn="ctr">
                <a:spcBef>
                  <a:spcPts val="0"/>
                </a:spcBef>
                <a:spcAft>
                  <a:spcPts val="0"/>
                </a:spcAft>
              </a:pPr>
              <a:r>
                <a:rPr lang="en-US" sz="1400" kern="100">
                  <a:solidFill>
                    <a:schemeClr val="bg1"/>
                  </a:solidFill>
                  <a:effectLst/>
                  <a:latin typeface="Circular Std Black" panose="020B0A04020101010102" pitchFamily="34" charset="77"/>
                  <a:ea typeface="Yu Gothic" panose="020B0400000000000000" pitchFamily="34" charset="-128"/>
                  <a:cs typeface="Circular Std Black" panose="020B0A04020101010102" pitchFamily="34" charset="77"/>
                </a:rPr>
                <a:t>Experience immersive virtual cooking sessions led by professional chefs in a virtual kitchen, offering unique culinary experiences and learning opportunities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13" name="Rounded Rectangle 12">
              <a:extLst>
                <a:ext uri="{FF2B5EF4-FFF2-40B4-BE49-F238E27FC236}">
                  <a16:creationId xmlns:a16="http://schemas.microsoft.com/office/drawing/2014/main" id="{68EE0CFF-D848-7683-C142-A60FED8702D5}"/>
                </a:ext>
              </a:extLst>
            </p:cNvPr>
            <p:cNvSpPr/>
            <p:nvPr/>
          </p:nvSpPr>
          <p:spPr>
            <a:xfrm>
              <a:off x="660934" y="2584028"/>
              <a:ext cx="3108481" cy="7231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9226FAC-D578-0586-4F67-DFE8CE8B9185}"/>
                </a:ext>
              </a:extLst>
            </p:cNvPr>
            <p:cNvSpPr txBox="1"/>
            <p:nvPr/>
          </p:nvSpPr>
          <p:spPr>
            <a:xfrm>
              <a:off x="754900" y="2776336"/>
              <a:ext cx="2906856"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Yu Gothic" panose="020B0400000000000000" pitchFamily="34" charset="-128"/>
                  <a:cs typeface="Circular Std Black" panose="020B0A04020101010102" pitchFamily="34" charset="77"/>
                </a:rPr>
                <a:t>Virtual Culinary Assistant</a:t>
              </a:r>
              <a:r>
                <a:rPr lang="en-US" sz="1600">
                  <a:effectLst/>
                  <a:latin typeface="Circular Std Black" panose="020B0A04020101010102" pitchFamily="34" charset="77"/>
                  <a:cs typeface="Circular Std Black" panose="020B0A04020101010102" pitchFamily="34" charset="77"/>
                </a:rPr>
                <a:t> </a:t>
              </a:r>
              <a:endParaRPr lang="en-US" sz="1600">
                <a:latin typeface="Circular Std Black" panose="020B0A04020101010102" pitchFamily="34" charset="77"/>
                <a:cs typeface="Circular Std Black" panose="020B0A04020101010102" pitchFamily="34" charset="77"/>
              </a:endParaRPr>
            </a:p>
          </p:txBody>
        </p:sp>
      </p:grpSp>
      <p:grpSp>
        <p:nvGrpSpPr>
          <p:cNvPr id="16" name="Group 15">
            <a:extLst>
              <a:ext uri="{FF2B5EF4-FFF2-40B4-BE49-F238E27FC236}">
                <a16:creationId xmlns:a16="http://schemas.microsoft.com/office/drawing/2014/main" id="{B3F252E5-9479-CFB0-EEE8-D4FE895D69DD}"/>
              </a:ext>
            </a:extLst>
          </p:cNvPr>
          <p:cNvGrpSpPr/>
          <p:nvPr/>
        </p:nvGrpSpPr>
        <p:grpSpPr>
          <a:xfrm>
            <a:off x="4188069" y="1151885"/>
            <a:ext cx="3817810" cy="2311085"/>
            <a:chOff x="4175912" y="956010"/>
            <a:chExt cx="3817810" cy="2311085"/>
          </a:xfrm>
        </p:grpSpPr>
        <p:sp>
          <p:nvSpPr>
            <p:cNvPr id="17" name="Rounded Rectangle 16">
              <a:extLst>
                <a:ext uri="{FF2B5EF4-FFF2-40B4-BE49-F238E27FC236}">
                  <a16:creationId xmlns:a16="http://schemas.microsoft.com/office/drawing/2014/main" id="{E745C26B-8DF1-C797-675B-825ACEDF4AD4}"/>
                </a:ext>
              </a:extLst>
            </p:cNvPr>
            <p:cNvSpPr/>
            <p:nvPr/>
          </p:nvSpPr>
          <p:spPr>
            <a:xfrm>
              <a:off x="4181004" y="1588168"/>
              <a:ext cx="3812718" cy="167892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5010F36-D6B9-EB0A-4F26-5D6122C61C76}"/>
                </a:ext>
              </a:extLst>
            </p:cNvPr>
            <p:cNvSpPr/>
            <p:nvPr/>
          </p:nvSpPr>
          <p:spPr>
            <a:xfrm>
              <a:off x="4511392" y="956010"/>
              <a:ext cx="3232946" cy="7524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9C70F5CD-41D8-AC81-349E-5E3F2902CDD8}"/>
                </a:ext>
              </a:extLst>
            </p:cNvPr>
            <p:cNvSpPr txBox="1"/>
            <p:nvPr/>
          </p:nvSpPr>
          <p:spPr>
            <a:xfrm>
              <a:off x="4175912" y="1950577"/>
              <a:ext cx="3803930" cy="954107"/>
            </a:xfrm>
            <a:prstGeom prst="rect">
              <a:avLst/>
            </a:prstGeom>
            <a:noFill/>
          </p:spPr>
          <p:txBody>
            <a:bodyPr wrap="square" rtlCol="0">
              <a:spAutoFit/>
            </a:bodyPr>
            <a:lstStyle/>
            <a:p>
              <a:pPr marL="0" marR="0" algn="ctr">
                <a:spcBef>
                  <a:spcPts val="0"/>
                </a:spcBef>
                <a:spcAft>
                  <a:spcPts val="0"/>
                </a:spcAft>
              </a:pP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Develop a comprehensive smart gadget integration with devices such as Apple Watch and Apple Vision Pro to help elevate the cooking experience</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20" name="TextBox 19">
              <a:extLst>
                <a:ext uri="{FF2B5EF4-FFF2-40B4-BE49-F238E27FC236}">
                  <a16:creationId xmlns:a16="http://schemas.microsoft.com/office/drawing/2014/main" id="{AFD0DBAE-50B1-3EA7-3362-9059559590DB}"/>
                </a:ext>
              </a:extLst>
            </p:cNvPr>
            <p:cNvSpPr txBox="1"/>
            <p:nvPr/>
          </p:nvSpPr>
          <p:spPr>
            <a:xfrm>
              <a:off x="4467370" y="1140853"/>
              <a:ext cx="3232945"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Times New Roman" panose="02020603050405020304" pitchFamily="18" charset="0"/>
                  <a:cs typeface="Circular Std Black" panose="020B0A04020101010102" pitchFamily="34" charset="77"/>
                </a:rPr>
                <a:t>Smart Gadget Integration</a:t>
              </a:r>
              <a:endParaRPr lang="en-US" sz="1600">
                <a:latin typeface="Circular Std Black" panose="020B0A04020101010102" pitchFamily="34" charset="77"/>
                <a:cs typeface="Circular Std Black" panose="020B0A04020101010102" pitchFamily="34" charset="77"/>
              </a:endParaRPr>
            </a:p>
          </p:txBody>
        </p:sp>
      </p:grpSp>
      <p:grpSp>
        <p:nvGrpSpPr>
          <p:cNvPr id="26" name="Group 25">
            <a:extLst>
              <a:ext uri="{FF2B5EF4-FFF2-40B4-BE49-F238E27FC236}">
                <a16:creationId xmlns:a16="http://schemas.microsoft.com/office/drawing/2014/main" id="{0230B653-6FCF-4CBF-46C0-E43B23E016EE}"/>
              </a:ext>
            </a:extLst>
          </p:cNvPr>
          <p:cNvGrpSpPr/>
          <p:nvPr/>
        </p:nvGrpSpPr>
        <p:grpSpPr>
          <a:xfrm>
            <a:off x="8276928" y="2537193"/>
            <a:ext cx="3812718" cy="2122299"/>
            <a:chOff x="4181004" y="1144796"/>
            <a:chExt cx="3812718" cy="2122299"/>
          </a:xfrm>
        </p:grpSpPr>
        <p:sp>
          <p:nvSpPr>
            <p:cNvPr id="27" name="Rounded Rectangle 26">
              <a:extLst>
                <a:ext uri="{FF2B5EF4-FFF2-40B4-BE49-F238E27FC236}">
                  <a16:creationId xmlns:a16="http://schemas.microsoft.com/office/drawing/2014/main" id="{F78A1EB3-25A8-834A-6B00-CE1C41EA40A6}"/>
                </a:ext>
              </a:extLst>
            </p:cNvPr>
            <p:cNvSpPr/>
            <p:nvPr/>
          </p:nvSpPr>
          <p:spPr>
            <a:xfrm>
              <a:off x="4181004" y="1588168"/>
              <a:ext cx="3812718" cy="167892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FC2A22ED-8F99-DAF1-25CF-DBB566EF2325}"/>
                </a:ext>
              </a:extLst>
            </p:cNvPr>
            <p:cNvSpPr/>
            <p:nvPr/>
          </p:nvSpPr>
          <p:spPr>
            <a:xfrm>
              <a:off x="4420791" y="1144796"/>
              <a:ext cx="3350418" cy="667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686C8CE9-973B-16FB-5C6F-131D55758F6C}"/>
                </a:ext>
              </a:extLst>
            </p:cNvPr>
            <p:cNvSpPr txBox="1"/>
            <p:nvPr/>
          </p:nvSpPr>
          <p:spPr>
            <a:xfrm>
              <a:off x="4187987" y="2027569"/>
              <a:ext cx="3803930" cy="954107"/>
            </a:xfrm>
            <a:prstGeom prst="rect">
              <a:avLst/>
            </a:prstGeom>
            <a:noFill/>
          </p:spPr>
          <p:txBody>
            <a:bodyPr wrap="square" rtlCol="0">
              <a:spAutoFit/>
            </a:bodyPr>
            <a:lstStyle/>
            <a:p>
              <a:pPr marL="0" marR="0" algn="ctr">
                <a:spcBef>
                  <a:spcPts val="0"/>
                </a:spcBef>
                <a:spcAft>
                  <a:spcPts val="0"/>
                </a:spcAft>
              </a:pPr>
              <a:r>
                <a:rPr lang="en-US" sz="1400" kern="1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Utilize machine learning algorithms to continuously adapt and optimize recipe suggestions, cooking tips, and culinary experiences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7" name="TextBox 46">
              <a:extLst>
                <a:ext uri="{FF2B5EF4-FFF2-40B4-BE49-F238E27FC236}">
                  <a16:creationId xmlns:a16="http://schemas.microsoft.com/office/drawing/2014/main" id="{8A1501E2-897E-8E4E-A7FD-0B15429FEB57}"/>
                </a:ext>
              </a:extLst>
            </p:cNvPr>
            <p:cNvSpPr txBox="1"/>
            <p:nvPr/>
          </p:nvSpPr>
          <p:spPr>
            <a:xfrm>
              <a:off x="4420792" y="1309306"/>
              <a:ext cx="3350417" cy="338554"/>
            </a:xfrm>
            <a:prstGeom prst="rect">
              <a:avLst/>
            </a:prstGeom>
            <a:noFill/>
          </p:spPr>
          <p:txBody>
            <a:bodyPr wrap="square" rtlCol="0">
              <a:spAutoFit/>
            </a:bodyPr>
            <a:lstStyle/>
            <a:p>
              <a:pPr algn="ctr"/>
              <a:r>
                <a:rPr lang="en-US" sz="1600" b="1">
                  <a:latin typeface="Circular Std Black" panose="020B0A04020101010102" pitchFamily="34" charset="77"/>
                  <a:cs typeface="Circular Std Black" panose="020B0A04020101010102" pitchFamily="34" charset="77"/>
                </a:rPr>
                <a:t>Adaptive AI</a:t>
              </a:r>
            </a:p>
          </p:txBody>
        </p:sp>
      </p:grpSp>
    </p:spTree>
    <p:extLst>
      <p:ext uri="{BB962C8B-B14F-4D97-AF65-F5344CB8AC3E}">
        <p14:creationId xmlns:p14="http://schemas.microsoft.com/office/powerpoint/2010/main" val="26456563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ent Arrow 28">
            <a:extLst>
              <a:ext uri="{FF2B5EF4-FFF2-40B4-BE49-F238E27FC236}">
                <a16:creationId xmlns:a16="http://schemas.microsoft.com/office/drawing/2014/main" id="{CDF25C3D-B643-CF8D-51BA-9382DF81E066}"/>
              </a:ext>
            </a:extLst>
          </p:cNvPr>
          <p:cNvSpPr/>
          <p:nvPr/>
        </p:nvSpPr>
        <p:spPr>
          <a:xfrm flipV="1">
            <a:off x="7662486" y="-5667"/>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33" name="Bent Arrow 32">
            <a:extLst>
              <a:ext uri="{FF2B5EF4-FFF2-40B4-BE49-F238E27FC236}">
                <a16:creationId xmlns:a16="http://schemas.microsoft.com/office/drawing/2014/main" id="{B6489C4E-8538-0971-4A63-1FC693C82FFD}"/>
              </a:ext>
            </a:extLst>
          </p:cNvPr>
          <p:cNvSpPr/>
          <p:nvPr/>
        </p:nvSpPr>
        <p:spPr>
          <a:xfrm flipH="1" flipV="1">
            <a:off x="2555057" y="-5667"/>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 name="TextBox 1">
            <a:extLst>
              <a:ext uri="{FF2B5EF4-FFF2-40B4-BE49-F238E27FC236}">
                <a16:creationId xmlns:a16="http://schemas.microsoft.com/office/drawing/2014/main" id="{B9A9862F-2063-B875-FCEA-B160D7B6B4A4}"/>
              </a:ext>
            </a:extLst>
          </p:cNvPr>
          <p:cNvSpPr txBox="1"/>
          <p:nvPr/>
        </p:nvSpPr>
        <p:spPr>
          <a:xfrm>
            <a:off x="1054768" y="5910032"/>
            <a:ext cx="10082464"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DISRUPTIVE INNOVATION</a:t>
            </a:r>
          </a:p>
        </p:txBody>
      </p:sp>
      <p:sp>
        <p:nvSpPr>
          <p:cNvPr id="3" name="Down Arrow 2">
            <a:extLst>
              <a:ext uri="{FF2B5EF4-FFF2-40B4-BE49-F238E27FC236}">
                <a16:creationId xmlns:a16="http://schemas.microsoft.com/office/drawing/2014/main" id="{E58310A9-347C-2491-F1C8-20D64BA98C38}"/>
              </a:ext>
            </a:extLst>
          </p:cNvPr>
          <p:cNvSpPr/>
          <p:nvPr/>
        </p:nvSpPr>
        <p:spPr>
          <a:xfrm>
            <a:off x="5582698" y="-51041"/>
            <a:ext cx="1026604" cy="3038216"/>
          </a:xfrm>
          <a:prstGeom prst="downArrow">
            <a:avLst>
              <a:gd name="adj1" fmla="val 50000"/>
              <a:gd name="adj2" fmla="val 70930"/>
            </a:avLst>
          </a:prstGeom>
          <a:solidFill>
            <a:srgbClr val="00B050"/>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A95F0086-6945-6C17-56BC-24627DFB3409}"/>
              </a:ext>
            </a:extLst>
          </p:cNvPr>
          <p:cNvGrpSpPr/>
          <p:nvPr/>
        </p:nvGrpSpPr>
        <p:grpSpPr>
          <a:xfrm>
            <a:off x="290783" y="2183540"/>
            <a:ext cx="3544622" cy="2028912"/>
            <a:chOff x="440410" y="2480208"/>
            <a:chExt cx="3544622" cy="2028912"/>
          </a:xfrm>
        </p:grpSpPr>
        <p:sp>
          <p:nvSpPr>
            <p:cNvPr id="22" name="Rounded Rectangle 21">
              <a:extLst>
                <a:ext uri="{FF2B5EF4-FFF2-40B4-BE49-F238E27FC236}">
                  <a16:creationId xmlns:a16="http://schemas.microsoft.com/office/drawing/2014/main" id="{16A6AA0A-CFF2-5A46-0220-AD4550BB4162}"/>
                </a:ext>
              </a:extLst>
            </p:cNvPr>
            <p:cNvSpPr/>
            <p:nvPr/>
          </p:nvSpPr>
          <p:spPr>
            <a:xfrm>
              <a:off x="442215" y="2876294"/>
              <a:ext cx="3542817" cy="163282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F24D3E-F3DF-B2D8-60D5-9190E263D5A3}"/>
                </a:ext>
              </a:extLst>
            </p:cNvPr>
            <p:cNvSpPr txBox="1"/>
            <p:nvPr/>
          </p:nvSpPr>
          <p:spPr>
            <a:xfrm>
              <a:off x="440410" y="2956163"/>
              <a:ext cx="3495964" cy="1384995"/>
            </a:xfrm>
            <a:prstGeom prst="rect">
              <a:avLst/>
            </a:prstGeom>
            <a:noFill/>
          </p:spPr>
          <p:txBody>
            <a:bodyPr wrap="square" rtlCol="0">
              <a:spAutoFit/>
            </a:bodyPr>
            <a:lstStyle/>
            <a:p>
              <a:pPr marL="0" marR="0" algn="ctr">
                <a:spcBef>
                  <a:spcPts val="0"/>
                </a:spcBef>
                <a:spcAft>
                  <a:spcPts val="0"/>
                </a:spcAft>
              </a:pP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algn="ct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Offer smart ingredient substitution and modification features that suggest alternative ingredients and recipes based on the available inventory, dietary preferences and user’s needs</a:t>
              </a:r>
              <a:endParaRPr lang="en-US" sz="1400">
                <a:solidFill>
                  <a:schemeClr val="bg1"/>
                </a:solidFill>
                <a:latin typeface="Circular Std Black" panose="020B0A04020101010102" pitchFamily="34" charset="77"/>
                <a:cs typeface="Circular Std Black" panose="020B0A04020101010102" pitchFamily="34" charset="77"/>
              </a:endParaRPr>
            </a:p>
          </p:txBody>
        </p:sp>
        <p:sp>
          <p:nvSpPr>
            <p:cNvPr id="24" name="Rounded Rectangle 23">
              <a:extLst>
                <a:ext uri="{FF2B5EF4-FFF2-40B4-BE49-F238E27FC236}">
                  <a16:creationId xmlns:a16="http://schemas.microsoft.com/office/drawing/2014/main" id="{05FD3D99-C1EB-7B66-53D7-D217719ADA79}"/>
                </a:ext>
              </a:extLst>
            </p:cNvPr>
            <p:cNvSpPr/>
            <p:nvPr/>
          </p:nvSpPr>
          <p:spPr>
            <a:xfrm>
              <a:off x="702223" y="2480208"/>
              <a:ext cx="2972338" cy="685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EEB8963-C250-B282-C2F9-F15D9BF060A1}"/>
                </a:ext>
              </a:extLst>
            </p:cNvPr>
            <p:cNvSpPr txBox="1"/>
            <p:nvPr/>
          </p:nvSpPr>
          <p:spPr>
            <a:xfrm>
              <a:off x="626035" y="2653088"/>
              <a:ext cx="3175175"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Yu Gothic" panose="020B0400000000000000" pitchFamily="34" charset="-128"/>
                  <a:cs typeface="Circular Std Black" panose="020B0A04020101010102" pitchFamily="34" charset="77"/>
                </a:rPr>
                <a:t>Personalized Meal Planning</a:t>
              </a:r>
              <a:endParaRPr lang="en-US" sz="1600">
                <a:latin typeface="Circular Std Black" panose="020B0A04020101010102" pitchFamily="34" charset="77"/>
                <a:cs typeface="Circular Std Black" panose="020B0A04020101010102" pitchFamily="34" charset="77"/>
              </a:endParaRPr>
            </a:p>
          </p:txBody>
        </p:sp>
      </p:grpSp>
      <p:grpSp>
        <p:nvGrpSpPr>
          <p:cNvPr id="38" name="Group 37">
            <a:extLst>
              <a:ext uri="{FF2B5EF4-FFF2-40B4-BE49-F238E27FC236}">
                <a16:creationId xmlns:a16="http://schemas.microsoft.com/office/drawing/2014/main" id="{10C65749-AC83-CF81-E46F-5A9E8F8BAB98}"/>
              </a:ext>
            </a:extLst>
          </p:cNvPr>
          <p:cNvGrpSpPr/>
          <p:nvPr/>
        </p:nvGrpSpPr>
        <p:grpSpPr>
          <a:xfrm>
            <a:off x="8304673" y="2096496"/>
            <a:ext cx="3812718" cy="2615100"/>
            <a:chOff x="8312546" y="1971254"/>
            <a:chExt cx="3812718" cy="2615100"/>
          </a:xfrm>
        </p:grpSpPr>
        <p:sp>
          <p:nvSpPr>
            <p:cNvPr id="39" name="Rounded Rectangle 38">
              <a:extLst>
                <a:ext uri="{FF2B5EF4-FFF2-40B4-BE49-F238E27FC236}">
                  <a16:creationId xmlns:a16="http://schemas.microsoft.com/office/drawing/2014/main" id="{3974E187-01AA-B352-2AA1-7A7B0DE8A9B6}"/>
                </a:ext>
              </a:extLst>
            </p:cNvPr>
            <p:cNvSpPr/>
            <p:nvPr/>
          </p:nvSpPr>
          <p:spPr>
            <a:xfrm>
              <a:off x="8334732" y="2517265"/>
              <a:ext cx="3747747" cy="2069089"/>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7B16ACD-5017-C643-93F8-C65478396241}"/>
                </a:ext>
              </a:extLst>
            </p:cNvPr>
            <p:cNvSpPr txBox="1"/>
            <p:nvPr/>
          </p:nvSpPr>
          <p:spPr>
            <a:xfrm>
              <a:off x="8312546" y="2991147"/>
              <a:ext cx="3812718" cy="1384995"/>
            </a:xfrm>
            <a:prstGeom prst="rect">
              <a:avLst/>
            </a:prstGeom>
            <a:noFill/>
          </p:spPr>
          <p:txBody>
            <a:bodyPr wrap="square" rtlCol="0">
              <a:spAutoFit/>
            </a:bodyPr>
            <a:lstStyle/>
            <a:p>
              <a:pPr marL="0" marR="0" algn="ctr">
                <a:spcBef>
                  <a:spcPts val="0"/>
                </a:spcBef>
                <a:spcAft>
                  <a:spcPts val="0"/>
                </a:spcAft>
              </a:pP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O</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rganic</a:t>
              </a: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 </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and sustainable ingredients sourced directly from producers and provide detailed information about the source, farming practices and quality of the products to ensure a sense of trust </a:t>
              </a: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among the </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customers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1" name="Rounded Rectangle 40">
              <a:extLst>
                <a:ext uri="{FF2B5EF4-FFF2-40B4-BE49-F238E27FC236}">
                  <a16:creationId xmlns:a16="http://schemas.microsoft.com/office/drawing/2014/main" id="{1A1A5220-80E0-D8C8-8DFE-1E0150FE0057}"/>
                </a:ext>
              </a:extLst>
            </p:cNvPr>
            <p:cNvSpPr/>
            <p:nvPr/>
          </p:nvSpPr>
          <p:spPr>
            <a:xfrm>
              <a:off x="8532533" y="1971254"/>
              <a:ext cx="3372744" cy="8096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D221DB78-FA3F-1174-C714-0F3D5AAD9AAD}"/>
                </a:ext>
              </a:extLst>
            </p:cNvPr>
            <p:cNvSpPr txBox="1"/>
            <p:nvPr/>
          </p:nvSpPr>
          <p:spPr>
            <a:xfrm>
              <a:off x="8441393" y="2211890"/>
              <a:ext cx="3534424"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Times New Roman" panose="02020603050405020304" pitchFamily="18" charset="0"/>
                  <a:cs typeface="Circular Std Black" panose="020B0A04020101010102" pitchFamily="34" charset="77"/>
                </a:rPr>
                <a:t>Sustainable Culinary Platform</a:t>
              </a:r>
              <a:endParaRPr lang="en-US" sz="1600">
                <a:latin typeface="Circular Std Black" panose="020B0A04020101010102" pitchFamily="34" charset="77"/>
                <a:cs typeface="Circular Std Black" panose="020B0A04020101010102" pitchFamily="34" charset="77"/>
              </a:endParaRPr>
            </a:p>
          </p:txBody>
        </p:sp>
      </p:grpSp>
      <p:grpSp>
        <p:nvGrpSpPr>
          <p:cNvPr id="43" name="Group 42">
            <a:extLst>
              <a:ext uri="{FF2B5EF4-FFF2-40B4-BE49-F238E27FC236}">
                <a16:creationId xmlns:a16="http://schemas.microsoft.com/office/drawing/2014/main" id="{B046C4E8-2299-7FA5-5204-DC8CB726A2CD}"/>
              </a:ext>
            </a:extLst>
          </p:cNvPr>
          <p:cNvGrpSpPr/>
          <p:nvPr/>
        </p:nvGrpSpPr>
        <p:grpSpPr>
          <a:xfrm>
            <a:off x="4229285" y="3312121"/>
            <a:ext cx="3743687" cy="2290090"/>
            <a:chOff x="8288572" y="2082584"/>
            <a:chExt cx="3812718" cy="2751213"/>
          </a:xfrm>
        </p:grpSpPr>
        <p:sp>
          <p:nvSpPr>
            <p:cNvPr id="44" name="Rounded Rectangle 43">
              <a:extLst>
                <a:ext uri="{FF2B5EF4-FFF2-40B4-BE49-F238E27FC236}">
                  <a16:creationId xmlns:a16="http://schemas.microsoft.com/office/drawing/2014/main" id="{D4A859A8-B1D8-949B-4915-B4FBBA030C93}"/>
                </a:ext>
              </a:extLst>
            </p:cNvPr>
            <p:cNvSpPr/>
            <p:nvPr/>
          </p:nvSpPr>
          <p:spPr>
            <a:xfrm>
              <a:off x="8334732" y="2517265"/>
              <a:ext cx="3720399" cy="231653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6F6AFDD-0E9F-57D6-E6CD-4A9FEBD22CD1}"/>
                </a:ext>
              </a:extLst>
            </p:cNvPr>
            <p:cNvSpPr txBox="1"/>
            <p:nvPr/>
          </p:nvSpPr>
          <p:spPr>
            <a:xfrm>
              <a:off x="8288572" y="2859014"/>
              <a:ext cx="3812718" cy="1663872"/>
            </a:xfrm>
            <a:prstGeom prst="rect">
              <a:avLst/>
            </a:prstGeom>
            <a:noFill/>
          </p:spPr>
          <p:txBody>
            <a:bodyPr wrap="square" rtlCol="0">
              <a:spAutoFit/>
            </a:bodyPr>
            <a:lstStyle/>
            <a:p>
              <a:pPr marL="0" marR="0" algn="ctr">
                <a:spcBef>
                  <a:spcPts val="0"/>
                </a:spcBef>
                <a:spcAft>
                  <a:spcPts val="0"/>
                </a:spcAft>
              </a:pP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0" marR="0" algn="ctr">
                <a:spcBef>
                  <a:spcPts val="0"/>
                </a:spcBef>
                <a:spcAft>
                  <a:spcPts val="0"/>
                </a:spcAft>
              </a:pPr>
              <a:r>
                <a:rPr lang="en-US" sz="1400" kern="1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Create a platform offering a curated selection of global and local ingredients, cuisines, recipes, meal kits, and culinary experiences, and fostering a vibrant and interactive global culinary community</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6" name="Rounded Rectangle 45">
              <a:extLst>
                <a:ext uri="{FF2B5EF4-FFF2-40B4-BE49-F238E27FC236}">
                  <a16:creationId xmlns:a16="http://schemas.microsoft.com/office/drawing/2014/main" id="{B49814F0-DDB2-70AC-EA8B-43744A6F3C89}"/>
                </a:ext>
              </a:extLst>
            </p:cNvPr>
            <p:cNvSpPr/>
            <p:nvPr/>
          </p:nvSpPr>
          <p:spPr>
            <a:xfrm>
              <a:off x="8675285" y="2082584"/>
              <a:ext cx="3039291" cy="76944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49CD7278-B184-085B-6A6D-D75DCA3398CB}"/>
                </a:ext>
              </a:extLst>
            </p:cNvPr>
            <p:cNvSpPr txBox="1"/>
            <p:nvPr/>
          </p:nvSpPr>
          <p:spPr>
            <a:xfrm>
              <a:off x="8675285" y="2144966"/>
              <a:ext cx="3039291" cy="665549"/>
            </a:xfrm>
            <a:prstGeom prst="rect">
              <a:avLst/>
            </a:prstGeom>
            <a:noFill/>
          </p:spPr>
          <p:txBody>
            <a:bodyPr wrap="square" rtlCol="0">
              <a:spAutoFit/>
            </a:bodyPr>
            <a:lstStyle/>
            <a:p>
              <a:pPr algn="ctr"/>
              <a:r>
                <a:rPr lang="en-US" sz="1500" b="1">
                  <a:effectLst/>
                  <a:latin typeface="Circular Std Black" panose="020B0A04020101010102" pitchFamily="34" charset="77"/>
                  <a:ea typeface="Times New Roman" panose="02020603050405020304" pitchFamily="18" charset="0"/>
                  <a:cs typeface="Circular Std Black" panose="020B0A04020101010102" pitchFamily="34" charset="77"/>
                </a:rPr>
                <a:t>Global Culinary Marketplace and Community</a:t>
              </a:r>
              <a:endParaRPr lang="en-US" sz="1500">
                <a:latin typeface="Circular Std Black" panose="020B0A04020101010102" pitchFamily="34" charset="77"/>
                <a:cs typeface="Circular Std Black" panose="020B0A04020101010102" pitchFamily="34" charset="77"/>
              </a:endParaRPr>
            </a:p>
          </p:txBody>
        </p:sp>
      </p:grpSp>
    </p:spTree>
    <p:extLst>
      <p:ext uri="{BB962C8B-B14F-4D97-AF65-F5344CB8AC3E}">
        <p14:creationId xmlns:p14="http://schemas.microsoft.com/office/powerpoint/2010/main" val="21163096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4768" y="249486"/>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USER INTERFACE</a:t>
            </a:r>
          </a:p>
        </p:txBody>
      </p:sp>
      <p:grpSp>
        <p:nvGrpSpPr>
          <p:cNvPr id="29" name="Group 28">
            <a:extLst>
              <a:ext uri="{FF2B5EF4-FFF2-40B4-BE49-F238E27FC236}">
                <a16:creationId xmlns:a16="http://schemas.microsoft.com/office/drawing/2014/main" id="{C805B71B-B2D4-DE92-AC53-F8FE4C3C86E6}"/>
              </a:ext>
            </a:extLst>
          </p:cNvPr>
          <p:cNvGrpSpPr/>
          <p:nvPr/>
        </p:nvGrpSpPr>
        <p:grpSpPr>
          <a:xfrm>
            <a:off x="820031" y="1283338"/>
            <a:ext cx="10551937" cy="5259791"/>
            <a:chOff x="1111908" y="1293858"/>
            <a:chExt cx="10551937" cy="5259791"/>
          </a:xfrm>
        </p:grpSpPr>
        <p:pic>
          <p:nvPicPr>
            <p:cNvPr id="24" name="Picture 23" descr="A screen shot of a phone&#10;&#10;Description automatically generated">
              <a:extLst>
                <a:ext uri="{FF2B5EF4-FFF2-40B4-BE49-F238E27FC236}">
                  <a16:creationId xmlns:a16="http://schemas.microsoft.com/office/drawing/2014/main" id="{138830F3-E4D1-2739-679F-43C5022D1905}"/>
                </a:ext>
              </a:extLst>
            </p:cNvPr>
            <p:cNvPicPr>
              <a:picLocks noChangeAspect="1"/>
            </p:cNvPicPr>
            <p:nvPr/>
          </p:nvPicPr>
          <p:blipFill>
            <a:blip r:embed="rId4"/>
            <a:stretch>
              <a:fillRect/>
            </a:stretch>
          </p:blipFill>
          <p:spPr>
            <a:xfrm>
              <a:off x="1111908" y="1293858"/>
              <a:ext cx="2557027" cy="5259791"/>
            </a:xfrm>
            <a:prstGeom prst="rect">
              <a:avLst/>
            </a:prstGeom>
          </p:spPr>
        </p:pic>
        <p:pic>
          <p:nvPicPr>
            <p:cNvPr id="26" name="Picture 25" descr="A screenshot of a food app&#10;&#10;Description automatically generated">
              <a:extLst>
                <a:ext uri="{FF2B5EF4-FFF2-40B4-BE49-F238E27FC236}">
                  <a16:creationId xmlns:a16="http://schemas.microsoft.com/office/drawing/2014/main" id="{F0998544-A5D0-4753-38BB-777E49E0BE30}"/>
                </a:ext>
              </a:extLst>
            </p:cNvPr>
            <p:cNvPicPr>
              <a:picLocks noChangeAspect="1"/>
            </p:cNvPicPr>
            <p:nvPr/>
          </p:nvPicPr>
          <p:blipFill>
            <a:blip r:embed="rId5"/>
            <a:stretch>
              <a:fillRect/>
            </a:stretch>
          </p:blipFill>
          <p:spPr>
            <a:xfrm>
              <a:off x="5215865" y="1293858"/>
              <a:ext cx="2603728" cy="5259791"/>
            </a:xfrm>
            <a:prstGeom prst="rect">
              <a:avLst/>
            </a:prstGeom>
          </p:spPr>
        </p:pic>
        <p:pic>
          <p:nvPicPr>
            <p:cNvPr id="28" name="Picture 27" descr="A screenshot of a chat&#10;&#10;Description automatically generated">
              <a:extLst>
                <a:ext uri="{FF2B5EF4-FFF2-40B4-BE49-F238E27FC236}">
                  <a16:creationId xmlns:a16="http://schemas.microsoft.com/office/drawing/2014/main" id="{6B15D964-7632-1AF6-FDA6-56346E9F482F}"/>
                </a:ext>
              </a:extLst>
            </p:cNvPr>
            <p:cNvPicPr>
              <a:picLocks noChangeAspect="1"/>
            </p:cNvPicPr>
            <p:nvPr/>
          </p:nvPicPr>
          <p:blipFill>
            <a:blip r:embed="rId6"/>
            <a:stretch>
              <a:fillRect/>
            </a:stretch>
          </p:blipFill>
          <p:spPr>
            <a:xfrm>
              <a:off x="9094623" y="1296013"/>
              <a:ext cx="2569222" cy="5257635"/>
            </a:xfrm>
            <a:prstGeom prst="rect">
              <a:avLst/>
            </a:prstGeom>
          </p:spPr>
        </p:pic>
      </p:grpSp>
    </p:spTree>
    <p:extLst>
      <p:ext uri="{BB962C8B-B14F-4D97-AF65-F5344CB8AC3E}">
        <p14:creationId xmlns:p14="http://schemas.microsoft.com/office/powerpoint/2010/main" val="1064224872"/>
      </p:ext>
    </p:extLst>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137960" y="-197860"/>
            <a:ext cx="12467919" cy="7205467"/>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469927CC-9C95-293E-494B-4C27AED8DC67}"/>
              </a:ext>
            </a:extLst>
          </p:cNvPr>
          <p:cNvSpPr txBox="1"/>
          <p:nvPr/>
        </p:nvSpPr>
        <p:spPr>
          <a:xfrm>
            <a:off x="1753923" y="272399"/>
            <a:ext cx="8754256" cy="1015663"/>
          </a:xfrm>
          <a:prstGeom prst="rect">
            <a:avLst/>
          </a:prstGeom>
          <a:noFill/>
        </p:spPr>
        <p:txBody>
          <a:bodyPr wrap="square" rtlCol="0">
            <a:spAutoFit/>
          </a:bodyPr>
          <a:lstStyle/>
          <a:p>
            <a:pPr algn="ctr"/>
            <a:r>
              <a:rPr lang="en-US" sz="6000">
                <a:solidFill>
                  <a:srgbClr val="00B050"/>
                </a:solidFill>
                <a:latin typeface="Circular Std Black" panose="020B0A04020101010102" pitchFamily="34" charset="77"/>
                <a:cs typeface="Circular Std Black" panose="020B0A04020101010102" pitchFamily="34" charset="77"/>
              </a:rPr>
              <a:t>MEET THE TEAM</a:t>
            </a:r>
          </a:p>
        </p:txBody>
      </p:sp>
      <p:cxnSp>
        <p:nvCxnSpPr>
          <p:cNvPr id="75" name="Straight Connector 74">
            <a:extLst>
              <a:ext uri="{FF2B5EF4-FFF2-40B4-BE49-F238E27FC236}">
                <a16:creationId xmlns:a16="http://schemas.microsoft.com/office/drawing/2014/main" id="{7CEAB4B8-5345-1686-58F1-0C8273DD7279}"/>
              </a:ext>
            </a:extLst>
          </p:cNvPr>
          <p:cNvCxnSpPr>
            <a:cxnSpLocks/>
          </p:cNvCxnSpPr>
          <p:nvPr/>
        </p:nvCxnSpPr>
        <p:spPr>
          <a:xfrm>
            <a:off x="2091989" y="4080680"/>
            <a:ext cx="1140085" cy="130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E705CF3-3BC5-3370-0F06-719653A902DB}"/>
              </a:ext>
            </a:extLst>
          </p:cNvPr>
          <p:cNvCxnSpPr>
            <a:cxnSpLocks/>
          </p:cNvCxnSpPr>
          <p:nvPr/>
        </p:nvCxnSpPr>
        <p:spPr>
          <a:xfrm>
            <a:off x="3724694" y="4093734"/>
            <a:ext cx="1473416"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8B2FF73-C8E9-E3F0-F2DA-4D4C026D382A}"/>
              </a:ext>
            </a:extLst>
          </p:cNvPr>
          <p:cNvCxnSpPr>
            <a:cxnSpLocks/>
          </p:cNvCxnSpPr>
          <p:nvPr/>
        </p:nvCxnSpPr>
        <p:spPr>
          <a:xfrm flipV="1">
            <a:off x="5690730" y="4081603"/>
            <a:ext cx="1310778" cy="121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3EE5F02-983D-427C-7B9B-EF6D5A2E6C6A}"/>
              </a:ext>
            </a:extLst>
          </p:cNvPr>
          <p:cNvCxnSpPr>
            <a:cxnSpLocks/>
          </p:cNvCxnSpPr>
          <p:nvPr/>
        </p:nvCxnSpPr>
        <p:spPr>
          <a:xfrm>
            <a:off x="7494128" y="4081603"/>
            <a:ext cx="107521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8BBCEEF-92A2-DA34-7A8F-D1AE24D53A0B}"/>
              </a:ext>
            </a:extLst>
          </p:cNvPr>
          <p:cNvCxnSpPr>
            <a:cxnSpLocks/>
          </p:cNvCxnSpPr>
          <p:nvPr/>
        </p:nvCxnSpPr>
        <p:spPr>
          <a:xfrm flipV="1">
            <a:off x="9061958" y="4081602"/>
            <a:ext cx="1239664"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DCC8D390-455C-3A13-E2B0-5890B628422D}"/>
              </a:ext>
            </a:extLst>
          </p:cNvPr>
          <p:cNvGrpSpPr/>
          <p:nvPr/>
        </p:nvGrpSpPr>
        <p:grpSpPr>
          <a:xfrm>
            <a:off x="683648" y="1607643"/>
            <a:ext cx="10722499" cy="4946886"/>
            <a:chOff x="254514" y="1583935"/>
            <a:chExt cx="10722499" cy="4946886"/>
          </a:xfrm>
        </p:grpSpPr>
        <p:sp>
          <p:nvSpPr>
            <p:cNvPr id="93" name="TextBox 92">
              <a:extLst>
                <a:ext uri="{FF2B5EF4-FFF2-40B4-BE49-F238E27FC236}">
                  <a16:creationId xmlns:a16="http://schemas.microsoft.com/office/drawing/2014/main" id="{0051058B-5C13-4B57-AE5F-E725EA94020B}"/>
                </a:ext>
              </a:extLst>
            </p:cNvPr>
            <p:cNvSpPr txBox="1"/>
            <p:nvPr/>
          </p:nvSpPr>
          <p:spPr>
            <a:xfrm>
              <a:off x="7739935" y="4476285"/>
              <a:ext cx="1302235" cy="1323439"/>
            </a:xfrm>
            <a:prstGeom prst="rect">
              <a:avLst/>
            </a:prstGeom>
            <a:noFill/>
          </p:spPr>
          <p:txBody>
            <a:bodyPr wrap="square" rtlCol="0">
              <a:spAutoFit/>
            </a:bodyPr>
            <a:lstStyle/>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Pranali Pradeep Pawar</a:t>
              </a:r>
            </a:p>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CFO</a:t>
              </a:r>
            </a:p>
          </p:txBody>
        </p:sp>
        <p:grpSp>
          <p:nvGrpSpPr>
            <p:cNvPr id="100" name="Group 99">
              <a:extLst>
                <a:ext uri="{FF2B5EF4-FFF2-40B4-BE49-F238E27FC236}">
                  <a16:creationId xmlns:a16="http://schemas.microsoft.com/office/drawing/2014/main" id="{692B4433-19A8-A2E6-5ED3-2EC55F725F2B}"/>
                </a:ext>
              </a:extLst>
            </p:cNvPr>
            <p:cNvGrpSpPr/>
            <p:nvPr/>
          </p:nvGrpSpPr>
          <p:grpSpPr>
            <a:xfrm>
              <a:off x="254514" y="1583935"/>
              <a:ext cx="10722499" cy="4946886"/>
              <a:chOff x="254514" y="1583935"/>
              <a:chExt cx="10722499" cy="4946886"/>
            </a:xfrm>
          </p:grpSpPr>
          <p:grpSp>
            <p:nvGrpSpPr>
              <p:cNvPr id="19" name="Group 18">
                <a:extLst>
                  <a:ext uri="{FF2B5EF4-FFF2-40B4-BE49-F238E27FC236}">
                    <a16:creationId xmlns:a16="http://schemas.microsoft.com/office/drawing/2014/main" id="{A27039BD-06A7-C452-FCF0-3034AFBA73CB}"/>
                  </a:ext>
                </a:extLst>
              </p:cNvPr>
              <p:cNvGrpSpPr/>
              <p:nvPr/>
            </p:nvGrpSpPr>
            <p:grpSpPr>
              <a:xfrm rot="16200000">
                <a:off x="1717759" y="4335469"/>
                <a:ext cx="2662448" cy="1638944"/>
                <a:chOff x="3679025" y="4725144"/>
                <a:chExt cx="2662448" cy="1638944"/>
              </a:xfrm>
              <a:solidFill>
                <a:srgbClr val="00B050"/>
              </a:solidFill>
            </p:grpSpPr>
            <p:sp>
              <p:nvSpPr>
                <p:cNvPr id="23" name="Freeform: Shape 143">
                  <a:extLst>
                    <a:ext uri="{FF2B5EF4-FFF2-40B4-BE49-F238E27FC236}">
                      <a16:creationId xmlns:a16="http://schemas.microsoft.com/office/drawing/2014/main" id="{C23B0E61-9A04-2F42-8109-4015237AB426}"/>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Oval 23">
                  <a:extLst>
                    <a:ext uri="{FF2B5EF4-FFF2-40B4-BE49-F238E27FC236}">
                      <a16:creationId xmlns:a16="http://schemas.microsoft.com/office/drawing/2014/main" id="{71E5085F-1D8C-5983-0616-3FB9F61851AC}"/>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8707A9E-78E4-B87A-4CCB-0ABF9CCDDCFD}"/>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a:extLst>
                  <a:ext uri="{FF2B5EF4-FFF2-40B4-BE49-F238E27FC236}">
                    <a16:creationId xmlns:a16="http://schemas.microsoft.com/office/drawing/2014/main" id="{8D0345E7-9317-3C38-2AF7-22DC7CBCC185}"/>
                  </a:ext>
                </a:extLst>
              </p:cNvPr>
              <p:cNvGrpSpPr/>
              <p:nvPr/>
            </p:nvGrpSpPr>
            <p:grpSpPr>
              <a:xfrm rot="16200000">
                <a:off x="3683794" y="2165642"/>
                <a:ext cx="2662448" cy="1638944"/>
                <a:chOff x="5847352" y="980728"/>
                <a:chExt cx="2662448" cy="1638944"/>
              </a:xfrm>
              <a:solidFill>
                <a:schemeClr val="bg1"/>
              </a:solidFill>
            </p:grpSpPr>
            <p:sp>
              <p:nvSpPr>
                <p:cNvPr id="48" name="Freeform: Shape 122">
                  <a:extLst>
                    <a:ext uri="{FF2B5EF4-FFF2-40B4-BE49-F238E27FC236}">
                      <a16:creationId xmlns:a16="http://schemas.microsoft.com/office/drawing/2014/main" id="{E60F06B5-1096-6824-814C-63ACB81A55A5}"/>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Oval 48">
                  <a:extLst>
                    <a:ext uri="{FF2B5EF4-FFF2-40B4-BE49-F238E27FC236}">
                      <a16:creationId xmlns:a16="http://schemas.microsoft.com/office/drawing/2014/main" id="{A8E247F8-3000-32BB-9A13-79312F1E8EFB}"/>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2065DFA6-C535-93A7-F158-97A663CF1388}"/>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F94C80ED-EC78-D8A9-9AC5-17F84F98EFB9}"/>
                  </a:ext>
                </a:extLst>
              </p:cNvPr>
              <p:cNvGrpSpPr/>
              <p:nvPr/>
            </p:nvGrpSpPr>
            <p:grpSpPr>
              <a:xfrm rot="16200000">
                <a:off x="5487193" y="4323338"/>
                <a:ext cx="2662448" cy="1638944"/>
                <a:chOff x="3679025" y="4725144"/>
                <a:chExt cx="2662448" cy="1638944"/>
              </a:xfrm>
              <a:solidFill>
                <a:srgbClr val="00B050"/>
              </a:solidFill>
            </p:grpSpPr>
            <p:sp>
              <p:nvSpPr>
                <p:cNvPr id="52" name="Freeform: Shape 143">
                  <a:extLst>
                    <a:ext uri="{FF2B5EF4-FFF2-40B4-BE49-F238E27FC236}">
                      <a16:creationId xmlns:a16="http://schemas.microsoft.com/office/drawing/2014/main" id="{C5706E69-F9DA-A826-E7A2-0BDF2EEDE7DD}"/>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Oval 52">
                  <a:extLst>
                    <a:ext uri="{FF2B5EF4-FFF2-40B4-BE49-F238E27FC236}">
                      <a16:creationId xmlns:a16="http://schemas.microsoft.com/office/drawing/2014/main" id="{3FF8586D-069A-E8F6-0308-5E08D2CFBB64}"/>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AEF4632A-DA02-0941-C30F-CC87BDB040FC}"/>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a:extLst>
                  <a:ext uri="{FF2B5EF4-FFF2-40B4-BE49-F238E27FC236}">
                    <a16:creationId xmlns:a16="http://schemas.microsoft.com/office/drawing/2014/main" id="{2290B2B4-E1CE-B3DD-D0A6-72BBFB54DA53}"/>
                  </a:ext>
                </a:extLst>
              </p:cNvPr>
              <p:cNvGrpSpPr/>
              <p:nvPr/>
            </p:nvGrpSpPr>
            <p:grpSpPr>
              <a:xfrm rot="16200000">
                <a:off x="7055022" y="2153510"/>
                <a:ext cx="2662448" cy="1638944"/>
                <a:chOff x="5847352" y="980728"/>
                <a:chExt cx="2662448" cy="1638944"/>
              </a:xfrm>
              <a:solidFill>
                <a:schemeClr val="bg1"/>
              </a:solidFill>
            </p:grpSpPr>
            <p:sp>
              <p:nvSpPr>
                <p:cNvPr id="58" name="Freeform: Shape 122">
                  <a:extLst>
                    <a:ext uri="{FF2B5EF4-FFF2-40B4-BE49-F238E27FC236}">
                      <a16:creationId xmlns:a16="http://schemas.microsoft.com/office/drawing/2014/main" id="{AEEEB099-46BF-A0E1-F089-A03B7A2A4B34}"/>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Oval 58">
                  <a:extLst>
                    <a:ext uri="{FF2B5EF4-FFF2-40B4-BE49-F238E27FC236}">
                      <a16:creationId xmlns:a16="http://schemas.microsoft.com/office/drawing/2014/main" id="{14B73105-C0FB-4172-9CD1-D20ADFC40C87}"/>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EB5339FA-E491-95C3-D701-5C49392EB546}"/>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A22E1FEC-EEE6-5119-CAED-7DA5A4364D86}"/>
                  </a:ext>
                </a:extLst>
              </p:cNvPr>
              <p:cNvGrpSpPr/>
              <p:nvPr/>
            </p:nvGrpSpPr>
            <p:grpSpPr>
              <a:xfrm rot="16200000">
                <a:off x="8787307" y="4323337"/>
                <a:ext cx="2662448" cy="1638944"/>
                <a:chOff x="3679025" y="4725144"/>
                <a:chExt cx="2662448" cy="1638944"/>
              </a:xfrm>
              <a:solidFill>
                <a:srgbClr val="00B050"/>
              </a:solidFill>
            </p:grpSpPr>
            <p:sp>
              <p:nvSpPr>
                <p:cNvPr id="62" name="Freeform: Shape 143">
                  <a:extLst>
                    <a:ext uri="{FF2B5EF4-FFF2-40B4-BE49-F238E27FC236}">
                      <a16:creationId xmlns:a16="http://schemas.microsoft.com/office/drawing/2014/main" id="{88D94C11-CCDB-4A31-CCC3-F357D6847EF7}"/>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3" name="Oval 62">
                  <a:extLst>
                    <a:ext uri="{FF2B5EF4-FFF2-40B4-BE49-F238E27FC236}">
                      <a16:creationId xmlns:a16="http://schemas.microsoft.com/office/drawing/2014/main" id="{6241E2BD-AD01-DB64-6127-463A873CBA91}"/>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E47647B0-F660-14A9-6285-9CF41462C0C3}"/>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F14DADA-379F-900F-DBA1-ADAB6C5E40BC}"/>
                  </a:ext>
                </a:extLst>
              </p:cNvPr>
              <p:cNvGrpSpPr/>
              <p:nvPr/>
            </p:nvGrpSpPr>
            <p:grpSpPr>
              <a:xfrm>
                <a:off x="534443" y="1637637"/>
                <a:ext cx="1759900" cy="2665646"/>
                <a:chOff x="937190" y="1620199"/>
                <a:chExt cx="1759900" cy="2665646"/>
              </a:xfrm>
            </p:grpSpPr>
            <p:grpSp>
              <p:nvGrpSpPr>
                <p:cNvPr id="6" name="Group 5">
                  <a:extLst>
                    <a:ext uri="{FF2B5EF4-FFF2-40B4-BE49-F238E27FC236}">
                      <a16:creationId xmlns:a16="http://schemas.microsoft.com/office/drawing/2014/main" id="{E5702D2D-001D-8438-3141-B97BBCC3A88F}"/>
                    </a:ext>
                  </a:extLst>
                </p:cNvPr>
                <p:cNvGrpSpPr/>
                <p:nvPr/>
              </p:nvGrpSpPr>
              <p:grpSpPr>
                <a:xfrm rot="16200000">
                  <a:off x="487800" y="2135149"/>
                  <a:ext cx="2662448" cy="1638944"/>
                  <a:chOff x="5847352" y="980728"/>
                  <a:chExt cx="2662448" cy="1638944"/>
                </a:xfrm>
                <a:solidFill>
                  <a:schemeClr val="bg1"/>
                </a:solidFill>
              </p:grpSpPr>
              <p:sp>
                <p:nvSpPr>
                  <p:cNvPr id="7" name="Freeform: Shape 122">
                    <a:extLst>
                      <a:ext uri="{FF2B5EF4-FFF2-40B4-BE49-F238E27FC236}">
                        <a16:creationId xmlns:a16="http://schemas.microsoft.com/office/drawing/2014/main" id="{5386EF83-BF69-5E8C-4D72-A3D07F22E57C}"/>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Oval 7">
                    <a:extLst>
                      <a:ext uri="{FF2B5EF4-FFF2-40B4-BE49-F238E27FC236}">
                        <a16:creationId xmlns:a16="http://schemas.microsoft.com/office/drawing/2014/main" id="{30047D2A-5225-8205-A00A-96B13D1F8C49}"/>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E15C1459-CB5E-87A7-8593-59139A34110D}"/>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7" name="Picture 66" descr="A person standing in front of a brick wall&#10;&#10;Description automatically generated">
                  <a:extLst>
                    <a:ext uri="{FF2B5EF4-FFF2-40B4-BE49-F238E27FC236}">
                      <a16:creationId xmlns:a16="http://schemas.microsoft.com/office/drawing/2014/main" id="{4A050A51-F5BA-A07E-A015-62C00C4F4EF0}"/>
                    </a:ext>
                  </a:extLst>
                </p:cNvPr>
                <p:cNvPicPr>
                  <a:picLocks noChangeAspect="1"/>
                </p:cNvPicPr>
                <p:nvPr/>
              </p:nvPicPr>
              <p:blipFill rotWithShape="1">
                <a:blip r:embed="rId4"/>
                <a:srcRect l="8146" t="13330" r="8599" b="13889"/>
                <a:stretch/>
              </p:blipFill>
              <p:spPr>
                <a:xfrm>
                  <a:off x="937190" y="1620199"/>
                  <a:ext cx="1759900" cy="1656387"/>
                </a:xfrm>
                <a:prstGeom prst="ellipse">
                  <a:avLst/>
                </a:prstGeom>
                <a:ln>
                  <a:noFill/>
                </a:ln>
                <a:effectLst>
                  <a:softEdge rad="112500"/>
                </a:effectLst>
              </p:spPr>
            </p:pic>
          </p:grpSp>
          <p:sp>
            <p:nvSpPr>
              <p:cNvPr id="72" name="TextBox 71">
                <a:extLst>
                  <a:ext uri="{FF2B5EF4-FFF2-40B4-BE49-F238E27FC236}">
                    <a16:creationId xmlns:a16="http://schemas.microsoft.com/office/drawing/2014/main" id="{D54F438E-31DF-545B-76EE-BAC9A9827875}"/>
                  </a:ext>
                </a:extLst>
              </p:cNvPr>
              <p:cNvSpPr txBox="1"/>
              <p:nvPr/>
            </p:nvSpPr>
            <p:spPr>
              <a:xfrm>
                <a:off x="254514" y="5193123"/>
                <a:ext cx="2140549" cy="222147"/>
              </a:xfrm>
              <a:prstGeom prst="rect">
                <a:avLst/>
              </a:prstGeom>
              <a:noFill/>
            </p:spPr>
            <p:txBody>
              <a:bodyPr wrap="square" lIns="0" tIns="0" rIns="0" bIns="0" rtlCol="0" anchor="b">
                <a:noAutofit/>
              </a:bodyPr>
              <a:lstStyle/>
              <a:p>
                <a:pPr algn="ctr">
                  <a:defRPr/>
                </a:pPr>
                <a:r>
                  <a:rPr lang="en-US" sz="2000" b="1" kern="0">
                    <a:solidFill>
                      <a:srgbClr val="00B050"/>
                    </a:solidFill>
                    <a:latin typeface="Circular Std Black" panose="020B0A04020101010102" pitchFamily="34" charset="77"/>
                    <a:cs typeface="Circular Std Black" panose="020B0A04020101010102" pitchFamily="34" charset="77"/>
                  </a:rPr>
                  <a:t>Akshitha Mohan Shirva</a:t>
                </a:r>
              </a:p>
              <a:p>
                <a:pPr algn="ctr">
                  <a:defRPr/>
                </a:pPr>
                <a:r>
                  <a:rPr lang="en-US" sz="2000" b="1" kern="0">
                    <a:solidFill>
                      <a:schemeClr val="bg1"/>
                    </a:solidFill>
                    <a:latin typeface="Circular Std Black" panose="020B0A04020101010102" pitchFamily="34" charset="77"/>
                    <a:cs typeface="Circular Std Black" panose="020B0A04020101010102" pitchFamily="34" charset="77"/>
                  </a:rPr>
                  <a:t>CIO</a:t>
                </a:r>
              </a:p>
            </p:txBody>
          </p:sp>
          <p:sp>
            <p:nvSpPr>
              <p:cNvPr id="90" name="TextBox 89">
                <a:extLst>
                  <a:ext uri="{FF2B5EF4-FFF2-40B4-BE49-F238E27FC236}">
                    <a16:creationId xmlns:a16="http://schemas.microsoft.com/office/drawing/2014/main" id="{4E803486-19ED-4E64-55E2-5E76D7AE2082}"/>
                  </a:ext>
                </a:extLst>
              </p:cNvPr>
              <p:cNvSpPr txBox="1"/>
              <p:nvPr/>
            </p:nvSpPr>
            <p:spPr>
              <a:xfrm>
                <a:off x="2278771" y="2481364"/>
                <a:ext cx="1540413" cy="1323439"/>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Anirudh Ravikumar Nair</a:t>
                </a:r>
              </a:p>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CSO</a:t>
                </a:r>
              </a:p>
            </p:txBody>
          </p:sp>
          <p:sp>
            <p:nvSpPr>
              <p:cNvPr id="91" name="TextBox 90">
                <a:extLst>
                  <a:ext uri="{FF2B5EF4-FFF2-40B4-BE49-F238E27FC236}">
                    <a16:creationId xmlns:a16="http://schemas.microsoft.com/office/drawing/2014/main" id="{E50C6140-B90B-2D79-5A9C-0B0374D47BB8}"/>
                  </a:ext>
                </a:extLst>
              </p:cNvPr>
              <p:cNvSpPr txBox="1"/>
              <p:nvPr/>
            </p:nvSpPr>
            <p:spPr>
              <a:xfrm>
                <a:off x="4463227" y="4447487"/>
                <a:ext cx="1098132" cy="1015663"/>
              </a:xfrm>
              <a:prstGeom prst="rect">
                <a:avLst/>
              </a:prstGeom>
              <a:noFill/>
            </p:spPr>
            <p:txBody>
              <a:bodyPr wrap="square" rtlCol="0">
                <a:spAutoFit/>
              </a:bodyPr>
              <a:lstStyle/>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Denzil Ritesh</a:t>
                </a:r>
              </a:p>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CDO</a:t>
                </a:r>
              </a:p>
            </p:txBody>
          </p:sp>
          <p:sp>
            <p:nvSpPr>
              <p:cNvPr id="92" name="TextBox 91">
                <a:extLst>
                  <a:ext uri="{FF2B5EF4-FFF2-40B4-BE49-F238E27FC236}">
                    <a16:creationId xmlns:a16="http://schemas.microsoft.com/office/drawing/2014/main" id="{800201A3-76DD-6439-98EE-B37E6FE9DB42}"/>
                  </a:ext>
                </a:extLst>
              </p:cNvPr>
              <p:cNvSpPr txBox="1"/>
              <p:nvPr/>
            </p:nvSpPr>
            <p:spPr>
              <a:xfrm>
                <a:off x="5954772" y="2771948"/>
                <a:ext cx="1540999" cy="1015663"/>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Riju Humagain</a:t>
                </a:r>
              </a:p>
              <a:p>
                <a:pPr algn="ctr"/>
                <a:r>
                  <a:rPr lang="en-US" sz="2000" b="1">
                    <a:solidFill>
                      <a:srgbClr val="00B050"/>
                    </a:solidFill>
                    <a:latin typeface="Circular Std Black" panose="020B0A04020101010102" pitchFamily="34" charset="77"/>
                    <a:cs typeface="Circular Std Black" panose="020B0A04020101010102" pitchFamily="34" charset="77"/>
                  </a:rPr>
                  <a:t>COO</a:t>
                </a:r>
              </a:p>
            </p:txBody>
          </p:sp>
          <p:sp>
            <p:nvSpPr>
              <p:cNvPr id="94" name="TextBox 93">
                <a:extLst>
                  <a:ext uri="{FF2B5EF4-FFF2-40B4-BE49-F238E27FC236}">
                    <a16:creationId xmlns:a16="http://schemas.microsoft.com/office/drawing/2014/main" id="{9A818984-8764-6351-1CE3-3C4E54F4B82F}"/>
                  </a:ext>
                </a:extLst>
              </p:cNvPr>
              <p:cNvSpPr txBox="1"/>
              <p:nvPr/>
            </p:nvSpPr>
            <p:spPr>
              <a:xfrm>
                <a:off x="9455924" y="2801201"/>
                <a:ext cx="1237835" cy="1015663"/>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Subodh Kadam</a:t>
                </a:r>
              </a:p>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CEO</a:t>
                </a:r>
              </a:p>
            </p:txBody>
          </p:sp>
          <p:pic>
            <p:nvPicPr>
              <p:cNvPr id="95" name="Picture 94" descr="A person in a suit&#10;&#10;Description automatically generated">
                <a:extLst>
                  <a:ext uri="{FF2B5EF4-FFF2-40B4-BE49-F238E27FC236}">
                    <a16:creationId xmlns:a16="http://schemas.microsoft.com/office/drawing/2014/main" id="{151E06BA-AE68-A569-8363-666194413F78}"/>
                  </a:ext>
                </a:extLst>
              </p:cNvPr>
              <p:cNvPicPr>
                <a:picLocks noChangeAspect="1"/>
              </p:cNvPicPr>
              <p:nvPr/>
            </p:nvPicPr>
            <p:blipFill rotWithShape="1">
              <a:blip r:embed="rId5"/>
              <a:srcRect b="14577"/>
              <a:stretch/>
            </p:blipFill>
            <p:spPr>
              <a:xfrm>
                <a:off x="2245025" y="4833704"/>
                <a:ext cx="1607906" cy="1697117"/>
              </a:xfrm>
              <a:prstGeom prst="ellipse">
                <a:avLst/>
              </a:prstGeom>
              <a:ln>
                <a:noFill/>
              </a:ln>
              <a:effectLst>
                <a:softEdge rad="112500"/>
              </a:effectLst>
            </p:spPr>
          </p:pic>
          <p:pic>
            <p:nvPicPr>
              <p:cNvPr id="96" name="Picture 95" descr="A person wearing glasses and a blue shirt&#10;&#10;Description automatically generated">
                <a:extLst>
                  <a:ext uri="{FF2B5EF4-FFF2-40B4-BE49-F238E27FC236}">
                    <a16:creationId xmlns:a16="http://schemas.microsoft.com/office/drawing/2014/main" id="{B85E8B9C-80B8-3E0D-B2BF-6DEC5ECBDFA8}"/>
                  </a:ext>
                </a:extLst>
              </p:cNvPr>
              <p:cNvPicPr>
                <a:picLocks noChangeAspect="1"/>
              </p:cNvPicPr>
              <p:nvPr/>
            </p:nvPicPr>
            <p:blipFill rotWithShape="1">
              <a:blip r:embed="rId6"/>
              <a:srcRect l="29233" t="-1" b="-3711"/>
              <a:stretch/>
            </p:blipFill>
            <p:spPr>
              <a:xfrm rot="16200000">
                <a:off x="4107530" y="1609338"/>
                <a:ext cx="1797231" cy="1746425"/>
              </a:xfrm>
              <a:prstGeom prst="ellipse">
                <a:avLst/>
              </a:prstGeom>
              <a:ln>
                <a:noFill/>
              </a:ln>
              <a:effectLst>
                <a:softEdge rad="112500"/>
              </a:effectLst>
            </p:spPr>
          </p:pic>
          <p:pic>
            <p:nvPicPr>
              <p:cNvPr id="97" name="Picture 96" descr="profile image">
                <a:extLst>
                  <a:ext uri="{FF2B5EF4-FFF2-40B4-BE49-F238E27FC236}">
                    <a16:creationId xmlns:a16="http://schemas.microsoft.com/office/drawing/2014/main" id="{82E1E81F-AFD9-EAEB-492A-F789184E452A}"/>
                  </a:ext>
                </a:extLst>
              </p:cNvPr>
              <p:cNvPicPr>
                <a:picLocks noChangeAspect="1"/>
              </p:cNvPicPr>
              <p:nvPr/>
            </p:nvPicPr>
            <p:blipFill>
              <a:blip r:embed="rId7"/>
              <a:stretch>
                <a:fillRect/>
              </a:stretch>
            </p:blipFill>
            <p:spPr>
              <a:xfrm>
                <a:off x="6009917" y="4822954"/>
                <a:ext cx="1638970" cy="1639898"/>
              </a:xfrm>
              <a:prstGeom prst="ellipse">
                <a:avLst/>
              </a:prstGeom>
              <a:ln>
                <a:noFill/>
              </a:ln>
              <a:effectLst>
                <a:softEdge rad="112500"/>
              </a:effectLst>
            </p:spPr>
          </p:pic>
          <p:pic>
            <p:nvPicPr>
              <p:cNvPr id="98" name="Picture 97" descr="A person with long black hair&#10;&#10;Description automatically generated">
                <a:extLst>
                  <a:ext uri="{FF2B5EF4-FFF2-40B4-BE49-F238E27FC236}">
                    <a16:creationId xmlns:a16="http://schemas.microsoft.com/office/drawing/2014/main" id="{97C726A8-9E6C-DBB8-2C5E-7947B96B59AB}"/>
                  </a:ext>
                </a:extLst>
              </p:cNvPr>
              <p:cNvPicPr>
                <a:picLocks noChangeAspect="1"/>
              </p:cNvPicPr>
              <p:nvPr/>
            </p:nvPicPr>
            <p:blipFill>
              <a:blip r:embed="rId8"/>
              <a:stretch>
                <a:fillRect/>
              </a:stretch>
            </p:blipFill>
            <p:spPr>
              <a:xfrm>
                <a:off x="7554987" y="1630993"/>
                <a:ext cx="1649963" cy="1691151"/>
              </a:xfrm>
              <a:prstGeom prst="ellipse">
                <a:avLst/>
              </a:prstGeom>
              <a:ln>
                <a:noFill/>
              </a:ln>
              <a:effectLst>
                <a:softEdge rad="112500"/>
              </a:effectLst>
            </p:spPr>
          </p:pic>
          <p:pic>
            <p:nvPicPr>
              <p:cNvPr id="99" name="Picture 98" descr="A person in a suit&#10;&#10;Description automatically generated">
                <a:extLst>
                  <a:ext uri="{FF2B5EF4-FFF2-40B4-BE49-F238E27FC236}">
                    <a16:creationId xmlns:a16="http://schemas.microsoft.com/office/drawing/2014/main" id="{EFA26294-93D6-83E6-94CA-2AAA1D493E4C}"/>
                  </a:ext>
                </a:extLst>
              </p:cNvPr>
              <p:cNvPicPr>
                <a:picLocks noChangeAspect="1"/>
              </p:cNvPicPr>
              <p:nvPr/>
            </p:nvPicPr>
            <p:blipFill rotWithShape="1">
              <a:blip r:embed="rId9"/>
              <a:srcRect l="13793" r="17775" b="350"/>
              <a:stretch/>
            </p:blipFill>
            <p:spPr>
              <a:xfrm>
                <a:off x="9252655" y="4829938"/>
                <a:ext cx="1724358" cy="1638947"/>
              </a:xfrm>
              <a:prstGeom prst="ellipse">
                <a:avLst/>
              </a:prstGeom>
              <a:ln>
                <a:noFill/>
              </a:ln>
              <a:effectLst>
                <a:softEdge rad="112500"/>
              </a:effectLst>
            </p:spPr>
          </p:pic>
        </p:grpSp>
      </p:grpSp>
    </p:spTree>
    <p:extLst>
      <p:ext uri="{BB962C8B-B14F-4D97-AF65-F5344CB8AC3E}">
        <p14:creationId xmlns:p14="http://schemas.microsoft.com/office/powerpoint/2010/main" val="4718684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3667656" y="2468691"/>
            <a:ext cx="7440177" cy="1569660"/>
          </a:xfrm>
          <a:prstGeom prst="rect">
            <a:avLst/>
          </a:prstGeom>
          <a:noFill/>
        </p:spPr>
        <p:txBody>
          <a:bodyPr wrap="square" rtlCol="0">
            <a:spAutoFit/>
          </a:bodyPr>
          <a:lstStyle/>
          <a:p>
            <a:r>
              <a:rPr lang="en-US" sz="96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8430267" y="0"/>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9146005"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3458279301"/>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9146005"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4189650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4220009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4850629"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1884354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4850629"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5563263" y="25889"/>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1903412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7141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2046" y="-29559"/>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VALUE CREATION</a:t>
            </a:r>
          </a:p>
        </p:txBody>
      </p:sp>
      <p:grpSp>
        <p:nvGrpSpPr>
          <p:cNvPr id="2" name="Group 1">
            <a:extLst>
              <a:ext uri="{FF2B5EF4-FFF2-40B4-BE49-F238E27FC236}">
                <a16:creationId xmlns:a16="http://schemas.microsoft.com/office/drawing/2014/main" id="{5E149919-3CE2-5526-049A-2EEA6215562E}"/>
              </a:ext>
            </a:extLst>
          </p:cNvPr>
          <p:cNvGrpSpPr/>
          <p:nvPr/>
        </p:nvGrpSpPr>
        <p:grpSpPr>
          <a:xfrm>
            <a:off x="276391" y="889843"/>
            <a:ext cx="11639218" cy="5968157"/>
            <a:chOff x="225913" y="889843"/>
            <a:chExt cx="11639218" cy="5968157"/>
          </a:xfrm>
        </p:grpSpPr>
        <p:grpSp>
          <p:nvGrpSpPr>
            <p:cNvPr id="3" name="Group 2">
              <a:extLst>
                <a:ext uri="{FF2B5EF4-FFF2-40B4-BE49-F238E27FC236}">
                  <a16:creationId xmlns:a16="http://schemas.microsoft.com/office/drawing/2014/main" id="{39B04551-5429-C785-8C2C-1F040548F452}"/>
                </a:ext>
              </a:extLst>
            </p:cNvPr>
            <p:cNvGrpSpPr/>
            <p:nvPr/>
          </p:nvGrpSpPr>
          <p:grpSpPr>
            <a:xfrm>
              <a:off x="225913" y="889843"/>
              <a:ext cx="2721344" cy="5942373"/>
              <a:chOff x="746940" y="900015"/>
              <a:chExt cx="3006893" cy="5935094"/>
            </a:xfrm>
          </p:grpSpPr>
          <p:grpSp>
            <p:nvGrpSpPr>
              <p:cNvPr id="29" name="Group 28">
                <a:extLst>
                  <a:ext uri="{FF2B5EF4-FFF2-40B4-BE49-F238E27FC236}">
                    <a16:creationId xmlns:a16="http://schemas.microsoft.com/office/drawing/2014/main" id="{21EB5528-4234-5E9F-1232-53C80EE7F5E1}"/>
                  </a:ext>
                </a:extLst>
              </p:cNvPr>
              <p:cNvGrpSpPr/>
              <p:nvPr/>
            </p:nvGrpSpPr>
            <p:grpSpPr>
              <a:xfrm>
                <a:off x="746940" y="900015"/>
                <a:ext cx="3006893" cy="5935094"/>
                <a:chOff x="748144" y="968318"/>
                <a:chExt cx="3006893" cy="5935094"/>
              </a:xfrm>
            </p:grpSpPr>
            <p:sp>
              <p:nvSpPr>
                <p:cNvPr id="34" name="Rounded Rectangle 33">
                  <a:extLst>
                    <a:ext uri="{FF2B5EF4-FFF2-40B4-BE49-F238E27FC236}">
                      <a16:creationId xmlns:a16="http://schemas.microsoft.com/office/drawing/2014/main" id="{A09F810E-4C68-1F7E-C816-8F021CCC8D76}"/>
                    </a:ext>
                  </a:extLst>
                </p:cNvPr>
                <p:cNvSpPr/>
                <p:nvPr/>
              </p:nvSpPr>
              <p:spPr>
                <a:xfrm>
                  <a:off x="748144" y="1325886"/>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5B343B77-EDBD-68B2-1884-1411B0EA8B5E}"/>
                    </a:ext>
                  </a:extLst>
                </p:cNvPr>
                <p:cNvSpPr/>
                <p:nvPr/>
              </p:nvSpPr>
              <p:spPr>
                <a:xfrm>
                  <a:off x="1338061" y="5369641"/>
                  <a:ext cx="1689701" cy="153377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F790E805-8044-918E-F059-1FD723DEF4E9}"/>
                    </a:ext>
                  </a:extLst>
                </p:cNvPr>
                <p:cNvSpPr/>
                <p:nvPr/>
              </p:nvSpPr>
              <p:spPr>
                <a:xfrm>
                  <a:off x="1055409" y="968318"/>
                  <a:ext cx="2405490" cy="830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a:solidFill>
                        <a:srgbClr val="00B050"/>
                      </a:solidFill>
                      <a:latin typeface="Circular Std Black" panose="020B0A04020101010102" pitchFamily="34" charset="77"/>
                      <a:cs typeface="Circular Std Black" panose="020B0A04020101010102" pitchFamily="34" charset="77"/>
                    </a:rPr>
                    <a:t>CUSTOMERS</a:t>
                  </a:r>
                </a:p>
              </p:txBody>
            </p:sp>
          </p:grpSp>
          <p:sp>
            <p:nvSpPr>
              <p:cNvPr id="30" name="TextBox 29">
                <a:extLst>
                  <a:ext uri="{FF2B5EF4-FFF2-40B4-BE49-F238E27FC236}">
                    <a16:creationId xmlns:a16="http://schemas.microsoft.com/office/drawing/2014/main" id="{4EC3A000-850A-3E6C-FBA2-1406A29AE77F}"/>
                  </a:ext>
                </a:extLst>
              </p:cNvPr>
              <p:cNvSpPr txBox="1"/>
              <p:nvPr/>
            </p:nvSpPr>
            <p:spPr>
              <a:xfrm>
                <a:off x="933581" y="1890341"/>
                <a:ext cx="2733741" cy="3043256"/>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Customization</a:t>
                </a:r>
                <a:r>
                  <a:rPr lang="en-US" sz="1200">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personalized recipe recommendations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Nutritional Guidance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nutritional guidance and dietary recommendations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Community Engagement</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P</a:t>
                </a:r>
                <a:r>
                  <a:rPr lang="en-IN" sz="1200">
                    <a:solidFill>
                      <a:schemeClr val="bg1"/>
                    </a:solidFill>
                    <a:latin typeface="Circular Std Black" panose="020B0A04020101010102" pitchFamily="34" charset="77"/>
                  </a:rPr>
                  <a:t>rompting users to share recipes, cooking tips, and experiences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Affordable Pricing</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ption to subscribe to meal kits at an affordable price range</a:t>
                </a:r>
                <a:endParaRPr lang="en-US" sz="1200">
                  <a:solidFill>
                    <a:schemeClr val="bg1"/>
                  </a:solidFill>
                  <a:latin typeface="Circular Std Black" panose="020B0A04020101010102" pitchFamily="34" charset="77"/>
                </a:endParaRPr>
              </a:p>
            </p:txBody>
          </p:sp>
        </p:grpSp>
        <p:grpSp>
          <p:nvGrpSpPr>
            <p:cNvPr id="5" name="Group 4">
              <a:extLst>
                <a:ext uri="{FF2B5EF4-FFF2-40B4-BE49-F238E27FC236}">
                  <a16:creationId xmlns:a16="http://schemas.microsoft.com/office/drawing/2014/main" id="{C0869469-B7E5-F98C-F186-DDFAB61029BD}"/>
                </a:ext>
              </a:extLst>
            </p:cNvPr>
            <p:cNvGrpSpPr/>
            <p:nvPr/>
          </p:nvGrpSpPr>
          <p:grpSpPr>
            <a:xfrm>
              <a:off x="3176021" y="889843"/>
              <a:ext cx="2695959" cy="5963895"/>
              <a:chOff x="4520176" y="856781"/>
              <a:chExt cx="3006893" cy="5963895"/>
            </a:xfrm>
          </p:grpSpPr>
          <p:grpSp>
            <p:nvGrpSpPr>
              <p:cNvPr id="23" name="Group 22">
                <a:extLst>
                  <a:ext uri="{FF2B5EF4-FFF2-40B4-BE49-F238E27FC236}">
                    <a16:creationId xmlns:a16="http://schemas.microsoft.com/office/drawing/2014/main" id="{150430EC-4D8B-A1EE-8209-F0B835515AC2}"/>
                  </a:ext>
                </a:extLst>
              </p:cNvPr>
              <p:cNvGrpSpPr/>
              <p:nvPr/>
            </p:nvGrpSpPr>
            <p:grpSpPr>
              <a:xfrm>
                <a:off x="4520176" y="856781"/>
                <a:ext cx="3006893" cy="5963895"/>
                <a:chOff x="4493102" y="929585"/>
                <a:chExt cx="3006893" cy="5963895"/>
              </a:xfrm>
            </p:grpSpPr>
            <p:sp>
              <p:nvSpPr>
                <p:cNvPr id="26" name="Rounded Rectangle 25">
                  <a:extLst>
                    <a:ext uri="{FF2B5EF4-FFF2-40B4-BE49-F238E27FC236}">
                      <a16:creationId xmlns:a16="http://schemas.microsoft.com/office/drawing/2014/main" id="{776ACFC7-8F60-B9A3-2A3A-4597ED2D3A93}"/>
                    </a:ext>
                  </a:extLst>
                </p:cNvPr>
                <p:cNvSpPr/>
                <p:nvPr/>
              </p:nvSpPr>
              <p:spPr>
                <a:xfrm>
                  <a:off x="4493102" y="1225004"/>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6BB8500-5C61-E7D0-8CFE-4AB5765EB294}"/>
                    </a:ext>
                  </a:extLst>
                </p:cNvPr>
                <p:cNvSpPr/>
                <p:nvPr/>
              </p:nvSpPr>
              <p:spPr>
                <a:xfrm>
                  <a:off x="4861887" y="929585"/>
                  <a:ext cx="2282000"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a:solidFill>
                        <a:srgbClr val="00B050"/>
                      </a:solidFill>
                      <a:latin typeface="Circular Std Black" panose="020B0A04020101010102" pitchFamily="34" charset="77"/>
                      <a:cs typeface="Circular Std Black" panose="020B0A04020101010102" pitchFamily="34" charset="77"/>
                    </a:rPr>
                    <a:t>PARTNERS</a:t>
                  </a:r>
                </a:p>
              </p:txBody>
            </p:sp>
            <p:sp>
              <p:nvSpPr>
                <p:cNvPr id="28" name="Oval 27">
                  <a:extLst>
                    <a:ext uri="{FF2B5EF4-FFF2-40B4-BE49-F238E27FC236}">
                      <a16:creationId xmlns:a16="http://schemas.microsoft.com/office/drawing/2014/main" id="{6DD5C338-F3DC-27AC-5124-F4333FFBADBB}"/>
                    </a:ext>
                  </a:extLst>
                </p:cNvPr>
                <p:cNvSpPr/>
                <p:nvPr/>
              </p:nvSpPr>
              <p:spPr>
                <a:xfrm>
                  <a:off x="5209607" y="5461253"/>
                  <a:ext cx="1561755" cy="14322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E6DF328-BFA5-658E-9BB1-3754E4336862}"/>
                  </a:ext>
                </a:extLst>
              </p:cNvPr>
              <p:cNvSpPr txBox="1"/>
              <p:nvPr/>
            </p:nvSpPr>
            <p:spPr>
              <a:xfrm>
                <a:off x="4609612" y="1905566"/>
                <a:ext cx="2815892" cy="1938992"/>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Increased Sales Visibility</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Boost sales and visibility for grocery stores through streamlined delivery and quality ingredient offerings</a:t>
                </a: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Data-driven Insights</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insights into consumer trends, helping grocery partners optimize offerings</a:t>
                </a:r>
                <a:endParaRPr lang="en-US" sz="1200">
                  <a:solidFill>
                    <a:schemeClr val="bg1"/>
                  </a:solidFill>
                  <a:latin typeface="Circular Std Black" panose="020B0A04020101010102" pitchFamily="34" charset="77"/>
                </a:endParaRPr>
              </a:p>
            </p:txBody>
          </p:sp>
        </p:grpSp>
        <p:grpSp>
          <p:nvGrpSpPr>
            <p:cNvPr id="7" name="Group 6">
              <a:extLst>
                <a:ext uri="{FF2B5EF4-FFF2-40B4-BE49-F238E27FC236}">
                  <a16:creationId xmlns:a16="http://schemas.microsoft.com/office/drawing/2014/main" id="{4E7273AE-3698-4B2B-8CC6-1CCC2E061D78}"/>
                </a:ext>
              </a:extLst>
            </p:cNvPr>
            <p:cNvGrpSpPr/>
            <p:nvPr/>
          </p:nvGrpSpPr>
          <p:grpSpPr>
            <a:xfrm>
              <a:off x="6042800" y="924258"/>
              <a:ext cx="2767259" cy="5933742"/>
              <a:chOff x="8344375" y="856781"/>
              <a:chExt cx="3006893" cy="5951945"/>
            </a:xfrm>
          </p:grpSpPr>
          <p:grpSp>
            <p:nvGrpSpPr>
              <p:cNvPr id="17" name="Group 16">
                <a:extLst>
                  <a:ext uri="{FF2B5EF4-FFF2-40B4-BE49-F238E27FC236}">
                    <a16:creationId xmlns:a16="http://schemas.microsoft.com/office/drawing/2014/main" id="{14E822E0-19A3-B55F-51BD-FB0794DA2384}"/>
                  </a:ext>
                </a:extLst>
              </p:cNvPr>
              <p:cNvGrpSpPr/>
              <p:nvPr/>
            </p:nvGrpSpPr>
            <p:grpSpPr>
              <a:xfrm>
                <a:off x="8344375" y="856781"/>
                <a:ext cx="3006893" cy="5951945"/>
                <a:chOff x="8361734" y="941636"/>
                <a:chExt cx="3006893" cy="5951945"/>
              </a:xfrm>
            </p:grpSpPr>
            <p:sp>
              <p:nvSpPr>
                <p:cNvPr id="20" name="Rounded Rectangle 19">
                  <a:extLst>
                    <a:ext uri="{FF2B5EF4-FFF2-40B4-BE49-F238E27FC236}">
                      <a16:creationId xmlns:a16="http://schemas.microsoft.com/office/drawing/2014/main" id="{692439DD-39BF-1D51-6DA8-B1B407D2FD99}"/>
                    </a:ext>
                  </a:extLst>
                </p:cNvPr>
                <p:cNvSpPr/>
                <p:nvPr/>
              </p:nvSpPr>
              <p:spPr>
                <a:xfrm>
                  <a:off x="8361734" y="1210692"/>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90FEFD2-7754-7654-FC42-FDD203F7D252}"/>
                    </a:ext>
                  </a:extLst>
                </p:cNvPr>
                <p:cNvSpPr/>
                <p:nvPr/>
              </p:nvSpPr>
              <p:spPr>
                <a:xfrm>
                  <a:off x="8612096" y="941636"/>
                  <a:ext cx="2451158"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900" b="1">
                      <a:solidFill>
                        <a:srgbClr val="00B050"/>
                      </a:solidFill>
                      <a:latin typeface="Circular Std Black" panose="020B0A04020101010102" pitchFamily="34" charset="77"/>
                      <a:cs typeface="Circular Std Black" panose="020B0A04020101010102" pitchFamily="34" charset="77"/>
                    </a:rPr>
                    <a:t>RESTAURANTS</a:t>
                  </a:r>
                  <a:endParaRPr lang="en-US" sz="1900" b="1">
                    <a:solidFill>
                      <a:srgbClr val="00B050"/>
                    </a:solidFill>
                  </a:endParaRPr>
                </a:p>
              </p:txBody>
            </p:sp>
            <p:sp>
              <p:nvSpPr>
                <p:cNvPr id="22" name="Oval 21">
                  <a:extLst>
                    <a:ext uri="{FF2B5EF4-FFF2-40B4-BE49-F238E27FC236}">
                      <a16:creationId xmlns:a16="http://schemas.microsoft.com/office/drawing/2014/main" id="{4822318E-F353-F5C9-90A0-3AB1E48D92F3}"/>
                    </a:ext>
                  </a:extLst>
                </p:cNvPr>
                <p:cNvSpPr/>
                <p:nvPr/>
              </p:nvSpPr>
              <p:spPr>
                <a:xfrm>
                  <a:off x="8934022" y="5380541"/>
                  <a:ext cx="1660054" cy="1513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959B3E10-FD31-FC1D-6E81-4E541CA2B216}"/>
                  </a:ext>
                </a:extLst>
              </p:cNvPr>
              <p:cNvSpPr txBox="1"/>
              <p:nvPr/>
            </p:nvSpPr>
            <p:spPr>
              <a:xfrm>
                <a:off x="8458978" y="1867048"/>
                <a:ext cx="2733741" cy="2685870"/>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Brand Exposure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A</a:t>
                </a:r>
                <a:r>
                  <a:rPr lang="en-IN" sz="1200">
                    <a:solidFill>
                      <a:schemeClr val="bg1"/>
                    </a:solidFill>
                    <a:latin typeface="Circular Std Black" panose="020B0A04020101010102" pitchFamily="34" charset="77"/>
                  </a:rPr>
                  <a:t>llows restaurants to showcase signature dishes through branded meal kits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Revenue Generation</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G</a:t>
                </a:r>
                <a:r>
                  <a:rPr lang="en-IN" sz="1200">
                    <a:solidFill>
                      <a:schemeClr val="bg1"/>
                    </a:solidFill>
                    <a:latin typeface="Circular Std Black" panose="020B0A04020101010102" pitchFamily="34" charset="77"/>
                  </a:rPr>
                  <a:t>enerate additional revenue for restaurants, particularly during low dine-in traffic periods</a:t>
                </a:r>
              </a:p>
              <a:p>
                <a:pPr marL="171450" indent="-1714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Collaborative Innovation</a:t>
                </a:r>
                <a:r>
                  <a:rPr lang="en-US" sz="1200">
                    <a:latin typeface="Circular Std Black" panose="020B0A04020101010102" pitchFamily="34" charset="77"/>
                    <a:cs typeface="Circular Std Black" panose="020B0A04020101010102" pitchFamily="34" charset="77"/>
                  </a:rPr>
                  <a:t>:</a:t>
                </a:r>
                <a:r>
                  <a:rPr lang="en-US" sz="1200">
                    <a:solidFill>
                      <a:schemeClr val="bg1"/>
                    </a:solidFill>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E</a:t>
                </a:r>
                <a:r>
                  <a:rPr lang="en-IN" sz="1200">
                    <a:solidFill>
                      <a:schemeClr val="bg1"/>
                    </a:solidFill>
                    <a:latin typeface="Circular Std Black" panose="020B0A04020101010102" pitchFamily="34" charset="77"/>
                  </a:rPr>
                  <a:t>nables restaurants to innovate and adapt recipes for home cooking</a:t>
                </a:r>
                <a:endParaRPr lang="en-US" sz="1200">
                  <a:solidFill>
                    <a:schemeClr val="bg1"/>
                  </a:solidFill>
                  <a:latin typeface="Circular Std Black" panose="020B0A04020101010102" pitchFamily="34" charset="77"/>
                </a:endParaRPr>
              </a:p>
            </p:txBody>
          </p:sp>
        </p:grpSp>
        <p:grpSp>
          <p:nvGrpSpPr>
            <p:cNvPr id="9" name="Group 8">
              <a:extLst>
                <a:ext uri="{FF2B5EF4-FFF2-40B4-BE49-F238E27FC236}">
                  <a16:creationId xmlns:a16="http://schemas.microsoft.com/office/drawing/2014/main" id="{9FD07B89-58F1-7BCD-CDCF-0F4210F82054}"/>
                </a:ext>
              </a:extLst>
            </p:cNvPr>
            <p:cNvGrpSpPr/>
            <p:nvPr/>
          </p:nvGrpSpPr>
          <p:grpSpPr>
            <a:xfrm>
              <a:off x="8993126" y="908974"/>
              <a:ext cx="2872005" cy="5949022"/>
              <a:chOff x="8344375" y="908215"/>
              <a:chExt cx="3006893" cy="5862340"/>
            </a:xfrm>
          </p:grpSpPr>
          <p:grpSp>
            <p:nvGrpSpPr>
              <p:cNvPr id="11" name="Group 10">
                <a:extLst>
                  <a:ext uri="{FF2B5EF4-FFF2-40B4-BE49-F238E27FC236}">
                    <a16:creationId xmlns:a16="http://schemas.microsoft.com/office/drawing/2014/main" id="{D945F606-9339-50D1-E8B6-9E50808CE83E}"/>
                  </a:ext>
                </a:extLst>
              </p:cNvPr>
              <p:cNvGrpSpPr/>
              <p:nvPr/>
            </p:nvGrpSpPr>
            <p:grpSpPr>
              <a:xfrm>
                <a:off x="8344375" y="908215"/>
                <a:ext cx="3006893" cy="5862340"/>
                <a:chOff x="8361734" y="993070"/>
                <a:chExt cx="3006893" cy="5862340"/>
              </a:xfrm>
            </p:grpSpPr>
            <p:sp>
              <p:nvSpPr>
                <p:cNvPr id="14" name="Rounded Rectangle 13">
                  <a:extLst>
                    <a:ext uri="{FF2B5EF4-FFF2-40B4-BE49-F238E27FC236}">
                      <a16:creationId xmlns:a16="http://schemas.microsoft.com/office/drawing/2014/main" id="{FDF71FAF-1DAA-1239-F79B-8F46565AD9FC}"/>
                    </a:ext>
                  </a:extLst>
                </p:cNvPr>
                <p:cNvSpPr/>
                <p:nvPr/>
              </p:nvSpPr>
              <p:spPr>
                <a:xfrm>
                  <a:off x="8361734" y="1210692"/>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122EE43-0CF5-E5A2-FB87-F3B9809D76B9}"/>
                    </a:ext>
                  </a:extLst>
                </p:cNvPr>
                <p:cNvSpPr/>
                <p:nvPr/>
              </p:nvSpPr>
              <p:spPr>
                <a:xfrm>
                  <a:off x="8781807" y="993070"/>
                  <a:ext cx="2143986"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900" b="1">
                      <a:solidFill>
                        <a:srgbClr val="00B050"/>
                      </a:solidFill>
                      <a:latin typeface="Circular Std Black" panose="020B0A04020101010102" pitchFamily="34" charset="77"/>
                      <a:cs typeface="Circular Std Black" panose="020B0A04020101010102" pitchFamily="34" charset="77"/>
                    </a:rPr>
                    <a:t>INVESTORS</a:t>
                  </a:r>
                  <a:endParaRPr lang="en-US" sz="1900" b="1">
                    <a:solidFill>
                      <a:srgbClr val="00B050"/>
                    </a:solidFill>
                  </a:endParaRPr>
                </a:p>
              </p:txBody>
            </p:sp>
            <p:sp>
              <p:nvSpPr>
                <p:cNvPr id="16" name="Oval 15">
                  <a:extLst>
                    <a:ext uri="{FF2B5EF4-FFF2-40B4-BE49-F238E27FC236}">
                      <a16:creationId xmlns:a16="http://schemas.microsoft.com/office/drawing/2014/main" id="{17F246E1-8D8C-79D5-3B95-9D5120B58170}"/>
                    </a:ext>
                  </a:extLst>
                </p:cNvPr>
                <p:cNvSpPr/>
                <p:nvPr/>
              </p:nvSpPr>
              <p:spPr>
                <a:xfrm>
                  <a:off x="8982728" y="5342370"/>
                  <a:ext cx="1660054" cy="1513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8FF6E50-8C0C-0A43-14CD-219EC82C71A0}"/>
                  </a:ext>
                </a:extLst>
              </p:cNvPr>
              <p:cNvSpPr txBox="1"/>
              <p:nvPr/>
            </p:nvSpPr>
            <p:spPr>
              <a:xfrm>
                <a:off x="8395264" y="1922864"/>
                <a:ext cx="2845874" cy="2820616"/>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rPr>
                  <a:t>Market Potential</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T</a:t>
                </a:r>
                <a:r>
                  <a:rPr lang="en-IN" sz="1200">
                    <a:solidFill>
                      <a:schemeClr val="bg1"/>
                    </a:solidFill>
                    <a:latin typeface="Circular Std Black" panose="020B0A04020101010102" pitchFamily="34" charset="77"/>
                  </a:rPr>
                  <a:t>argets a growing market seeking convenient meal solutions and an affordable subscription model</a:t>
                </a:r>
                <a:endParaRPr lang="en-US" sz="1200">
                  <a:solidFill>
                    <a:schemeClr val="bg1"/>
                  </a:solidFill>
                  <a:latin typeface="Circular Std Black" panose="020B0A04020101010102" pitchFamily="34" charset="77"/>
                </a:endParaRPr>
              </a:p>
              <a:p>
                <a:pPr marL="285750" indent="-2857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rPr>
                  <a:t>Technology Advantage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AI and machine learning technology differentiate it from traditional meal kit services</a:t>
                </a:r>
              </a:p>
              <a:p>
                <a:pPr marL="285750" indent="-285750">
                  <a:buFont typeface="Wingdings" pitchFamily="2" charset="2"/>
                  <a:buChar char="§"/>
                </a:pPr>
                <a:endParaRPr lang="en-IN"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Sustainable Growth</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focus on sustainability, innovation, and community engagement showcases its commitment to long-term growth</a:t>
                </a:r>
                <a:endParaRPr lang="en-US" sz="1200">
                  <a:solidFill>
                    <a:schemeClr val="bg1"/>
                  </a:solidFill>
                  <a:latin typeface="Circular Std Black" panose="020B0A04020101010102" pitchFamily="34" charset="77"/>
                </a:endParaRPr>
              </a:p>
            </p:txBody>
          </p:sp>
        </p:grpSp>
      </p:grpSp>
      <p:pic>
        <p:nvPicPr>
          <p:cNvPr id="40" name="Graphic 39" descr="Restaurant with solid fill">
            <a:extLst>
              <a:ext uri="{FF2B5EF4-FFF2-40B4-BE49-F238E27FC236}">
                <a16:creationId xmlns:a16="http://schemas.microsoft.com/office/drawing/2014/main" id="{E86A93AB-5D99-7BA8-68BE-8E99557421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3607" y="5438286"/>
            <a:ext cx="1220457" cy="1188720"/>
          </a:xfrm>
          <a:prstGeom prst="rect">
            <a:avLst/>
          </a:prstGeom>
        </p:spPr>
      </p:pic>
      <p:pic>
        <p:nvPicPr>
          <p:cNvPr id="42" name="Graphic 41" descr="Target Audience with solid fill">
            <a:extLst>
              <a:ext uri="{FF2B5EF4-FFF2-40B4-BE49-F238E27FC236}">
                <a16:creationId xmlns:a16="http://schemas.microsoft.com/office/drawing/2014/main" id="{4252EFE9-5928-C59A-D960-65529FFC73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5360" y="5587247"/>
            <a:ext cx="1188720" cy="1075328"/>
          </a:xfrm>
          <a:prstGeom prst="rect">
            <a:avLst/>
          </a:prstGeom>
        </p:spPr>
      </p:pic>
      <p:pic>
        <p:nvPicPr>
          <p:cNvPr id="44" name="Graphic 43" descr="Farmer female with solid fill">
            <a:extLst>
              <a:ext uri="{FF2B5EF4-FFF2-40B4-BE49-F238E27FC236}">
                <a16:creationId xmlns:a16="http://schemas.microsoft.com/office/drawing/2014/main" id="{A4A4F466-E9D9-19D3-15EA-76BDED0CA4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2961" y="5721465"/>
            <a:ext cx="914400" cy="914400"/>
          </a:xfrm>
          <a:prstGeom prst="rect">
            <a:avLst/>
          </a:prstGeom>
        </p:spPr>
      </p:pic>
      <p:pic>
        <p:nvPicPr>
          <p:cNvPr id="46" name="Graphic 45" descr="Users with solid fill">
            <a:extLst>
              <a:ext uri="{FF2B5EF4-FFF2-40B4-BE49-F238E27FC236}">
                <a16:creationId xmlns:a16="http://schemas.microsoft.com/office/drawing/2014/main" id="{8C6039AE-4917-444D-113F-EAA956A5D0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360" y="5500304"/>
            <a:ext cx="1116539" cy="1188720"/>
          </a:xfrm>
          <a:prstGeom prst="rect">
            <a:avLst/>
          </a:prstGeom>
        </p:spPr>
      </p:pic>
    </p:spTree>
    <p:extLst>
      <p:ext uri="{BB962C8B-B14F-4D97-AF65-F5344CB8AC3E}">
        <p14:creationId xmlns:p14="http://schemas.microsoft.com/office/powerpoint/2010/main" val="4253484910"/>
      </p:ext>
    </p:extLst>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
        <p:nvSpPr>
          <p:cNvPr id="72" name="TextBox 71">
            <a:extLst>
              <a:ext uri="{FF2B5EF4-FFF2-40B4-BE49-F238E27FC236}">
                <a16:creationId xmlns:a16="http://schemas.microsoft.com/office/drawing/2014/main" id="{A6F77784-1959-CBD9-66F7-BA496ED64244}"/>
              </a:ext>
            </a:extLst>
          </p:cNvPr>
          <p:cNvSpPr txBox="1"/>
          <p:nvPr/>
        </p:nvSpPr>
        <p:spPr>
          <a:xfrm>
            <a:off x="924610" y="2644170"/>
            <a:ext cx="10342775" cy="1569660"/>
          </a:xfrm>
          <a:prstGeom prst="rect">
            <a:avLst/>
          </a:prstGeom>
          <a:noFill/>
        </p:spPr>
        <p:txBody>
          <a:bodyPr wrap="square" rtlCol="0">
            <a:spAutoFit/>
          </a:bodyPr>
          <a:lstStyle/>
          <a:p>
            <a:pPr algn="ctr"/>
            <a:r>
              <a:rPr lang="en-US" sz="9600">
                <a:solidFill>
                  <a:srgbClr val="00B050"/>
                </a:solidFill>
                <a:latin typeface="Circular Std Black" panose="020B0A04020101010102" pitchFamily="34" charset="77"/>
                <a:cs typeface="Circular Std Black" panose="020B0A04020101010102" pitchFamily="34" charset="77"/>
              </a:rPr>
              <a:t>MARKET TYPES</a:t>
            </a:r>
          </a:p>
        </p:txBody>
      </p:sp>
      <p:grpSp>
        <p:nvGrpSpPr>
          <p:cNvPr id="5" name="Group 4">
            <a:extLst>
              <a:ext uri="{FF2B5EF4-FFF2-40B4-BE49-F238E27FC236}">
                <a16:creationId xmlns:a16="http://schemas.microsoft.com/office/drawing/2014/main" id="{2E0DDC5C-8086-C9A5-980C-1F74B6ADAAFF}"/>
              </a:ext>
            </a:extLst>
          </p:cNvPr>
          <p:cNvGrpSpPr/>
          <p:nvPr/>
        </p:nvGrpSpPr>
        <p:grpSpPr>
          <a:xfrm>
            <a:off x="-2752333" y="0"/>
            <a:ext cx="3405813" cy="6858000"/>
            <a:chOff x="9143999" y="0"/>
            <a:chExt cx="3405813" cy="6858000"/>
          </a:xfrm>
        </p:grpSpPr>
        <p:grpSp>
          <p:nvGrpSpPr>
            <p:cNvPr id="15" name="Group 14">
              <a:extLst>
                <a:ext uri="{FF2B5EF4-FFF2-40B4-BE49-F238E27FC236}">
                  <a16:creationId xmlns:a16="http://schemas.microsoft.com/office/drawing/2014/main" id="{F6672F66-EABF-2E24-1780-2D1C0B66193A}"/>
                </a:ext>
              </a:extLst>
            </p:cNvPr>
            <p:cNvGrpSpPr/>
            <p:nvPr/>
          </p:nvGrpSpPr>
          <p:grpSpPr>
            <a:xfrm>
              <a:off x="9143999" y="0"/>
              <a:ext cx="3405813" cy="6858000"/>
              <a:chOff x="9143999" y="0"/>
              <a:chExt cx="3405813" cy="6858000"/>
            </a:xfrm>
            <a:solidFill>
              <a:srgbClr val="00B050"/>
            </a:solidFill>
          </p:grpSpPr>
          <p:grpSp>
            <p:nvGrpSpPr>
              <p:cNvPr id="18" name="Group 17">
                <a:extLst>
                  <a:ext uri="{FF2B5EF4-FFF2-40B4-BE49-F238E27FC236}">
                    <a16:creationId xmlns:a16="http://schemas.microsoft.com/office/drawing/2014/main" id="{A452F96C-8D74-F092-5422-583951D2C191}"/>
                  </a:ext>
                </a:extLst>
              </p:cNvPr>
              <p:cNvGrpSpPr/>
              <p:nvPr/>
            </p:nvGrpSpPr>
            <p:grpSpPr>
              <a:xfrm>
                <a:off x="9143999" y="0"/>
                <a:ext cx="3405813" cy="6858000"/>
                <a:chOff x="9143999" y="0"/>
                <a:chExt cx="3405813" cy="6858000"/>
              </a:xfrm>
              <a:grpFill/>
              <a:effectLst>
                <a:outerShdw blurRad="198677" dist="38100" algn="l" rotWithShape="0">
                  <a:prstClr val="black">
                    <a:alpha val="40000"/>
                  </a:prstClr>
                </a:outerShdw>
              </a:effectLst>
            </p:grpSpPr>
            <p:sp>
              <p:nvSpPr>
                <p:cNvPr id="20" name="Rectangle 19">
                  <a:extLst>
                    <a:ext uri="{FF2B5EF4-FFF2-40B4-BE49-F238E27FC236}">
                      <a16:creationId xmlns:a16="http://schemas.microsoft.com/office/drawing/2014/main" id="{991EABCD-3EC8-0B77-2EA8-F4687A0E59DA}"/>
                    </a:ext>
                  </a:extLst>
                </p:cNvPr>
                <p:cNvSpPr/>
                <p:nvPr/>
              </p:nvSpPr>
              <p:spPr>
                <a:xfrm flipH="1" flipV="1">
                  <a:off x="9143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riangle 20">
                  <a:extLst>
                    <a:ext uri="{FF2B5EF4-FFF2-40B4-BE49-F238E27FC236}">
                      <a16:creationId xmlns:a16="http://schemas.microsoft.com/office/drawing/2014/main" id="{5BDF240D-6470-05F5-217E-7F97FC5E9E5E}"/>
                    </a:ext>
                  </a:extLst>
                </p:cNvPr>
                <p:cNvSpPr/>
                <p:nvPr/>
              </p:nvSpPr>
              <p:spPr>
                <a:xfrm rot="5400000">
                  <a:off x="11900991"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9" name="Graphic 18" descr="Cherry Blossom outline">
                <a:extLst>
                  <a:ext uri="{FF2B5EF4-FFF2-40B4-BE49-F238E27FC236}">
                    <a16:creationId xmlns:a16="http://schemas.microsoft.com/office/drawing/2014/main" id="{8A9E63B0-C2A6-20E7-708F-E64FAF60D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5136" y="4800628"/>
                <a:ext cx="930674" cy="930674"/>
              </a:xfrm>
              <a:prstGeom prst="rect">
                <a:avLst/>
              </a:prstGeom>
            </p:spPr>
          </p:pic>
        </p:grpSp>
        <p:sp>
          <p:nvSpPr>
            <p:cNvPr id="16" name="Rounded Rectangle 15">
              <a:extLst>
                <a:ext uri="{FF2B5EF4-FFF2-40B4-BE49-F238E27FC236}">
                  <a16:creationId xmlns:a16="http://schemas.microsoft.com/office/drawing/2014/main" id="{FE95F39F-4F19-4B10-5553-C9DFDF31EA42}"/>
                </a:ext>
              </a:extLst>
            </p:cNvPr>
            <p:cNvSpPr/>
            <p:nvPr/>
          </p:nvSpPr>
          <p:spPr>
            <a:xfrm>
              <a:off x="9586491" y="1000210"/>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effectLst/>
                  <a:latin typeface="Circular Std Black" panose="020B0A04020101010102" pitchFamily="34" charset="77"/>
                  <a:ea typeface="Aptos" panose="020B0004020202020204" pitchFamily="34" charset="0"/>
                  <a:cs typeface="Circular Std Black" panose="020B0A04020101010102" pitchFamily="34" charset="77"/>
                </a:rPr>
                <a:t>Adjacent Market</a:t>
              </a:r>
              <a:r>
                <a:rPr lang="en-US" sz="1600">
                  <a:solidFill>
                    <a:schemeClr val="tx1"/>
                  </a:solidFill>
                  <a:effectLst/>
                  <a:latin typeface="Circular Std Black" panose="020B0A04020101010102" pitchFamily="34" charset="77"/>
                  <a:cs typeface="Circular Std Black" panose="020B0A04020101010102" pitchFamily="34" charset="77"/>
                </a:rPr>
                <a:t> </a:t>
              </a:r>
              <a:endParaRPr lang="en-US" sz="1600">
                <a:solidFill>
                  <a:schemeClr val="tx1"/>
                </a:solidFill>
                <a:latin typeface="Circular Std Black" panose="020B0A04020101010102" pitchFamily="34" charset="77"/>
                <a:cs typeface="Circular Std Black" panose="020B0A04020101010102" pitchFamily="34" charset="77"/>
              </a:endParaRPr>
            </a:p>
          </p:txBody>
        </p:sp>
        <p:sp>
          <p:nvSpPr>
            <p:cNvPr id="17" name="TextBox 16">
              <a:extLst>
                <a:ext uri="{FF2B5EF4-FFF2-40B4-BE49-F238E27FC236}">
                  <a16:creationId xmlns:a16="http://schemas.microsoft.com/office/drawing/2014/main" id="{30E58D46-6911-D1A4-63AA-FCD66A484A14}"/>
                </a:ext>
              </a:extLst>
            </p:cNvPr>
            <p:cNvSpPr txBox="1"/>
            <p:nvPr/>
          </p:nvSpPr>
          <p:spPr>
            <a:xfrm>
              <a:off x="9247380" y="1916510"/>
              <a:ext cx="2861347" cy="3093154"/>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Grocery Delivery: </a:t>
              </a:r>
              <a:b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Form partnerships with grocery stores and featured food brands. Earn commissions for customer referrals from the SmartPlate platform.</a:t>
              </a:r>
            </a:p>
            <a:p>
              <a:pPr marR="0" lvl="0">
                <a:spcBef>
                  <a:spcPts val="0"/>
                </a:spcBef>
                <a:spcAft>
                  <a:spcPts val="0"/>
                </a:spcAft>
              </a:pPr>
              <a:endPar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342900" marR="0" lvl="0" indent="-342900">
                <a:spcBef>
                  <a:spcPts val="0"/>
                </a:spcBef>
                <a:spcAft>
                  <a:spcPts val="0"/>
                </a:spcAft>
                <a:buFont typeface="Symbol" pitchFamily="2" charset="2"/>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Ready Meals: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Introduce a subscription service for ready-to-eat meals, offering various dietary preferences and cuisines. Include quick-prep options for added convenience</a:t>
              </a:r>
            </a:p>
          </p:txBody>
        </p:sp>
      </p:grpSp>
      <p:grpSp>
        <p:nvGrpSpPr>
          <p:cNvPr id="3" name="Group 2">
            <a:extLst>
              <a:ext uri="{FF2B5EF4-FFF2-40B4-BE49-F238E27FC236}">
                <a16:creationId xmlns:a16="http://schemas.microsoft.com/office/drawing/2014/main" id="{297D95A2-C494-D302-0CE4-E36D4FD250A8}"/>
              </a:ext>
            </a:extLst>
          </p:cNvPr>
          <p:cNvGrpSpPr/>
          <p:nvPr/>
        </p:nvGrpSpPr>
        <p:grpSpPr>
          <a:xfrm>
            <a:off x="-3010536" y="0"/>
            <a:ext cx="3405811" cy="6858000"/>
            <a:chOff x="6095999" y="0"/>
            <a:chExt cx="3405811" cy="6858000"/>
          </a:xfrm>
        </p:grpSpPr>
        <p:grpSp>
          <p:nvGrpSpPr>
            <p:cNvPr id="39" name="Group 38">
              <a:extLst>
                <a:ext uri="{FF2B5EF4-FFF2-40B4-BE49-F238E27FC236}">
                  <a16:creationId xmlns:a16="http://schemas.microsoft.com/office/drawing/2014/main" id="{FFE154D8-7BC3-7227-F493-B27F55185596}"/>
                </a:ext>
              </a:extLst>
            </p:cNvPr>
            <p:cNvGrpSpPr/>
            <p:nvPr/>
          </p:nvGrpSpPr>
          <p:grpSpPr>
            <a:xfrm>
              <a:off x="6095999" y="0"/>
              <a:ext cx="3405811" cy="6858000"/>
              <a:chOff x="6095999" y="0"/>
              <a:chExt cx="3405811" cy="6858000"/>
            </a:xfrm>
            <a:solidFill>
              <a:schemeClr val="bg1"/>
            </a:solidFill>
          </p:grpSpPr>
          <p:grpSp>
            <p:nvGrpSpPr>
              <p:cNvPr id="47" name="Group 46">
                <a:extLst>
                  <a:ext uri="{FF2B5EF4-FFF2-40B4-BE49-F238E27FC236}">
                    <a16:creationId xmlns:a16="http://schemas.microsoft.com/office/drawing/2014/main" id="{F0505967-1C67-DACF-8DC8-75C0EC669079}"/>
                  </a:ext>
                </a:extLst>
              </p:cNvPr>
              <p:cNvGrpSpPr/>
              <p:nvPr/>
            </p:nvGrpSpPr>
            <p:grpSpPr>
              <a:xfrm>
                <a:off x="6095999" y="0"/>
                <a:ext cx="3405811" cy="6858000"/>
                <a:chOff x="6095999" y="0"/>
                <a:chExt cx="3405811" cy="6858000"/>
              </a:xfrm>
              <a:grpFill/>
              <a:effectLst>
                <a:outerShdw blurRad="198677" dist="38100" algn="l" rotWithShape="0">
                  <a:prstClr val="black">
                    <a:alpha val="40000"/>
                  </a:prstClr>
                </a:outerShdw>
              </a:effectLst>
            </p:grpSpPr>
            <p:sp>
              <p:nvSpPr>
                <p:cNvPr id="52" name="Rectangle 51">
                  <a:extLst>
                    <a:ext uri="{FF2B5EF4-FFF2-40B4-BE49-F238E27FC236}">
                      <a16:creationId xmlns:a16="http://schemas.microsoft.com/office/drawing/2014/main" id="{DA080A0E-3FFC-0103-539F-4E18C15C20F8}"/>
                    </a:ext>
                  </a:extLst>
                </p:cNvPr>
                <p:cNvSpPr/>
                <p:nvPr/>
              </p:nvSpPr>
              <p:spPr>
                <a:xfrm flipH="1" flipV="1">
                  <a:off x="6095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53" name="Triangle 52">
                  <a:extLst>
                    <a:ext uri="{FF2B5EF4-FFF2-40B4-BE49-F238E27FC236}">
                      <a16:creationId xmlns:a16="http://schemas.microsoft.com/office/drawing/2014/main" id="{EAC09FE9-C81A-BD32-2EFA-33D9533ACC0F}"/>
                    </a:ext>
                  </a:extLst>
                </p:cNvPr>
                <p:cNvSpPr/>
                <p:nvPr/>
              </p:nvSpPr>
              <p:spPr>
                <a:xfrm rot="5400000">
                  <a:off x="8852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1" name="Graphic 50" descr="Bonsai outline">
                <a:extLst>
                  <a:ext uri="{FF2B5EF4-FFF2-40B4-BE49-F238E27FC236}">
                    <a16:creationId xmlns:a16="http://schemas.microsoft.com/office/drawing/2014/main" id="{FE703EFC-498C-32A4-2E50-647DF797E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80" y="4800628"/>
                <a:ext cx="930674" cy="930674"/>
              </a:xfrm>
              <a:prstGeom prst="rect">
                <a:avLst/>
              </a:prstGeom>
            </p:spPr>
          </p:pic>
        </p:grpSp>
        <p:sp>
          <p:nvSpPr>
            <p:cNvPr id="86" name="Rounded Rectangle 85">
              <a:extLst>
                <a:ext uri="{FF2B5EF4-FFF2-40B4-BE49-F238E27FC236}">
                  <a16:creationId xmlns:a16="http://schemas.microsoft.com/office/drawing/2014/main" id="{D4F2DFAA-E7F9-26C9-437F-AD8E2795F7FD}"/>
                </a:ext>
              </a:extLst>
            </p:cNvPr>
            <p:cNvSpPr/>
            <p:nvPr/>
          </p:nvSpPr>
          <p:spPr>
            <a:xfrm>
              <a:off x="6583119" y="1035597"/>
              <a:ext cx="2389167" cy="604702"/>
            </a:xfrm>
            <a:prstGeom prst="roundRect">
              <a:avLst/>
            </a:prstGeom>
            <a:solidFill>
              <a:srgbClr val="00B050">
                <a:alpha val="9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1C73B218-D579-0195-9C8E-9C573387A977}"/>
                </a:ext>
              </a:extLst>
            </p:cNvPr>
            <p:cNvSpPr txBox="1"/>
            <p:nvPr/>
          </p:nvSpPr>
          <p:spPr>
            <a:xfrm>
              <a:off x="6612319" y="1156869"/>
              <a:ext cx="2231773" cy="338554"/>
            </a:xfrm>
            <a:prstGeom prst="rect">
              <a:avLst/>
            </a:prstGeom>
            <a:solidFill>
              <a:srgbClr val="00B050">
                <a:alpha val="99000"/>
              </a:srgbClr>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Exponential Markets</a:t>
              </a:r>
            </a:p>
          </p:txBody>
        </p:sp>
        <p:sp>
          <p:nvSpPr>
            <p:cNvPr id="88" name="TextBox 87">
              <a:extLst>
                <a:ext uri="{FF2B5EF4-FFF2-40B4-BE49-F238E27FC236}">
                  <a16:creationId xmlns:a16="http://schemas.microsoft.com/office/drawing/2014/main" id="{A43B2449-6679-0A4D-FCCD-0D5C14E22EBE}"/>
                </a:ext>
              </a:extLst>
            </p:cNvPr>
            <p:cNvSpPr txBox="1"/>
            <p:nvPr/>
          </p:nvSpPr>
          <p:spPr>
            <a:xfrm>
              <a:off x="6286033" y="1764221"/>
              <a:ext cx="2861347" cy="3693319"/>
            </a:xfrm>
            <a:prstGeom prst="rect">
              <a:avLst/>
            </a:prstGeom>
            <a:noFill/>
          </p:spPr>
          <p:txBody>
            <a:bodyPr wrap="square" rtlCol="0">
              <a:spAutoFit/>
            </a:bodyPr>
            <a:lstStyle/>
            <a:p>
              <a:pPr marR="0">
                <a:spcBef>
                  <a:spcPts val="0"/>
                </a:spcBef>
                <a:spcAft>
                  <a:spcPts val="0"/>
                </a:spcAft>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SmartPlate's Global Expansion Potential</a:t>
              </a: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a:effectLst/>
                  <a:latin typeface="Circular Std Black" panose="020B0A04020101010102" pitchFamily="34" charset="77"/>
                  <a:ea typeface="Aptos" panose="020B0004020202020204" pitchFamily="34" charset="0"/>
                  <a:cs typeface="Circular Std Black" panose="020B0A04020101010102" pitchFamily="34" charset="77"/>
                </a:rPr>
                <a:t>Our scalable business model and focus on innovation position’s it for global expansion, tapping into new markets and reaching a broader audience of consumers seeking convenient and personalized meal solutions.</a:t>
              </a:r>
            </a:p>
            <a:p>
              <a:pPr marL="285750" marR="0" indent="-285750">
                <a:spcBef>
                  <a:spcPts val="0"/>
                </a:spcBef>
                <a:spcAft>
                  <a:spcPts val="0"/>
                </a:spcAft>
                <a:buFont typeface="Arial" panose="020B0604020202020204" pitchFamily="34" charset="0"/>
                <a:buChar char="•"/>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indent="-285750">
                <a:buFont typeface="Arial" panose="020B0604020202020204" pitchFamily="34" charset="0"/>
                <a:buChar char="•"/>
              </a:pPr>
              <a:r>
                <a:rPr lang="en-US" sz="1300">
                  <a:effectLst/>
                  <a:latin typeface="Circular Std Black" panose="020B0A04020101010102" pitchFamily="34" charset="77"/>
                  <a:ea typeface="Aptos" panose="020B0004020202020204" pitchFamily="34" charset="0"/>
                  <a:cs typeface="Circular Std Black" panose="020B0A04020101010102" pitchFamily="34" charset="77"/>
                </a:rPr>
                <a:t>The meal kit industry has significant growth potential, both domestically and internationally.</a:t>
              </a:r>
            </a:p>
            <a:p>
              <a:pPr marL="285750" marR="0" indent="-285750">
                <a:spcBef>
                  <a:spcPts val="0"/>
                </a:spcBef>
                <a:spcAft>
                  <a:spcPts val="0"/>
                </a:spcAft>
                <a:buFont typeface="Arial" panose="020B0604020202020204" pitchFamily="34" charset="0"/>
                <a:buChar char="•"/>
              </a:pPr>
              <a:endParaRPr lang="en-US" sz="1300" b="1">
                <a:effectLst/>
                <a:latin typeface="Circular Std Black" panose="020B0A04020101010102" pitchFamily="34" charset="77"/>
                <a:ea typeface="Aptos" panose="020B0004020202020204" pitchFamily="34" charset="0"/>
                <a:cs typeface="Circular Std Black" panose="020B0A04020101010102" pitchFamily="34" charset="77"/>
              </a:endParaRPr>
            </a:p>
          </p:txBody>
        </p:sp>
      </p:grpSp>
      <p:grpSp>
        <p:nvGrpSpPr>
          <p:cNvPr id="2" name="Group 1">
            <a:extLst>
              <a:ext uri="{FF2B5EF4-FFF2-40B4-BE49-F238E27FC236}">
                <a16:creationId xmlns:a16="http://schemas.microsoft.com/office/drawing/2014/main" id="{12F536AB-81F6-F69D-F7EB-048D460BC35A}"/>
              </a:ext>
            </a:extLst>
          </p:cNvPr>
          <p:cNvGrpSpPr/>
          <p:nvPr/>
        </p:nvGrpSpPr>
        <p:grpSpPr>
          <a:xfrm>
            <a:off x="-3281252" y="0"/>
            <a:ext cx="3405812" cy="6858000"/>
            <a:chOff x="3047998" y="0"/>
            <a:chExt cx="3405812" cy="6858000"/>
          </a:xfrm>
        </p:grpSpPr>
        <p:grpSp>
          <p:nvGrpSpPr>
            <p:cNvPr id="54" name="Group 53">
              <a:extLst>
                <a:ext uri="{FF2B5EF4-FFF2-40B4-BE49-F238E27FC236}">
                  <a16:creationId xmlns:a16="http://schemas.microsoft.com/office/drawing/2014/main" id="{A6F7E558-E259-36A8-9458-482AD8F46851}"/>
                </a:ext>
              </a:extLst>
            </p:cNvPr>
            <p:cNvGrpSpPr/>
            <p:nvPr/>
          </p:nvGrpSpPr>
          <p:grpSpPr>
            <a:xfrm>
              <a:off x="3047998" y="0"/>
              <a:ext cx="3405812" cy="6858000"/>
              <a:chOff x="3047998" y="0"/>
              <a:chExt cx="3405812" cy="6858000"/>
            </a:xfrm>
            <a:solidFill>
              <a:srgbClr val="00B050"/>
            </a:solidFill>
          </p:grpSpPr>
          <p:grpSp>
            <p:nvGrpSpPr>
              <p:cNvPr id="55" name="Group 54">
                <a:extLst>
                  <a:ext uri="{FF2B5EF4-FFF2-40B4-BE49-F238E27FC236}">
                    <a16:creationId xmlns:a16="http://schemas.microsoft.com/office/drawing/2014/main" id="{D416A274-EA5A-26AD-2DED-7F5E48ED5D45}"/>
                  </a:ext>
                </a:extLst>
              </p:cNvPr>
              <p:cNvGrpSpPr/>
              <p:nvPr/>
            </p:nvGrpSpPr>
            <p:grpSpPr>
              <a:xfrm>
                <a:off x="3047998" y="0"/>
                <a:ext cx="3405812" cy="6858000"/>
                <a:chOff x="3047998" y="0"/>
                <a:chExt cx="3405812" cy="6858000"/>
              </a:xfrm>
              <a:grpFill/>
              <a:effectLst>
                <a:outerShdw blurRad="198677" dist="38100" algn="l" rotWithShape="0">
                  <a:prstClr val="black">
                    <a:alpha val="40000"/>
                  </a:prstClr>
                </a:outerShdw>
              </a:effectLst>
            </p:grpSpPr>
            <p:sp>
              <p:nvSpPr>
                <p:cNvPr id="60" name="Rectangle 59">
                  <a:extLst>
                    <a:ext uri="{FF2B5EF4-FFF2-40B4-BE49-F238E27FC236}">
                      <a16:creationId xmlns:a16="http://schemas.microsoft.com/office/drawing/2014/main" id="{ADDC6EBB-0F97-8C1F-90F1-0CB7AC0DAFB3}"/>
                    </a:ext>
                  </a:extLst>
                </p:cNvPr>
                <p:cNvSpPr/>
                <p:nvPr/>
              </p:nvSpPr>
              <p:spPr>
                <a:xfrm flipH="1" flipV="1">
                  <a:off x="3047998"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Triangle 60">
                  <a:extLst>
                    <a:ext uri="{FF2B5EF4-FFF2-40B4-BE49-F238E27FC236}">
                      <a16:creationId xmlns:a16="http://schemas.microsoft.com/office/drawing/2014/main" id="{D335F063-C3C5-EA35-1B45-91B783F8399B}"/>
                    </a:ext>
                  </a:extLst>
                </p:cNvPr>
                <p:cNvSpPr/>
                <p:nvPr/>
              </p:nvSpPr>
              <p:spPr>
                <a:xfrm rot="5400000">
                  <a:off x="5804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9" name="Graphic 58" descr="Frangipani outline">
                <a:extLst>
                  <a:ext uri="{FF2B5EF4-FFF2-40B4-BE49-F238E27FC236}">
                    <a16:creationId xmlns:a16="http://schemas.microsoft.com/office/drawing/2014/main" id="{0942841B-649F-BAB1-303E-167E05CD4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0655" y="4800628"/>
                <a:ext cx="930674" cy="930674"/>
              </a:xfrm>
              <a:prstGeom prst="rect">
                <a:avLst/>
              </a:prstGeom>
            </p:spPr>
          </p:pic>
        </p:grpSp>
        <p:sp>
          <p:nvSpPr>
            <p:cNvPr id="83" name="Rounded Rectangle 82">
              <a:extLst>
                <a:ext uri="{FF2B5EF4-FFF2-40B4-BE49-F238E27FC236}">
                  <a16:creationId xmlns:a16="http://schemas.microsoft.com/office/drawing/2014/main" id="{11033ED4-4029-E2C0-AF4A-BF7CE53F1975}"/>
                </a:ext>
              </a:extLst>
            </p:cNvPr>
            <p:cNvSpPr/>
            <p:nvPr/>
          </p:nvSpPr>
          <p:spPr>
            <a:xfrm>
              <a:off x="3487678" y="1035597"/>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52D1095-0B8F-CC78-B27A-2C8EE85D9342}"/>
                </a:ext>
              </a:extLst>
            </p:cNvPr>
            <p:cNvSpPr txBox="1"/>
            <p:nvPr/>
          </p:nvSpPr>
          <p:spPr>
            <a:xfrm>
              <a:off x="3639234" y="1168671"/>
              <a:ext cx="2088174" cy="338554"/>
            </a:xfrm>
            <a:prstGeom prst="rect">
              <a:avLst/>
            </a:prstGeom>
            <a:solidFill>
              <a:schemeClr val="bg1"/>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New Markets</a:t>
              </a:r>
            </a:p>
          </p:txBody>
        </p:sp>
        <p:sp>
          <p:nvSpPr>
            <p:cNvPr id="85" name="TextBox 84">
              <a:extLst>
                <a:ext uri="{FF2B5EF4-FFF2-40B4-BE49-F238E27FC236}">
                  <a16:creationId xmlns:a16="http://schemas.microsoft.com/office/drawing/2014/main" id="{23D7B4FD-6F3A-6BDD-102F-65E3DEB54E4C}"/>
                </a:ext>
              </a:extLst>
            </p:cNvPr>
            <p:cNvSpPr txBox="1"/>
            <p:nvPr/>
          </p:nvSpPr>
          <p:spPr>
            <a:xfrm>
              <a:off x="3199675" y="1919421"/>
              <a:ext cx="2861347" cy="4293483"/>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AI-Powered Personalization:</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By continuously learning and adapting, the AI ensures that users</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receive recipes tailored to their tastes and nutritional needs, enhancing satisfaction and engagement</a:t>
              </a:r>
              <a:r>
                <a:rPr lang="en-US" sz="1300">
                  <a:solidFill>
                    <a:schemeClr val="bg1"/>
                  </a:solidFill>
                  <a:effectLst/>
                  <a:latin typeface="Circular Std Black" panose="020B0A04020101010102" pitchFamily="34" charset="77"/>
                  <a:cs typeface="Circular Std Black" panose="020B0A04020101010102" pitchFamily="34" charset="77"/>
                </a:rPr>
                <a:t> </a:t>
              </a:r>
            </a:p>
            <a:p>
              <a:pPr marL="285750" marR="0" indent="-285750">
                <a:spcBef>
                  <a:spcPts val="0"/>
                </a:spcBef>
                <a:spcAft>
                  <a:spcPts val="0"/>
                </a:spcAft>
                <a:buFont typeface="Arial" panose="020B0604020202020204" pitchFamily="34" charset="0"/>
                <a:buChar char="•"/>
              </a:pPr>
              <a:endParaRPr lang="en-US" sz="1300" kern="1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Community Engagement Enhanced by AI</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SmartPlate's AI-powered platform fosters community engagement by curating recipe sharing, cooking tips, and user interactions</a:t>
              </a:r>
            </a:p>
            <a:p>
              <a:pPr marR="0">
                <a:spcBef>
                  <a:spcPts val="0"/>
                </a:spcBef>
                <a:spcAft>
                  <a:spcPts val="0"/>
                </a:spcAft>
              </a:pPr>
              <a:endPar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Nutritional Guidance Enhanced with AI Insights: </a:t>
              </a:r>
              <a:r>
                <a:rPr lang="en-US" sz="1300">
                  <a:solidFill>
                    <a:schemeClr val="bg1"/>
                  </a:solidFill>
                  <a:latin typeface="Circular Std Black" panose="020B0A04020101010102" pitchFamily="34" charset="77"/>
                </a:rPr>
                <a:t>SmartPlate's AI algorithms provide personalized nutritional guidance based on user preferences and dietary requirements.</a:t>
              </a:r>
            </a:p>
          </p:txBody>
        </p:sp>
      </p:grpSp>
      <p:grpSp>
        <p:nvGrpSpPr>
          <p:cNvPr id="74" name="Group 73">
            <a:extLst>
              <a:ext uri="{FF2B5EF4-FFF2-40B4-BE49-F238E27FC236}">
                <a16:creationId xmlns:a16="http://schemas.microsoft.com/office/drawing/2014/main" id="{4A04D190-D83B-B7BE-BED4-A22921B90D16}"/>
              </a:ext>
            </a:extLst>
          </p:cNvPr>
          <p:cNvGrpSpPr/>
          <p:nvPr/>
        </p:nvGrpSpPr>
        <p:grpSpPr>
          <a:xfrm>
            <a:off x="-3652349" y="0"/>
            <a:ext cx="3510382" cy="6858000"/>
            <a:chOff x="-2760809" y="102904"/>
            <a:chExt cx="3510382" cy="6858000"/>
          </a:xfrm>
        </p:grpSpPr>
        <p:grpSp>
          <p:nvGrpSpPr>
            <p:cNvPr id="75" name="Group 74">
              <a:extLst>
                <a:ext uri="{FF2B5EF4-FFF2-40B4-BE49-F238E27FC236}">
                  <a16:creationId xmlns:a16="http://schemas.microsoft.com/office/drawing/2014/main" id="{3CDD7D65-DDAF-0166-F1B6-4A0350BC3BF8}"/>
                </a:ext>
              </a:extLst>
            </p:cNvPr>
            <p:cNvGrpSpPr/>
            <p:nvPr/>
          </p:nvGrpSpPr>
          <p:grpSpPr>
            <a:xfrm>
              <a:off x="-2760809" y="102904"/>
              <a:ext cx="3510382" cy="6858000"/>
              <a:chOff x="-104573" y="0"/>
              <a:chExt cx="3510382" cy="6858000"/>
            </a:xfrm>
            <a:solidFill>
              <a:schemeClr val="bg1"/>
            </a:solidFill>
          </p:grpSpPr>
          <p:grpSp>
            <p:nvGrpSpPr>
              <p:cNvPr id="79" name="Group 78">
                <a:extLst>
                  <a:ext uri="{FF2B5EF4-FFF2-40B4-BE49-F238E27FC236}">
                    <a16:creationId xmlns:a16="http://schemas.microsoft.com/office/drawing/2014/main" id="{FAE4ECF5-C408-3467-F77D-FC12E16EED61}"/>
                  </a:ext>
                </a:extLst>
              </p:cNvPr>
              <p:cNvGrpSpPr/>
              <p:nvPr/>
            </p:nvGrpSpPr>
            <p:grpSpPr>
              <a:xfrm>
                <a:off x="-104573" y="0"/>
                <a:ext cx="3510382" cy="6858000"/>
                <a:chOff x="-104573" y="0"/>
                <a:chExt cx="3510382" cy="6858000"/>
              </a:xfrm>
              <a:grpFill/>
              <a:effectLst>
                <a:outerShdw blurRad="198677" dist="38100" algn="l" rotWithShape="0">
                  <a:prstClr val="black">
                    <a:alpha val="40000"/>
                  </a:prstClr>
                </a:outerShdw>
              </a:effectLst>
            </p:grpSpPr>
            <p:sp>
              <p:nvSpPr>
                <p:cNvPr id="81" name="Rectangle 80">
                  <a:extLst>
                    <a:ext uri="{FF2B5EF4-FFF2-40B4-BE49-F238E27FC236}">
                      <a16:creationId xmlns:a16="http://schemas.microsoft.com/office/drawing/2014/main" id="{84EEBACC-007F-9CE3-6207-F6BE1CBF2144}"/>
                    </a:ext>
                  </a:extLst>
                </p:cNvPr>
                <p:cNvSpPr/>
                <p:nvPr/>
              </p:nvSpPr>
              <p:spPr>
                <a:xfrm flipH="1" flipV="1">
                  <a:off x="-104573" y="0"/>
                  <a:ext cx="3152571"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2" name="Triangle 81">
                  <a:extLst>
                    <a:ext uri="{FF2B5EF4-FFF2-40B4-BE49-F238E27FC236}">
                      <a16:creationId xmlns:a16="http://schemas.microsoft.com/office/drawing/2014/main" id="{7BB1841B-122D-F901-CDE6-30789CDA930A}"/>
                    </a:ext>
                  </a:extLst>
                </p:cNvPr>
                <p:cNvSpPr/>
                <p:nvPr/>
              </p:nvSpPr>
              <p:spPr>
                <a:xfrm rot="5400000">
                  <a:off x="2756988"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80" name="TextBox 79">
                <a:extLst>
                  <a:ext uri="{FF2B5EF4-FFF2-40B4-BE49-F238E27FC236}">
                    <a16:creationId xmlns:a16="http://schemas.microsoft.com/office/drawing/2014/main" id="{0FE89741-E06A-DF43-E253-F0504EADBC99}"/>
                  </a:ext>
                </a:extLst>
              </p:cNvPr>
              <p:cNvSpPr txBox="1"/>
              <p:nvPr/>
            </p:nvSpPr>
            <p:spPr>
              <a:xfrm>
                <a:off x="120485" y="1919421"/>
                <a:ext cx="2920882" cy="3693319"/>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Meal Kit Overview</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This industry has seen considerable growth with companies like HelloFresh and Blue Apron offering pre-portioned ingredients and recipes delivered to consumers' homes.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Convenience vs. Personalization</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While these services provide convenience and variety, they often lack personalization and flexibility.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Challenges of Meeting Customer Preferences</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kern="100">
                    <a:latin typeface="Circular Std Black" panose="020B0A04020101010102" pitchFamily="34" charset="77"/>
                  </a:rPr>
                  <a:t>Customers may receive recipes and ingredients that don't fully align with their preferences, leading to dissatisfaction and waste.</a:t>
                </a:r>
              </a:p>
            </p:txBody>
          </p:sp>
        </p:grpSp>
        <p:grpSp>
          <p:nvGrpSpPr>
            <p:cNvPr id="76" name="Group 75">
              <a:extLst>
                <a:ext uri="{FF2B5EF4-FFF2-40B4-BE49-F238E27FC236}">
                  <a16:creationId xmlns:a16="http://schemas.microsoft.com/office/drawing/2014/main" id="{DABC4AC8-1B8B-5A1A-44FA-9CFBEC19B3A7}"/>
                </a:ext>
              </a:extLst>
            </p:cNvPr>
            <p:cNvGrpSpPr/>
            <p:nvPr/>
          </p:nvGrpSpPr>
          <p:grpSpPr>
            <a:xfrm>
              <a:off x="-2330756" y="1138501"/>
              <a:ext cx="2389167" cy="604702"/>
              <a:chOff x="-2330756" y="1138501"/>
              <a:chExt cx="2389167" cy="604702"/>
            </a:xfrm>
          </p:grpSpPr>
          <p:sp>
            <p:nvSpPr>
              <p:cNvPr id="77" name="Rounded Rectangle 76">
                <a:extLst>
                  <a:ext uri="{FF2B5EF4-FFF2-40B4-BE49-F238E27FC236}">
                    <a16:creationId xmlns:a16="http://schemas.microsoft.com/office/drawing/2014/main" id="{506EE65B-4AE9-0AF0-B1DB-06F6FBC1B883}"/>
                  </a:ext>
                </a:extLst>
              </p:cNvPr>
              <p:cNvSpPr/>
              <p:nvPr/>
            </p:nvSpPr>
            <p:spPr>
              <a:xfrm>
                <a:off x="-2330756" y="1138501"/>
                <a:ext cx="2389167" cy="60470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5CB1273-3480-42AC-7B6F-B5A8735CD138}"/>
                  </a:ext>
                </a:extLst>
              </p:cNvPr>
              <p:cNvSpPr txBox="1"/>
              <p:nvPr/>
            </p:nvSpPr>
            <p:spPr>
              <a:xfrm>
                <a:off x="-2197867" y="1264451"/>
                <a:ext cx="2088174" cy="338554"/>
              </a:xfrm>
              <a:prstGeom prst="rect">
                <a:avLst/>
              </a:prstGeom>
              <a:no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Existing Markets</a:t>
                </a:r>
              </a:p>
            </p:txBody>
          </p:sp>
        </p:grpSp>
      </p:grpSp>
    </p:spTree>
    <p:extLst>
      <p:ext uri="{BB962C8B-B14F-4D97-AF65-F5344CB8AC3E}">
        <p14:creationId xmlns:p14="http://schemas.microsoft.com/office/powerpoint/2010/main" val="484478893"/>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
        <p:nvSpPr>
          <p:cNvPr id="72" name="TextBox 71">
            <a:extLst>
              <a:ext uri="{FF2B5EF4-FFF2-40B4-BE49-F238E27FC236}">
                <a16:creationId xmlns:a16="http://schemas.microsoft.com/office/drawing/2014/main" id="{A6F77784-1959-CBD9-66F7-BA496ED64244}"/>
              </a:ext>
            </a:extLst>
          </p:cNvPr>
          <p:cNvSpPr txBox="1"/>
          <p:nvPr/>
        </p:nvSpPr>
        <p:spPr>
          <a:xfrm>
            <a:off x="12360694" y="2644170"/>
            <a:ext cx="10342775" cy="1569660"/>
          </a:xfrm>
          <a:prstGeom prst="rect">
            <a:avLst/>
          </a:prstGeom>
          <a:noFill/>
        </p:spPr>
        <p:txBody>
          <a:bodyPr wrap="square" rtlCol="0">
            <a:spAutoFit/>
          </a:bodyPr>
          <a:lstStyle/>
          <a:p>
            <a:pPr algn="ctr"/>
            <a:r>
              <a:rPr lang="en-US" sz="9600">
                <a:solidFill>
                  <a:srgbClr val="00B050"/>
                </a:solidFill>
                <a:latin typeface="Circular Std Black" panose="020B0A04020101010102" pitchFamily="34" charset="77"/>
                <a:cs typeface="Circular Std Black" panose="020B0A04020101010102" pitchFamily="34" charset="77"/>
              </a:rPr>
              <a:t>MARKET TYPES</a:t>
            </a:r>
          </a:p>
        </p:txBody>
      </p:sp>
      <p:grpSp>
        <p:nvGrpSpPr>
          <p:cNvPr id="5" name="Group 4">
            <a:extLst>
              <a:ext uri="{FF2B5EF4-FFF2-40B4-BE49-F238E27FC236}">
                <a16:creationId xmlns:a16="http://schemas.microsoft.com/office/drawing/2014/main" id="{2E0DDC5C-8086-C9A5-980C-1F74B6ADAAFF}"/>
              </a:ext>
            </a:extLst>
          </p:cNvPr>
          <p:cNvGrpSpPr/>
          <p:nvPr/>
        </p:nvGrpSpPr>
        <p:grpSpPr>
          <a:xfrm>
            <a:off x="9152939" y="0"/>
            <a:ext cx="3405813" cy="6858000"/>
            <a:chOff x="9143999" y="0"/>
            <a:chExt cx="3405813" cy="6858000"/>
          </a:xfrm>
        </p:grpSpPr>
        <p:grpSp>
          <p:nvGrpSpPr>
            <p:cNvPr id="15" name="Group 14">
              <a:extLst>
                <a:ext uri="{FF2B5EF4-FFF2-40B4-BE49-F238E27FC236}">
                  <a16:creationId xmlns:a16="http://schemas.microsoft.com/office/drawing/2014/main" id="{F6672F66-EABF-2E24-1780-2D1C0B66193A}"/>
                </a:ext>
              </a:extLst>
            </p:cNvPr>
            <p:cNvGrpSpPr/>
            <p:nvPr/>
          </p:nvGrpSpPr>
          <p:grpSpPr>
            <a:xfrm>
              <a:off x="9143999" y="0"/>
              <a:ext cx="3405813" cy="6858000"/>
              <a:chOff x="9143999" y="0"/>
              <a:chExt cx="3405813" cy="6858000"/>
            </a:xfrm>
            <a:solidFill>
              <a:srgbClr val="00B050"/>
            </a:solidFill>
          </p:grpSpPr>
          <p:grpSp>
            <p:nvGrpSpPr>
              <p:cNvPr id="18" name="Group 17">
                <a:extLst>
                  <a:ext uri="{FF2B5EF4-FFF2-40B4-BE49-F238E27FC236}">
                    <a16:creationId xmlns:a16="http://schemas.microsoft.com/office/drawing/2014/main" id="{A452F96C-8D74-F092-5422-583951D2C191}"/>
                  </a:ext>
                </a:extLst>
              </p:cNvPr>
              <p:cNvGrpSpPr/>
              <p:nvPr/>
            </p:nvGrpSpPr>
            <p:grpSpPr>
              <a:xfrm>
                <a:off x="9143999" y="0"/>
                <a:ext cx="3405813" cy="6858000"/>
                <a:chOff x="9143999" y="0"/>
                <a:chExt cx="3405813" cy="6858000"/>
              </a:xfrm>
              <a:grpFill/>
              <a:effectLst>
                <a:outerShdw blurRad="198677" dist="38100" algn="l" rotWithShape="0">
                  <a:prstClr val="black">
                    <a:alpha val="40000"/>
                  </a:prstClr>
                </a:outerShdw>
              </a:effectLst>
            </p:grpSpPr>
            <p:sp>
              <p:nvSpPr>
                <p:cNvPr id="20" name="Rectangle 19">
                  <a:extLst>
                    <a:ext uri="{FF2B5EF4-FFF2-40B4-BE49-F238E27FC236}">
                      <a16:creationId xmlns:a16="http://schemas.microsoft.com/office/drawing/2014/main" id="{991EABCD-3EC8-0B77-2EA8-F4687A0E59DA}"/>
                    </a:ext>
                  </a:extLst>
                </p:cNvPr>
                <p:cNvSpPr/>
                <p:nvPr/>
              </p:nvSpPr>
              <p:spPr>
                <a:xfrm flipH="1" flipV="1">
                  <a:off x="9143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riangle 20">
                  <a:extLst>
                    <a:ext uri="{FF2B5EF4-FFF2-40B4-BE49-F238E27FC236}">
                      <a16:creationId xmlns:a16="http://schemas.microsoft.com/office/drawing/2014/main" id="{5BDF240D-6470-05F5-217E-7F97FC5E9E5E}"/>
                    </a:ext>
                  </a:extLst>
                </p:cNvPr>
                <p:cNvSpPr/>
                <p:nvPr/>
              </p:nvSpPr>
              <p:spPr>
                <a:xfrm rot="5400000">
                  <a:off x="11900991"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9" name="Graphic 18" descr="Cherry Blossom outline">
                <a:extLst>
                  <a:ext uri="{FF2B5EF4-FFF2-40B4-BE49-F238E27FC236}">
                    <a16:creationId xmlns:a16="http://schemas.microsoft.com/office/drawing/2014/main" id="{8A9E63B0-C2A6-20E7-708F-E64FAF60D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5136" y="4800628"/>
                <a:ext cx="930674" cy="930674"/>
              </a:xfrm>
              <a:prstGeom prst="rect">
                <a:avLst/>
              </a:prstGeom>
            </p:spPr>
          </p:pic>
        </p:grpSp>
        <p:sp>
          <p:nvSpPr>
            <p:cNvPr id="16" name="Rounded Rectangle 15">
              <a:extLst>
                <a:ext uri="{FF2B5EF4-FFF2-40B4-BE49-F238E27FC236}">
                  <a16:creationId xmlns:a16="http://schemas.microsoft.com/office/drawing/2014/main" id="{FE95F39F-4F19-4B10-5553-C9DFDF31EA42}"/>
                </a:ext>
              </a:extLst>
            </p:cNvPr>
            <p:cNvSpPr/>
            <p:nvPr/>
          </p:nvSpPr>
          <p:spPr>
            <a:xfrm>
              <a:off x="9586491" y="1000210"/>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effectLst/>
                  <a:latin typeface="Circular Std Black" panose="020B0A04020101010102" pitchFamily="34" charset="77"/>
                  <a:ea typeface="Aptos" panose="020B0004020202020204" pitchFamily="34" charset="0"/>
                  <a:cs typeface="Circular Std Black" panose="020B0A04020101010102" pitchFamily="34" charset="77"/>
                </a:rPr>
                <a:t>Adjacent Market</a:t>
              </a:r>
              <a:r>
                <a:rPr lang="en-US" sz="1600">
                  <a:solidFill>
                    <a:schemeClr val="tx1"/>
                  </a:solidFill>
                  <a:effectLst/>
                  <a:latin typeface="Circular Std Black" panose="020B0A04020101010102" pitchFamily="34" charset="77"/>
                  <a:cs typeface="Circular Std Black" panose="020B0A04020101010102" pitchFamily="34" charset="77"/>
                </a:rPr>
                <a:t> </a:t>
              </a:r>
              <a:endParaRPr lang="en-US" sz="1600">
                <a:solidFill>
                  <a:schemeClr val="tx1"/>
                </a:solidFill>
                <a:latin typeface="Circular Std Black" panose="020B0A04020101010102" pitchFamily="34" charset="77"/>
                <a:cs typeface="Circular Std Black" panose="020B0A04020101010102" pitchFamily="34" charset="77"/>
              </a:endParaRPr>
            </a:p>
          </p:txBody>
        </p:sp>
        <p:sp>
          <p:nvSpPr>
            <p:cNvPr id="17" name="TextBox 16">
              <a:extLst>
                <a:ext uri="{FF2B5EF4-FFF2-40B4-BE49-F238E27FC236}">
                  <a16:creationId xmlns:a16="http://schemas.microsoft.com/office/drawing/2014/main" id="{30E58D46-6911-D1A4-63AA-FCD66A484A14}"/>
                </a:ext>
              </a:extLst>
            </p:cNvPr>
            <p:cNvSpPr txBox="1"/>
            <p:nvPr/>
          </p:nvSpPr>
          <p:spPr>
            <a:xfrm>
              <a:off x="9247380" y="1916510"/>
              <a:ext cx="2861347" cy="3093154"/>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Grocery Delivery: </a:t>
              </a:r>
              <a:b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Form partnerships with grocery stores and featured food brands. Earn commissions for customer referrals from the SmartPlate platform.</a:t>
              </a:r>
            </a:p>
            <a:p>
              <a:pPr marR="0" lvl="0">
                <a:spcBef>
                  <a:spcPts val="0"/>
                </a:spcBef>
                <a:spcAft>
                  <a:spcPts val="0"/>
                </a:spcAft>
              </a:pPr>
              <a:endPar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342900" marR="0" lvl="0" indent="-342900">
                <a:spcBef>
                  <a:spcPts val="0"/>
                </a:spcBef>
                <a:spcAft>
                  <a:spcPts val="0"/>
                </a:spcAft>
                <a:buFont typeface="Symbol" pitchFamily="2" charset="2"/>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Ready Meals: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Introduce a subscription service for ready-to-eat meals, offering various dietary preferences and cuisines. Include quick-prep options for added convenience</a:t>
              </a:r>
            </a:p>
          </p:txBody>
        </p:sp>
      </p:grpSp>
      <p:grpSp>
        <p:nvGrpSpPr>
          <p:cNvPr id="3" name="Group 2">
            <a:extLst>
              <a:ext uri="{FF2B5EF4-FFF2-40B4-BE49-F238E27FC236}">
                <a16:creationId xmlns:a16="http://schemas.microsoft.com/office/drawing/2014/main" id="{297D95A2-C494-D302-0CE4-E36D4FD250A8}"/>
              </a:ext>
            </a:extLst>
          </p:cNvPr>
          <p:cNvGrpSpPr/>
          <p:nvPr/>
        </p:nvGrpSpPr>
        <p:grpSpPr>
          <a:xfrm>
            <a:off x="6125049" y="0"/>
            <a:ext cx="3405811" cy="6858000"/>
            <a:chOff x="6095999" y="0"/>
            <a:chExt cx="3405811" cy="6858000"/>
          </a:xfrm>
        </p:grpSpPr>
        <p:grpSp>
          <p:nvGrpSpPr>
            <p:cNvPr id="39" name="Group 38">
              <a:extLst>
                <a:ext uri="{FF2B5EF4-FFF2-40B4-BE49-F238E27FC236}">
                  <a16:creationId xmlns:a16="http://schemas.microsoft.com/office/drawing/2014/main" id="{FFE154D8-7BC3-7227-F493-B27F55185596}"/>
                </a:ext>
              </a:extLst>
            </p:cNvPr>
            <p:cNvGrpSpPr/>
            <p:nvPr/>
          </p:nvGrpSpPr>
          <p:grpSpPr>
            <a:xfrm>
              <a:off x="6095999" y="0"/>
              <a:ext cx="3405811" cy="6858000"/>
              <a:chOff x="6095999" y="0"/>
              <a:chExt cx="3405811" cy="6858000"/>
            </a:xfrm>
            <a:solidFill>
              <a:schemeClr val="bg1"/>
            </a:solidFill>
          </p:grpSpPr>
          <p:grpSp>
            <p:nvGrpSpPr>
              <p:cNvPr id="47" name="Group 46">
                <a:extLst>
                  <a:ext uri="{FF2B5EF4-FFF2-40B4-BE49-F238E27FC236}">
                    <a16:creationId xmlns:a16="http://schemas.microsoft.com/office/drawing/2014/main" id="{F0505967-1C67-DACF-8DC8-75C0EC669079}"/>
                  </a:ext>
                </a:extLst>
              </p:cNvPr>
              <p:cNvGrpSpPr/>
              <p:nvPr/>
            </p:nvGrpSpPr>
            <p:grpSpPr>
              <a:xfrm>
                <a:off x="6095999" y="0"/>
                <a:ext cx="3405811" cy="6858000"/>
                <a:chOff x="6095999" y="0"/>
                <a:chExt cx="3405811" cy="6858000"/>
              </a:xfrm>
              <a:grpFill/>
              <a:effectLst>
                <a:outerShdw blurRad="198677" dist="38100" algn="l" rotWithShape="0">
                  <a:prstClr val="black">
                    <a:alpha val="40000"/>
                  </a:prstClr>
                </a:outerShdw>
              </a:effectLst>
            </p:grpSpPr>
            <p:sp>
              <p:nvSpPr>
                <p:cNvPr id="52" name="Rectangle 51">
                  <a:extLst>
                    <a:ext uri="{FF2B5EF4-FFF2-40B4-BE49-F238E27FC236}">
                      <a16:creationId xmlns:a16="http://schemas.microsoft.com/office/drawing/2014/main" id="{DA080A0E-3FFC-0103-539F-4E18C15C20F8}"/>
                    </a:ext>
                  </a:extLst>
                </p:cNvPr>
                <p:cNvSpPr/>
                <p:nvPr/>
              </p:nvSpPr>
              <p:spPr>
                <a:xfrm flipH="1" flipV="1">
                  <a:off x="6095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53" name="Triangle 52">
                  <a:extLst>
                    <a:ext uri="{FF2B5EF4-FFF2-40B4-BE49-F238E27FC236}">
                      <a16:creationId xmlns:a16="http://schemas.microsoft.com/office/drawing/2014/main" id="{EAC09FE9-C81A-BD32-2EFA-33D9533ACC0F}"/>
                    </a:ext>
                  </a:extLst>
                </p:cNvPr>
                <p:cNvSpPr/>
                <p:nvPr/>
              </p:nvSpPr>
              <p:spPr>
                <a:xfrm rot="5400000">
                  <a:off x="8852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1" name="Graphic 50" descr="Bonsai outline">
                <a:extLst>
                  <a:ext uri="{FF2B5EF4-FFF2-40B4-BE49-F238E27FC236}">
                    <a16:creationId xmlns:a16="http://schemas.microsoft.com/office/drawing/2014/main" id="{FE703EFC-498C-32A4-2E50-647DF797E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80" y="4800628"/>
                <a:ext cx="930674" cy="930674"/>
              </a:xfrm>
              <a:prstGeom prst="rect">
                <a:avLst/>
              </a:prstGeom>
            </p:spPr>
          </p:pic>
        </p:grpSp>
        <p:sp>
          <p:nvSpPr>
            <p:cNvPr id="86" name="Rounded Rectangle 85">
              <a:extLst>
                <a:ext uri="{FF2B5EF4-FFF2-40B4-BE49-F238E27FC236}">
                  <a16:creationId xmlns:a16="http://schemas.microsoft.com/office/drawing/2014/main" id="{D4F2DFAA-E7F9-26C9-437F-AD8E2795F7FD}"/>
                </a:ext>
              </a:extLst>
            </p:cNvPr>
            <p:cNvSpPr/>
            <p:nvPr/>
          </p:nvSpPr>
          <p:spPr>
            <a:xfrm>
              <a:off x="6583119" y="1035597"/>
              <a:ext cx="2389167" cy="604702"/>
            </a:xfrm>
            <a:prstGeom prst="roundRect">
              <a:avLst/>
            </a:prstGeom>
            <a:solidFill>
              <a:srgbClr val="00B050">
                <a:alpha val="9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1C73B218-D579-0195-9C8E-9C573387A977}"/>
                </a:ext>
              </a:extLst>
            </p:cNvPr>
            <p:cNvSpPr txBox="1"/>
            <p:nvPr/>
          </p:nvSpPr>
          <p:spPr>
            <a:xfrm>
              <a:off x="6612319" y="1156869"/>
              <a:ext cx="2231773" cy="338554"/>
            </a:xfrm>
            <a:prstGeom prst="rect">
              <a:avLst/>
            </a:prstGeom>
            <a:solidFill>
              <a:srgbClr val="00B050">
                <a:alpha val="99000"/>
              </a:srgbClr>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Exponential Markets</a:t>
              </a:r>
            </a:p>
          </p:txBody>
        </p:sp>
        <p:sp>
          <p:nvSpPr>
            <p:cNvPr id="88" name="TextBox 87">
              <a:extLst>
                <a:ext uri="{FF2B5EF4-FFF2-40B4-BE49-F238E27FC236}">
                  <a16:creationId xmlns:a16="http://schemas.microsoft.com/office/drawing/2014/main" id="{A43B2449-6679-0A4D-FCCD-0D5C14E22EBE}"/>
                </a:ext>
              </a:extLst>
            </p:cNvPr>
            <p:cNvSpPr txBox="1"/>
            <p:nvPr/>
          </p:nvSpPr>
          <p:spPr>
            <a:xfrm>
              <a:off x="6286033" y="1764221"/>
              <a:ext cx="2861347" cy="3693319"/>
            </a:xfrm>
            <a:prstGeom prst="rect">
              <a:avLst/>
            </a:prstGeom>
            <a:noFill/>
          </p:spPr>
          <p:txBody>
            <a:bodyPr wrap="square" rtlCol="0">
              <a:spAutoFit/>
            </a:bodyPr>
            <a:lstStyle/>
            <a:p>
              <a:pPr marR="0">
                <a:spcBef>
                  <a:spcPts val="0"/>
                </a:spcBef>
                <a:spcAft>
                  <a:spcPts val="0"/>
                </a:spcAft>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SmartPlate's Global Expansion Potential</a:t>
              </a: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a:effectLst/>
                  <a:latin typeface="Circular Std Black" panose="020B0A04020101010102" pitchFamily="34" charset="77"/>
                  <a:ea typeface="Aptos" panose="020B0004020202020204" pitchFamily="34" charset="0"/>
                  <a:cs typeface="Circular Std Black" panose="020B0A04020101010102" pitchFamily="34" charset="77"/>
                </a:rPr>
                <a:t>Our scalable business model and focus on innovation position’s it for global expansion, tapping into new markets and reaching a broader audience of consumers seeking convenient and personalized meal solutions.</a:t>
              </a:r>
            </a:p>
            <a:p>
              <a:pPr marL="285750" marR="0" indent="-285750">
                <a:spcBef>
                  <a:spcPts val="0"/>
                </a:spcBef>
                <a:spcAft>
                  <a:spcPts val="0"/>
                </a:spcAft>
                <a:buFont typeface="Arial" panose="020B0604020202020204" pitchFamily="34" charset="0"/>
                <a:buChar char="•"/>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indent="-285750">
                <a:buFont typeface="Arial" panose="020B0604020202020204" pitchFamily="34" charset="0"/>
                <a:buChar char="•"/>
              </a:pPr>
              <a:r>
                <a:rPr lang="en-US" sz="1300">
                  <a:effectLst/>
                  <a:latin typeface="Circular Std Black" panose="020B0A04020101010102" pitchFamily="34" charset="77"/>
                  <a:ea typeface="Aptos" panose="020B0004020202020204" pitchFamily="34" charset="0"/>
                  <a:cs typeface="Circular Std Black" panose="020B0A04020101010102" pitchFamily="34" charset="77"/>
                </a:rPr>
                <a:t>The meal kit industry has significant growth potential, both domestically and internationally.</a:t>
              </a:r>
            </a:p>
            <a:p>
              <a:pPr marL="285750" marR="0" indent="-285750">
                <a:spcBef>
                  <a:spcPts val="0"/>
                </a:spcBef>
                <a:spcAft>
                  <a:spcPts val="0"/>
                </a:spcAft>
                <a:buFont typeface="Arial" panose="020B0604020202020204" pitchFamily="34" charset="0"/>
                <a:buChar char="•"/>
              </a:pPr>
              <a:endParaRPr lang="en-US" sz="1300" b="1">
                <a:effectLst/>
                <a:latin typeface="Circular Std Black" panose="020B0A04020101010102" pitchFamily="34" charset="77"/>
                <a:ea typeface="Aptos" panose="020B0004020202020204" pitchFamily="34" charset="0"/>
                <a:cs typeface="Circular Std Black" panose="020B0A04020101010102" pitchFamily="34" charset="77"/>
              </a:endParaRPr>
            </a:p>
          </p:txBody>
        </p:sp>
      </p:grpSp>
      <p:grpSp>
        <p:nvGrpSpPr>
          <p:cNvPr id="2" name="Group 1">
            <a:extLst>
              <a:ext uri="{FF2B5EF4-FFF2-40B4-BE49-F238E27FC236}">
                <a16:creationId xmlns:a16="http://schemas.microsoft.com/office/drawing/2014/main" id="{12F536AB-81F6-F69D-F7EB-048D460BC35A}"/>
              </a:ext>
            </a:extLst>
          </p:cNvPr>
          <p:cNvGrpSpPr/>
          <p:nvPr/>
        </p:nvGrpSpPr>
        <p:grpSpPr>
          <a:xfrm>
            <a:off x="3141786" y="0"/>
            <a:ext cx="3405812" cy="6858000"/>
            <a:chOff x="3047998" y="0"/>
            <a:chExt cx="3405812" cy="6858000"/>
          </a:xfrm>
        </p:grpSpPr>
        <p:grpSp>
          <p:nvGrpSpPr>
            <p:cNvPr id="54" name="Group 53">
              <a:extLst>
                <a:ext uri="{FF2B5EF4-FFF2-40B4-BE49-F238E27FC236}">
                  <a16:creationId xmlns:a16="http://schemas.microsoft.com/office/drawing/2014/main" id="{A6F7E558-E259-36A8-9458-482AD8F46851}"/>
                </a:ext>
              </a:extLst>
            </p:cNvPr>
            <p:cNvGrpSpPr/>
            <p:nvPr/>
          </p:nvGrpSpPr>
          <p:grpSpPr>
            <a:xfrm>
              <a:off x="3047998" y="0"/>
              <a:ext cx="3405812" cy="6858000"/>
              <a:chOff x="3047998" y="0"/>
              <a:chExt cx="3405812" cy="6858000"/>
            </a:xfrm>
            <a:solidFill>
              <a:srgbClr val="00B050"/>
            </a:solidFill>
          </p:grpSpPr>
          <p:grpSp>
            <p:nvGrpSpPr>
              <p:cNvPr id="55" name="Group 54">
                <a:extLst>
                  <a:ext uri="{FF2B5EF4-FFF2-40B4-BE49-F238E27FC236}">
                    <a16:creationId xmlns:a16="http://schemas.microsoft.com/office/drawing/2014/main" id="{D416A274-EA5A-26AD-2DED-7F5E48ED5D45}"/>
                  </a:ext>
                </a:extLst>
              </p:cNvPr>
              <p:cNvGrpSpPr/>
              <p:nvPr/>
            </p:nvGrpSpPr>
            <p:grpSpPr>
              <a:xfrm>
                <a:off x="3047998" y="0"/>
                <a:ext cx="3405812" cy="6858000"/>
                <a:chOff x="3047998" y="0"/>
                <a:chExt cx="3405812" cy="6858000"/>
              </a:xfrm>
              <a:grpFill/>
              <a:effectLst>
                <a:outerShdw blurRad="198677" dist="38100" algn="l" rotWithShape="0">
                  <a:prstClr val="black">
                    <a:alpha val="40000"/>
                  </a:prstClr>
                </a:outerShdw>
              </a:effectLst>
            </p:grpSpPr>
            <p:sp>
              <p:nvSpPr>
                <p:cNvPr id="60" name="Rectangle 59">
                  <a:extLst>
                    <a:ext uri="{FF2B5EF4-FFF2-40B4-BE49-F238E27FC236}">
                      <a16:creationId xmlns:a16="http://schemas.microsoft.com/office/drawing/2014/main" id="{ADDC6EBB-0F97-8C1F-90F1-0CB7AC0DAFB3}"/>
                    </a:ext>
                  </a:extLst>
                </p:cNvPr>
                <p:cNvSpPr/>
                <p:nvPr/>
              </p:nvSpPr>
              <p:spPr>
                <a:xfrm flipH="1" flipV="1">
                  <a:off x="3047998"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Triangle 60">
                  <a:extLst>
                    <a:ext uri="{FF2B5EF4-FFF2-40B4-BE49-F238E27FC236}">
                      <a16:creationId xmlns:a16="http://schemas.microsoft.com/office/drawing/2014/main" id="{D335F063-C3C5-EA35-1B45-91B783F8399B}"/>
                    </a:ext>
                  </a:extLst>
                </p:cNvPr>
                <p:cNvSpPr/>
                <p:nvPr/>
              </p:nvSpPr>
              <p:spPr>
                <a:xfrm rot="5400000">
                  <a:off x="5804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9" name="Graphic 58" descr="Frangipani outline">
                <a:extLst>
                  <a:ext uri="{FF2B5EF4-FFF2-40B4-BE49-F238E27FC236}">
                    <a16:creationId xmlns:a16="http://schemas.microsoft.com/office/drawing/2014/main" id="{0942841B-649F-BAB1-303E-167E05CD4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0655" y="4800628"/>
                <a:ext cx="930674" cy="930674"/>
              </a:xfrm>
              <a:prstGeom prst="rect">
                <a:avLst/>
              </a:prstGeom>
            </p:spPr>
          </p:pic>
        </p:grpSp>
        <p:sp>
          <p:nvSpPr>
            <p:cNvPr id="83" name="Rounded Rectangle 82">
              <a:extLst>
                <a:ext uri="{FF2B5EF4-FFF2-40B4-BE49-F238E27FC236}">
                  <a16:creationId xmlns:a16="http://schemas.microsoft.com/office/drawing/2014/main" id="{11033ED4-4029-E2C0-AF4A-BF7CE53F1975}"/>
                </a:ext>
              </a:extLst>
            </p:cNvPr>
            <p:cNvSpPr/>
            <p:nvPr/>
          </p:nvSpPr>
          <p:spPr>
            <a:xfrm>
              <a:off x="3487678" y="1035597"/>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52D1095-0B8F-CC78-B27A-2C8EE85D9342}"/>
                </a:ext>
              </a:extLst>
            </p:cNvPr>
            <p:cNvSpPr txBox="1"/>
            <p:nvPr/>
          </p:nvSpPr>
          <p:spPr>
            <a:xfrm>
              <a:off x="3639234" y="1168671"/>
              <a:ext cx="2088174" cy="338554"/>
            </a:xfrm>
            <a:prstGeom prst="rect">
              <a:avLst/>
            </a:prstGeom>
            <a:solidFill>
              <a:schemeClr val="bg1"/>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New Markets</a:t>
              </a:r>
            </a:p>
          </p:txBody>
        </p:sp>
        <p:sp>
          <p:nvSpPr>
            <p:cNvPr id="85" name="TextBox 84">
              <a:extLst>
                <a:ext uri="{FF2B5EF4-FFF2-40B4-BE49-F238E27FC236}">
                  <a16:creationId xmlns:a16="http://schemas.microsoft.com/office/drawing/2014/main" id="{23D7B4FD-6F3A-6BDD-102F-65E3DEB54E4C}"/>
                </a:ext>
              </a:extLst>
            </p:cNvPr>
            <p:cNvSpPr txBox="1"/>
            <p:nvPr/>
          </p:nvSpPr>
          <p:spPr>
            <a:xfrm>
              <a:off x="3199675" y="1919421"/>
              <a:ext cx="2861347" cy="4293483"/>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AI-Powered Personalization:</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By continuously learning and adapting, the AI ensures that users</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receive recipes tailored to their tastes and nutritional needs, enhancing satisfaction and engagement</a:t>
              </a:r>
              <a:r>
                <a:rPr lang="en-US" sz="1300">
                  <a:solidFill>
                    <a:schemeClr val="bg1"/>
                  </a:solidFill>
                  <a:effectLst/>
                  <a:latin typeface="Circular Std Black" panose="020B0A04020101010102" pitchFamily="34" charset="77"/>
                  <a:cs typeface="Circular Std Black" panose="020B0A04020101010102" pitchFamily="34" charset="77"/>
                </a:rPr>
                <a:t> </a:t>
              </a:r>
            </a:p>
            <a:p>
              <a:pPr marL="285750" marR="0" indent="-285750">
                <a:spcBef>
                  <a:spcPts val="0"/>
                </a:spcBef>
                <a:spcAft>
                  <a:spcPts val="0"/>
                </a:spcAft>
                <a:buFont typeface="Arial" panose="020B0604020202020204" pitchFamily="34" charset="0"/>
                <a:buChar char="•"/>
              </a:pPr>
              <a:endParaRPr lang="en-US" sz="1300" kern="1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Community Engagement Enhanced by AI</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SmartPlate's AI-powered platform fosters community engagement by curating recipe sharing, cooking tips, and user interactions</a:t>
              </a:r>
            </a:p>
            <a:p>
              <a:pPr marR="0">
                <a:spcBef>
                  <a:spcPts val="0"/>
                </a:spcBef>
                <a:spcAft>
                  <a:spcPts val="0"/>
                </a:spcAft>
              </a:pPr>
              <a:endPar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Nutritional Guidance Enhanced with AI Insights: </a:t>
              </a:r>
              <a:r>
                <a:rPr lang="en-US" sz="1300">
                  <a:solidFill>
                    <a:schemeClr val="bg1"/>
                  </a:solidFill>
                  <a:latin typeface="Circular Std Black" panose="020B0A04020101010102" pitchFamily="34" charset="77"/>
                </a:rPr>
                <a:t>SmartPlate's AI algorithms provide personalized nutritional guidance based on user preferences and dietary requirements.</a:t>
              </a:r>
            </a:p>
          </p:txBody>
        </p:sp>
      </p:grpSp>
      <p:grpSp>
        <p:nvGrpSpPr>
          <p:cNvPr id="74" name="Group 73">
            <a:extLst>
              <a:ext uri="{FF2B5EF4-FFF2-40B4-BE49-F238E27FC236}">
                <a16:creationId xmlns:a16="http://schemas.microsoft.com/office/drawing/2014/main" id="{4A04D190-D83B-B7BE-BED4-A22921B90D16}"/>
              </a:ext>
            </a:extLst>
          </p:cNvPr>
          <p:cNvGrpSpPr/>
          <p:nvPr/>
        </p:nvGrpSpPr>
        <p:grpSpPr>
          <a:xfrm>
            <a:off x="0" y="0"/>
            <a:ext cx="3510382" cy="6858000"/>
            <a:chOff x="-2760809" y="102904"/>
            <a:chExt cx="3510382" cy="6858000"/>
          </a:xfrm>
        </p:grpSpPr>
        <p:grpSp>
          <p:nvGrpSpPr>
            <p:cNvPr id="75" name="Group 74">
              <a:extLst>
                <a:ext uri="{FF2B5EF4-FFF2-40B4-BE49-F238E27FC236}">
                  <a16:creationId xmlns:a16="http://schemas.microsoft.com/office/drawing/2014/main" id="{3CDD7D65-DDAF-0166-F1B6-4A0350BC3BF8}"/>
                </a:ext>
              </a:extLst>
            </p:cNvPr>
            <p:cNvGrpSpPr/>
            <p:nvPr/>
          </p:nvGrpSpPr>
          <p:grpSpPr>
            <a:xfrm>
              <a:off x="-2760809" y="102904"/>
              <a:ext cx="3510382" cy="6858000"/>
              <a:chOff x="-104573" y="0"/>
              <a:chExt cx="3510382" cy="6858000"/>
            </a:xfrm>
            <a:solidFill>
              <a:schemeClr val="bg1"/>
            </a:solidFill>
          </p:grpSpPr>
          <p:grpSp>
            <p:nvGrpSpPr>
              <p:cNvPr id="79" name="Group 78">
                <a:extLst>
                  <a:ext uri="{FF2B5EF4-FFF2-40B4-BE49-F238E27FC236}">
                    <a16:creationId xmlns:a16="http://schemas.microsoft.com/office/drawing/2014/main" id="{FAE4ECF5-C408-3467-F77D-FC12E16EED61}"/>
                  </a:ext>
                </a:extLst>
              </p:cNvPr>
              <p:cNvGrpSpPr/>
              <p:nvPr/>
            </p:nvGrpSpPr>
            <p:grpSpPr>
              <a:xfrm>
                <a:off x="-104573" y="0"/>
                <a:ext cx="3510382" cy="6858000"/>
                <a:chOff x="-104573" y="0"/>
                <a:chExt cx="3510382" cy="6858000"/>
              </a:xfrm>
              <a:grpFill/>
              <a:effectLst>
                <a:outerShdw blurRad="198677" dist="38100" algn="l" rotWithShape="0">
                  <a:prstClr val="black">
                    <a:alpha val="40000"/>
                  </a:prstClr>
                </a:outerShdw>
              </a:effectLst>
            </p:grpSpPr>
            <p:sp>
              <p:nvSpPr>
                <p:cNvPr id="81" name="Rectangle 80">
                  <a:extLst>
                    <a:ext uri="{FF2B5EF4-FFF2-40B4-BE49-F238E27FC236}">
                      <a16:creationId xmlns:a16="http://schemas.microsoft.com/office/drawing/2014/main" id="{84EEBACC-007F-9CE3-6207-F6BE1CBF2144}"/>
                    </a:ext>
                  </a:extLst>
                </p:cNvPr>
                <p:cNvSpPr/>
                <p:nvPr/>
              </p:nvSpPr>
              <p:spPr>
                <a:xfrm flipH="1" flipV="1">
                  <a:off x="-104573" y="0"/>
                  <a:ext cx="3152571"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2" name="Triangle 81">
                  <a:extLst>
                    <a:ext uri="{FF2B5EF4-FFF2-40B4-BE49-F238E27FC236}">
                      <a16:creationId xmlns:a16="http://schemas.microsoft.com/office/drawing/2014/main" id="{7BB1841B-122D-F901-CDE6-30789CDA930A}"/>
                    </a:ext>
                  </a:extLst>
                </p:cNvPr>
                <p:cNvSpPr/>
                <p:nvPr/>
              </p:nvSpPr>
              <p:spPr>
                <a:xfrm rot="5400000">
                  <a:off x="2756988"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80" name="TextBox 79">
                <a:extLst>
                  <a:ext uri="{FF2B5EF4-FFF2-40B4-BE49-F238E27FC236}">
                    <a16:creationId xmlns:a16="http://schemas.microsoft.com/office/drawing/2014/main" id="{0FE89741-E06A-DF43-E253-F0504EADBC99}"/>
                  </a:ext>
                </a:extLst>
              </p:cNvPr>
              <p:cNvSpPr txBox="1"/>
              <p:nvPr/>
            </p:nvSpPr>
            <p:spPr>
              <a:xfrm>
                <a:off x="120485" y="1919421"/>
                <a:ext cx="2920882" cy="3693319"/>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Meal Kit Overview</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This industry has seen considerable growth with companies like HelloFresh and Blue Apron offering pre-portioned ingredients and recipes delivered to consumers' homes.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Convenience vs. Personalization</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While these services provide convenience and variety, they often lack personalization and flexibility.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Challenges of Meeting Customer Preferences</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kern="100">
                    <a:latin typeface="Circular Std Black" panose="020B0A04020101010102" pitchFamily="34" charset="77"/>
                  </a:rPr>
                  <a:t>Customers may receive recipes and ingredients that don't fully align with their preferences, leading to dissatisfaction and waste.</a:t>
                </a:r>
              </a:p>
            </p:txBody>
          </p:sp>
        </p:grpSp>
        <p:grpSp>
          <p:nvGrpSpPr>
            <p:cNvPr id="76" name="Group 75">
              <a:extLst>
                <a:ext uri="{FF2B5EF4-FFF2-40B4-BE49-F238E27FC236}">
                  <a16:creationId xmlns:a16="http://schemas.microsoft.com/office/drawing/2014/main" id="{DABC4AC8-1B8B-5A1A-44FA-9CFBEC19B3A7}"/>
                </a:ext>
              </a:extLst>
            </p:cNvPr>
            <p:cNvGrpSpPr/>
            <p:nvPr/>
          </p:nvGrpSpPr>
          <p:grpSpPr>
            <a:xfrm>
              <a:off x="-2330756" y="1138501"/>
              <a:ext cx="2389167" cy="604702"/>
              <a:chOff x="-2330756" y="1138501"/>
              <a:chExt cx="2389167" cy="604702"/>
            </a:xfrm>
          </p:grpSpPr>
          <p:sp>
            <p:nvSpPr>
              <p:cNvPr id="77" name="Rounded Rectangle 76">
                <a:extLst>
                  <a:ext uri="{FF2B5EF4-FFF2-40B4-BE49-F238E27FC236}">
                    <a16:creationId xmlns:a16="http://schemas.microsoft.com/office/drawing/2014/main" id="{506EE65B-4AE9-0AF0-B1DB-06F6FBC1B883}"/>
                  </a:ext>
                </a:extLst>
              </p:cNvPr>
              <p:cNvSpPr/>
              <p:nvPr/>
            </p:nvSpPr>
            <p:spPr>
              <a:xfrm>
                <a:off x="-2330756" y="1138501"/>
                <a:ext cx="2389167" cy="60470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5CB1273-3480-42AC-7B6F-B5A8735CD138}"/>
                  </a:ext>
                </a:extLst>
              </p:cNvPr>
              <p:cNvSpPr txBox="1"/>
              <p:nvPr/>
            </p:nvSpPr>
            <p:spPr>
              <a:xfrm>
                <a:off x="-2197867" y="1264451"/>
                <a:ext cx="2088174" cy="338554"/>
              </a:xfrm>
              <a:prstGeom prst="rect">
                <a:avLst/>
              </a:prstGeom>
              <a:no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Existing Markets</a:t>
                </a:r>
              </a:p>
            </p:txBody>
          </p:sp>
        </p:grpSp>
      </p:grpSp>
    </p:spTree>
    <p:extLst>
      <p:ext uri="{BB962C8B-B14F-4D97-AF65-F5344CB8AC3E}">
        <p14:creationId xmlns:p14="http://schemas.microsoft.com/office/powerpoint/2010/main" val="3692972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AB76CC1-0DEA-5181-390C-17E982B7552D}"/>
              </a:ext>
            </a:extLst>
          </p:cNvPr>
          <p:cNvSpPr>
            <a:spLocks noChangeAspect="1"/>
          </p:cNvSpPr>
          <p:nvPr/>
        </p:nvSpPr>
        <p:spPr>
          <a:xfrm>
            <a:off x="1293508" y="2216589"/>
            <a:ext cx="3240000" cy="3240000"/>
          </a:xfrm>
          <a:prstGeom prst="rect">
            <a:avLst/>
          </a:prstGeom>
          <a:solidFill>
            <a:schemeClr val="bg1"/>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ectangle 2">
            <a:extLst>
              <a:ext uri="{FF2B5EF4-FFF2-40B4-BE49-F238E27FC236}">
                <a16:creationId xmlns:a16="http://schemas.microsoft.com/office/drawing/2014/main" id="{D6527E57-75BA-2255-50A0-6622EBE3F727}"/>
              </a:ext>
            </a:extLst>
          </p:cNvPr>
          <p:cNvSpPr>
            <a:spLocks noChangeAspect="1"/>
          </p:cNvSpPr>
          <p:nvPr/>
        </p:nvSpPr>
        <p:spPr>
          <a:xfrm>
            <a:off x="1653508" y="2013389"/>
            <a:ext cx="2520000" cy="2520000"/>
          </a:xfrm>
          <a:prstGeom prst="rect">
            <a:avLst/>
          </a:prstGeom>
          <a:solidFill>
            <a:srgbClr val="00B050"/>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7490FB1F-5F1C-D920-7F6E-248F21DE38C7}"/>
              </a:ext>
            </a:extLst>
          </p:cNvPr>
          <p:cNvSpPr>
            <a:spLocks noChangeAspect="1"/>
          </p:cNvSpPr>
          <p:nvPr/>
        </p:nvSpPr>
        <p:spPr>
          <a:xfrm>
            <a:off x="2013508" y="1803698"/>
            <a:ext cx="1800000" cy="1800000"/>
          </a:xfrm>
          <a:prstGeom prst="rect">
            <a:avLst/>
          </a:prstGeom>
          <a:solidFill>
            <a:schemeClr val="bg1"/>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9DBF0DCE-61F5-1F43-A8FC-8AC1ADB06F22}"/>
              </a:ext>
            </a:extLst>
          </p:cNvPr>
          <p:cNvSpPr>
            <a:spLocks noChangeAspect="1"/>
          </p:cNvSpPr>
          <p:nvPr/>
        </p:nvSpPr>
        <p:spPr>
          <a:xfrm>
            <a:off x="2373508" y="1574989"/>
            <a:ext cx="1080000" cy="1080000"/>
          </a:xfrm>
          <a:prstGeom prst="rect">
            <a:avLst/>
          </a:prstGeom>
          <a:solidFill>
            <a:srgbClr val="00B050"/>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F426E5FF-2AF1-C6F7-091B-493B74F99EBA}"/>
              </a:ext>
            </a:extLst>
          </p:cNvPr>
          <p:cNvSpPr txBox="1"/>
          <p:nvPr/>
        </p:nvSpPr>
        <p:spPr>
          <a:xfrm>
            <a:off x="864916" y="222864"/>
            <a:ext cx="1046216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MARKETING STRATEGY</a:t>
            </a:r>
          </a:p>
        </p:txBody>
      </p:sp>
      <p:grpSp>
        <p:nvGrpSpPr>
          <p:cNvPr id="14" name="Group 13">
            <a:extLst>
              <a:ext uri="{FF2B5EF4-FFF2-40B4-BE49-F238E27FC236}">
                <a16:creationId xmlns:a16="http://schemas.microsoft.com/office/drawing/2014/main" id="{AA8FC48B-EB2B-1A41-541F-28A3D7FFB909}"/>
              </a:ext>
            </a:extLst>
          </p:cNvPr>
          <p:cNvGrpSpPr/>
          <p:nvPr/>
        </p:nvGrpSpPr>
        <p:grpSpPr>
          <a:xfrm>
            <a:off x="6208487" y="1126656"/>
            <a:ext cx="4761960" cy="1222809"/>
            <a:chOff x="6649823" y="1154724"/>
            <a:chExt cx="4005985" cy="890093"/>
          </a:xfrm>
        </p:grpSpPr>
        <p:sp>
          <p:nvSpPr>
            <p:cNvPr id="11" name="Rounded Rectangle 10">
              <a:extLst>
                <a:ext uri="{FF2B5EF4-FFF2-40B4-BE49-F238E27FC236}">
                  <a16:creationId xmlns:a16="http://schemas.microsoft.com/office/drawing/2014/main" id="{B84FB46B-1AAC-EA1C-16F9-45576B954988}"/>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D364D85-CDAB-8EDD-DFD7-504B5894A6F3}"/>
                </a:ext>
              </a:extLst>
            </p:cNvPr>
            <p:cNvSpPr txBox="1"/>
            <p:nvPr/>
          </p:nvSpPr>
          <p:spPr>
            <a:xfrm>
              <a:off x="6742326" y="1258120"/>
              <a:ext cx="3820980" cy="683301"/>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Segmented Targeting and Personalization:</a:t>
              </a:r>
            </a:p>
            <a:p>
              <a:pPr algn="ctr"/>
              <a:r>
                <a:rPr lang="en-US" sz="1300">
                  <a:latin typeface="Circular Std Black" panose="020B0A04020101010102" pitchFamily="34" charset="77"/>
                  <a:cs typeface="Circular Std Black" panose="020B0A04020101010102" pitchFamily="34" charset="77"/>
                </a:rPr>
                <a:t>Segment market using customer data for targeted campaigns addressing unique needs: families, health enthusiasts, busy professionals</a:t>
              </a:r>
            </a:p>
          </p:txBody>
        </p:sp>
      </p:grpSp>
      <p:grpSp>
        <p:nvGrpSpPr>
          <p:cNvPr id="15" name="Group 14">
            <a:extLst>
              <a:ext uri="{FF2B5EF4-FFF2-40B4-BE49-F238E27FC236}">
                <a16:creationId xmlns:a16="http://schemas.microsoft.com/office/drawing/2014/main" id="{DBCEAE62-FC06-B168-C33B-EF4A0579C200}"/>
              </a:ext>
            </a:extLst>
          </p:cNvPr>
          <p:cNvGrpSpPr/>
          <p:nvPr/>
        </p:nvGrpSpPr>
        <p:grpSpPr>
          <a:xfrm>
            <a:off x="6208487" y="2483427"/>
            <a:ext cx="4761960" cy="1222809"/>
            <a:chOff x="6649823" y="1154724"/>
            <a:chExt cx="4005985" cy="890093"/>
          </a:xfrm>
        </p:grpSpPr>
        <p:sp>
          <p:nvSpPr>
            <p:cNvPr id="16" name="Rounded Rectangle 15">
              <a:extLst>
                <a:ext uri="{FF2B5EF4-FFF2-40B4-BE49-F238E27FC236}">
                  <a16:creationId xmlns:a16="http://schemas.microsoft.com/office/drawing/2014/main" id="{F1DA0326-E2BE-7763-B5D6-8EC8063A7536}"/>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E64BDC1A-115E-40E5-A4D7-3048BC203895}"/>
                </a:ext>
              </a:extLst>
            </p:cNvPr>
            <p:cNvSpPr txBox="1"/>
            <p:nvPr/>
          </p:nvSpPr>
          <p:spPr>
            <a:xfrm>
              <a:off x="6742326" y="1258120"/>
              <a:ext cx="3820980" cy="683301"/>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Content Marketing:</a:t>
              </a:r>
            </a:p>
            <a:p>
              <a:pPr algn="ctr"/>
              <a:r>
                <a:rPr lang="en-US" sz="1300">
                  <a:latin typeface="Circular Std Black" panose="020B0A04020101010102" pitchFamily="34" charset="77"/>
                  <a:cs typeface="Circular Std Black" panose="020B0A04020101010102" pitchFamily="34" charset="77"/>
                </a:rPr>
                <a:t>Craft robust content strategy: blogs, videos, articles on nutrition, sustainability, culinary skills. Establish SmartPlate as a leader in food tech and health.</a:t>
              </a:r>
            </a:p>
          </p:txBody>
        </p:sp>
      </p:grpSp>
      <p:grpSp>
        <p:nvGrpSpPr>
          <p:cNvPr id="18" name="Group 17">
            <a:extLst>
              <a:ext uri="{FF2B5EF4-FFF2-40B4-BE49-F238E27FC236}">
                <a16:creationId xmlns:a16="http://schemas.microsoft.com/office/drawing/2014/main" id="{1DF7B0F1-021E-0C2E-0FF9-C3336F1150F2}"/>
              </a:ext>
            </a:extLst>
          </p:cNvPr>
          <p:cNvGrpSpPr/>
          <p:nvPr/>
        </p:nvGrpSpPr>
        <p:grpSpPr>
          <a:xfrm>
            <a:off x="6208487" y="3851162"/>
            <a:ext cx="4761960" cy="1222809"/>
            <a:chOff x="6649823" y="1154724"/>
            <a:chExt cx="4005985" cy="890093"/>
          </a:xfrm>
        </p:grpSpPr>
        <p:sp>
          <p:nvSpPr>
            <p:cNvPr id="19" name="Rounded Rectangle 18">
              <a:extLst>
                <a:ext uri="{FF2B5EF4-FFF2-40B4-BE49-F238E27FC236}">
                  <a16:creationId xmlns:a16="http://schemas.microsoft.com/office/drawing/2014/main" id="{DEA9F8AD-96AA-A272-DEF3-21DC2646E8CD}"/>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82E7268-B31B-763A-8F65-C54425F8B7D3}"/>
                </a:ext>
              </a:extLst>
            </p:cNvPr>
            <p:cNvSpPr txBox="1"/>
            <p:nvPr/>
          </p:nvSpPr>
          <p:spPr>
            <a:xfrm>
              <a:off x="6742326" y="1207712"/>
              <a:ext cx="3820980" cy="784116"/>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Community Building and Engagement:</a:t>
              </a:r>
            </a:p>
            <a:p>
              <a:pPr algn="ctr"/>
              <a:r>
                <a:rPr lang="en-US" sz="1200">
                  <a:latin typeface="Circular Std Black" panose="020B0A04020101010102" pitchFamily="34" charset="77"/>
                  <a:cs typeface="Circular Std Black" panose="020B0A04020101010102" pitchFamily="34" charset="77"/>
                </a:rPr>
                <a:t>Foster a robust online community through forums and social media platforms where users can share recipes, cooking tips, and success stories. This community aspect can enhance customer loyalty and create a sense of belonging.</a:t>
              </a:r>
            </a:p>
          </p:txBody>
        </p:sp>
      </p:grpSp>
      <p:grpSp>
        <p:nvGrpSpPr>
          <p:cNvPr id="21" name="Group 20">
            <a:extLst>
              <a:ext uri="{FF2B5EF4-FFF2-40B4-BE49-F238E27FC236}">
                <a16:creationId xmlns:a16="http://schemas.microsoft.com/office/drawing/2014/main" id="{C4638CE8-0575-284A-2EFD-40E50D4559A7}"/>
              </a:ext>
            </a:extLst>
          </p:cNvPr>
          <p:cNvGrpSpPr/>
          <p:nvPr/>
        </p:nvGrpSpPr>
        <p:grpSpPr>
          <a:xfrm>
            <a:off x="6225099" y="5218897"/>
            <a:ext cx="4761960" cy="1222809"/>
            <a:chOff x="6649823" y="1154724"/>
            <a:chExt cx="4005985" cy="890093"/>
          </a:xfrm>
        </p:grpSpPr>
        <p:sp>
          <p:nvSpPr>
            <p:cNvPr id="22" name="Rounded Rectangle 21">
              <a:extLst>
                <a:ext uri="{FF2B5EF4-FFF2-40B4-BE49-F238E27FC236}">
                  <a16:creationId xmlns:a16="http://schemas.microsoft.com/office/drawing/2014/main" id="{0E76C754-D27E-AB47-BFFA-69EF68958993}"/>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CE91332A-3A0F-151D-C89C-3B65C13CF133}"/>
                </a:ext>
              </a:extLst>
            </p:cNvPr>
            <p:cNvSpPr txBox="1"/>
            <p:nvPr/>
          </p:nvSpPr>
          <p:spPr>
            <a:xfrm>
              <a:off x="6649823" y="1201244"/>
              <a:ext cx="4005985" cy="784116"/>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Partnerships and Collaborations:</a:t>
              </a:r>
            </a:p>
            <a:p>
              <a:pPr algn="ctr"/>
              <a:r>
                <a:rPr lang="en-US" sz="1200">
                  <a:latin typeface="Circular Std Black" panose="020B0A04020101010102" pitchFamily="34" charset="77"/>
                  <a:cs typeface="Circular Std Black" panose="020B0A04020101010102" pitchFamily="34" charset="77"/>
                </a:rPr>
                <a:t>Partner with influencers and chefs who can create unique recipes using SmartPlate meal kits and share these on their platforms. Ensure these partners align with SmartPlate’s brand values, especially around health, sustainability, and innovation.</a:t>
              </a:r>
            </a:p>
          </p:txBody>
        </p:sp>
      </p:grpSp>
      <p:cxnSp>
        <p:nvCxnSpPr>
          <p:cNvPr id="25" name="Elbow Connector 24">
            <a:extLst>
              <a:ext uri="{FF2B5EF4-FFF2-40B4-BE49-F238E27FC236}">
                <a16:creationId xmlns:a16="http://schemas.microsoft.com/office/drawing/2014/main" id="{39665CD1-39A1-825F-C959-32D3F038E933}"/>
              </a:ext>
            </a:extLst>
          </p:cNvPr>
          <p:cNvCxnSpPr>
            <a:cxnSpLocks/>
            <a:stCxn id="7" idx="3"/>
            <a:endCxn id="11" idx="1"/>
          </p:cNvCxnSpPr>
          <p:nvPr/>
        </p:nvCxnSpPr>
        <p:spPr>
          <a:xfrm flipV="1">
            <a:off x="3453508" y="1738061"/>
            <a:ext cx="2754979" cy="376928"/>
          </a:xfrm>
          <a:prstGeom prst="bentConnector3">
            <a:avLst/>
          </a:prstGeom>
          <a:ln w="50800">
            <a:solidFill>
              <a:srgbClr val="00B050"/>
            </a:solidFill>
            <a:headEnd type="stealth"/>
            <a:tailEnd type="triangle"/>
          </a:ln>
        </p:spPr>
        <p:style>
          <a:lnRef idx="1">
            <a:schemeClr val="accent6"/>
          </a:lnRef>
          <a:fillRef idx="0">
            <a:schemeClr val="accent6"/>
          </a:fillRef>
          <a:effectRef idx="0">
            <a:schemeClr val="accent6"/>
          </a:effectRef>
          <a:fontRef idx="minor">
            <a:schemeClr val="tx1"/>
          </a:fontRef>
        </p:style>
      </p:cxnSp>
      <p:cxnSp>
        <p:nvCxnSpPr>
          <p:cNvPr id="27" name="Elbow Connector 26">
            <a:extLst>
              <a:ext uri="{FF2B5EF4-FFF2-40B4-BE49-F238E27FC236}">
                <a16:creationId xmlns:a16="http://schemas.microsoft.com/office/drawing/2014/main" id="{BECDEE35-649B-F69C-396F-D2B59632013E}"/>
              </a:ext>
            </a:extLst>
          </p:cNvPr>
          <p:cNvCxnSpPr>
            <a:cxnSpLocks/>
            <a:endCxn id="19" idx="1"/>
          </p:cNvCxnSpPr>
          <p:nvPr/>
        </p:nvCxnSpPr>
        <p:spPr>
          <a:xfrm>
            <a:off x="4692768" y="3441322"/>
            <a:ext cx="1515719" cy="1021245"/>
          </a:xfrm>
          <a:prstGeom prst="bentConnector3">
            <a:avLst>
              <a:gd name="adj1" fmla="val 50000"/>
            </a:avLst>
          </a:prstGeom>
          <a:ln w="50800">
            <a:solidFill>
              <a:srgbClr val="00B050"/>
            </a:solidFill>
            <a:headEnd type="stealth"/>
            <a:tailEnd type="triangle"/>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073E3D22-BDB6-D0BF-9C20-F8536CDFDCF4}"/>
              </a:ext>
            </a:extLst>
          </p:cNvPr>
          <p:cNvCxnSpPr>
            <a:cxnSpLocks/>
            <a:endCxn id="16" idx="1"/>
          </p:cNvCxnSpPr>
          <p:nvPr/>
        </p:nvCxnSpPr>
        <p:spPr>
          <a:xfrm>
            <a:off x="3965908" y="2856098"/>
            <a:ext cx="2242579" cy="238734"/>
          </a:xfrm>
          <a:prstGeom prst="bentConnector3">
            <a:avLst/>
          </a:prstGeom>
          <a:ln w="50800">
            <a:solidFill>
              <a:srgbClr val="00B050"/>
            </a:solidFill>
            <a:headEnd type="stealth"/>
            <a:tailEnd type="triangle"/>
          </a:ln>
        </p:spPr>
        <p:style>
          <a:lnRef idx="1">
            <a:schemeClr val="accent6"/>
          </a:lnRef>
          <a:fillRef idx="0">
            <a:schemeClr val="accent6"/>
          </a:fillRef>
          <a:effectRef idx="0">
            <a:schemeClr val="accent6"/>
          </a:effectRef>
          <a:fontRef idx="minor">
            <a:schemeClr val="tx1"/>
          </a:fontRef>
        </p:style>
      </p:cxnSp>
      <p:cxnSp>
        <p:nvCxnSpPr>
          <p:cNvPr id="34" name="Elbow Connector 33">
            <a:extLst>
              <a:ext uri="{FF2B5EF4-FFF2-40B4-BE49-F238E27FC236}">
                <a16:creationId xmlns:a16="http://schemas.microsoft.com/office/drawing/2014/main" id="{DEC74A4C-F142-FE74-9E44-B80818DE6916}"/>
              </a:ext>
            </a:extLst>
          </p:cNvPr>
          <p:cNvCxnSpPr>
            <a:cxnSpLocks/>
            <a:stCxn id="2" idx="2"/>
            <a:endCxn id="23" idx="1"/>
          </p:cNvCxnSpPr>
          <p:nvPr/>
        </p:nvCxnSpPr>
        <p:spPr>
          <a:xfrm rot="16200000" flipH="1">
            <a:off x="4386890" y="3983206"/>
            <a:ext cx="364826" cy="3311591"/>
          </a:xfrm>
          <a:prstGeom prst="bentConnector2">
            <a:avLst/>
          </a:prstGeom>
          <a:ln w="50800">
            <a:solidFill>
              <a:srgbClr val="00B050"/>
            </a:solidFill>
            <a:headEnd type="stealt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712050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0"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repeatCount="0" fill="hold" grpId="0" nodeType="withEffect" p14:presetBounceEnd="5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2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12" dur="12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repeatCount="0" fill="hold" grpId="0" nodeType="withEffect" p14:presetBounceEnd="5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50000">
                                          <p:cBhvr additive="base">
                                            <p:cTn id="15" dur="14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6" dur="14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repeatCount="0" fill="hold" grpId="0" nodeType="withEffect" p14:presetBounceEnd="5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50000">
                                          <p:cBhvr additive="base">
                                            <p:cTn id="19" dur="16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20" dur="16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9"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par>
                                    <p:cTn id="40" presetID="9"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par>
                                    <p:cTn id="43" presetID="9"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par>
                                    <p:cTn id="46" presetID="9"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repeatCount="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00" fill="hold"/>
                                            <p:tgtEl>
                                              <p:spTgt spid="3"/>
                                            </p:tgtEl>
                                            <p:attrNameLst>
                                              <p:attrName>ppt_x</p:attrName>
                                            </p:attrNameLst>
                                          </p:cBhvr>
                                          <p:tavLst>
                                            <p:tav tm="0">
                                              <p:val>
                                                <p:strVal val="0-#ppt_w/2"/>
                                              </p:val>
                                            </p:tav>
                                            <p:tav tm="100000">
                                              <p:val>
                                                <p:strVal val="#ppt_x"/>
                                              </p:val>
                                            </p:tav>
                                          </p:tavLst>
                                        </p:anim>
                                        <p:anim calcmode="lin" valueType="num">
                                          <p:cBhvr additive="base">
                                            <p:cTn id="12" dur="12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repeatCount="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400" fill="hold"/>
                                            <p:tgtEl>
                                              <p:spTgt spid="5"/>
                                            </p:tgtEl>
                                            <p:attrNameLst>
                                              <p:attrName>ppt_x</p:attrName>
                                            </p:attrNameLst>
                                          </p:cBhvr>
                                          <p:tavLst>
                                            <p:tav tm="0">
                                              <p:val>
                                                <p:strVal val="0-#ppt_w/2"/>
                                              </p:val>
                                            </p:tav>
                                            <p:tav tm="100000">
                                              <p:val>
                                                <p:strVal val="#ppt_x"/>
                                              </p:val>
                                            </p:tav>
                                          </p:tavLst>
                                        </p:anim>
                                        <p:anim calcmode="lin" valueType="num">
                                          <p:cBhvr additive="base">
                                            <p:cTn id="16" dur="14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repeatCount="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600" fill="hold"/>
                                            <p:tgtEl>
                                              <p:spTgt spid="7"/>
                                            </p:tgtEl>
                                            <p:attrNameLst>
                                              <p:attrName>ppt_x</p:attrName>
                                            </p:attrNameLst>
                                          </p:cBhvr>
                                          <p:tavLst>
                                            <p:tav tm="0">
                                              <p:val>
                                                <p:strVal val="0-#ppt_w/2"/>
                                              </p:val>
                                            </p:tav>
                                            <p:tav tm="100000">
                                              <p:val>
                                                <p:strVal val="#ppt_x"/>
                                              </p:val>
                                            </p:tav>
                                          </p:tavLst>
                                        </p:anim>
                                        <p:anim calcmode="lin" valueType="num">
                                          <p:cBhvr additive="base">
                                            <p:cTn id="20" dur="16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9"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par>
                                    <p:cTn id="40" presetID="9"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par>
                                    <p:cTn id="43" presetID="9"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par>
                                    <p:cTn id="46" presetID="9"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4768" y="140659"/>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COMPETITORS</a:t>
            </a:r>
          </a:p>
        </p:txBody>
      </p:sp>
      <p:sp>
        <p:nvSpPr>
          <p:cNvPr id="53" name="TextBox 52">
            <a:extLst>
              <a:ext uri="{FF2B5EF4-FFF2-40B4-BE49-F238E27FC236}">
                <a16:creationId xmlns:a16="http://schemas.microsoft.com/office/drawing/2014/main" id="{38BFC30B-21ED-AC4A-7EB4-B09288D21CFE}"/>
              </a:ext>
            </a:extLst>
          </p:cNvPr>
          <p:cNvSpPr txBox="1"/>
          <p:nvPr/>
        </p:nvSpPr>
        <p:spPr>
          <a:xfrm rot="16200000">
            <a:off x="7764625" y="2973905"/>
            <a:ext cx="1615837" cy="307777"/>
          </a:xfrm>
          <a:prstGeom prst="rect">
            <a:avLst/>
          </a:prstGeom>
          <a:noFill/>
        </p:spPr>
        <p:txBody>
          <a:bodyPr wrap="square" rtlCol="0" anchor="ctr">
            <a:spAutoFit/>
          </a:bodyPr>
          <a:lstStyle/>
          <a:p>
            <a:pPr algn="ctr"/>
            <a:r>
              <a:rPr lang="en-IN" sz="1400"/>
              <a:t>EFFICIENT</a:t>
            </a:r>
          </a:p>
        </p:txBody>
      </p:sp>
      <p:sp>
        <p:nvSpPr>
          <p:cNvPr id="137" name="Oval 136">
            <a:extLst>
              <a:ext uri="{FF2B5EF4-FFF2-40B4-BE49-F238E27FC236}">
                <a16:creationId xmlns:a16="http://schemas.microsoft.com/office/drawing/2014/main" id="{4FCBF11A-DD98-43FB-8785-AFAAC33DBF5C}"/>
              </a:ext>
            </a:extLst>
          </p:cNvPr>
          <p:cNvSpPr/>
          <p:nvPr/>
        </p:nvSpPr>
        <p:spPr>
          <a:xfrm>
            <a:off x="158312" y="3140767"/>
            <a:ext cx="745958" cy="775516"/>
          </a:xfrm>
          <a:prstGeom prst="ellipse">
            <a:avLst/>
          </a:prstGeom>
          <a:blipFill>
            <a:blip r:embed="rId4"/>
            <a:stretch>
              <a:fillRect/>
            </a:stretch>
          </a:bli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42" name="Elbow Connector 141">
            <a:extLst>
              <a:ext uri="{FF2B5EF4-FFF2-40B4-BE49-F238E27FC236}">
                <a16:creationId xmlns:a16="http://schemas.microsoft.com/office/drawing/2014/main" id="{C0922F33-382C-B1F2-B58C-E7AF76378116}"/>
              </a:ext>
            </a:extLst>
          </p:cNvPr>
          <p:cNvCxnSpPr/>
          <p:nvPr/>
        </p:nvCxnSpPr>
        <p:spPr>
          <a:xfrm flipV="1">
            <a:off x="901534" y="2117558"/>
            <a:ext cx="1540877" cy="1427521"/>
          </a:xfrm>
          <a:prstGeom prst="bentConnector3">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7" name="Straight Arrow Connector 146">
            <a:extLst>
              <a:ext uri="{FF2B5EF4-FFF2-40B4-BE49-F238E27FC236}">
                <a16:creationId xmlns:a16="http://schemas.microsoft.com/office/drawing/2014/main" id="{59CC293F-9EAF-9EC0-E406-925D08FDC298}"/>
              </a:ext>
            </a:extLst>
          </p:cNvPr>
          <p:cNvCxnSpPr>
            <a:cxnSpLocks/>
          </p:cNvCxnSpPr>
          <p:nvPr/>
        </p:nvCxnSpPr>
        <p:spPr>
          <a:xfrm>
            <a:off x="901534" y="3545079"/>
            <a:ext cx="1540877"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9" name="Elbow Connector 148">
            <a:extLst>
              <a:ext uri="{FF2B5EF4-FFF2-40B4-BE49-F238E27FC236}">
                <a16:creationId xmlns:a16="http://schemas.microsoft.com/office/drawing/2014/main" id="{9D318F1D-0AD4-DEFC-E9EC-E04F2900D025}"/>
              </a:ext>
            </a:extLst>
          </p:cNvPr>
          <p:cNvCxnSpPr/>
          <p:nvPr/>
        </p:nvCxnSpPr>
        <p:spPr>
          <a:xfrm>
            <a:off x="901534" y="3545079"/>
            <a:ext cx="1540877" cy="1496153"/>
          </a:xfrm>
          <a:prstGeom prst="bentConnector3">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1" name="Rounded Rectangle 160">
            <a:extLst>
              <a:ext uri="{FF2B5EF4-FFF2-40B4-BE49-F238E27FC236}">
                <a16:creationId xmlns:a16="http://schemas.microsoft.com/office/drawing/2014/main" id="{11B5F110-FCC5-68CC-492E-686CFB2A7BE0}"/>
              </a:ext>
            </a:extLst>
          </p:cNvPr>
          <p:cNvSpPr/>
          <p:nvPr/>
        </p:nvSpPr>
        <p:spPr>
          <a:xfrm>
            <a:off x="3834596" y="1452114"/>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AC9169CB-0B96-3D56-238C-30C6C0983D8D}"/>
              </a:ext>
            </a:extLst>
          </p:cNvPr>
          <p:cNvSpPr/>
          <p:nvPr/>
        </p:nvSpPr>
        <p:spPr>
          <a:xfrm>
            <a:off x="3834596" y="2911244"/>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Rounded Rectangle 164">
            <a:extLst>
              <a:ext uri="{FF2B5EF4-FFF2-40B4-BE49-F238E27FC236}">
                <a16:creationId xmlns:a16="http://schemas.microsoft.com/office/drawing/2014/main" id="{74C44ADD-6125-0706-CD78-C1975E5374A5}"/>
              </a:ext>
            </a:extLst>
          </p:cNvPr>
          <p:cNvSpPr/>
          <p:nvPr/>
        </p:nvSpPr>
        <p:spPr>
          <a:xfrm>
            <a:off x="3834596" y="4370375"/>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7" name="Straight Arrow Connector 166">
            <a:extLst>
              <a:ext uri="{FF2B5EF4-FFF2-40B4-BE49-F238E27FC236}">
                <a16:creationId xmlns:a16="http://schemas.microsoft.com/office/drawing/2014/main" id="{F51337E0-C45B-FE8A-8073-53223A2956D0}"/>
              </a:ext>
            </a:extLst>
          </p:cNvPr>
          <p:cNvCxnSpPr>
            <a:cxnSpLocks/>
            <a:endCxn id="161" idx="1"/>
          </p:cNvCxnSpPr>
          <p:nvPr/>
        </p:nvCxnSpPr>
        <p:spPr>
          <a:xfrm>
            <a:off x="3512641" y="2122186"/>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8" name="Straight Arrow Connector 167">
            <a:extLst>
              <a:ext uri="{FF2B5EF4-FFF2-40B4-BE49-F238E27FC236}">
                <a16:creationId xmlns:a16="http://schemas.microsoft.com/office/drawing/2014/main" id="{973A62DC-418A-E695-BE53-085A0BCF91D5}"/>
              </a:ext>
            </a:extLst>
          </p:cNvPr>
          <p:cNvCxnSpPr/>
          <p:nvPr/>
        </p:nvCxnSpPr>
        <p:spPr>
          <a:xfrm>
            <a:off x="3510447" y="3521509"/>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1" name="Straight Arrow Connector 170">
            <a:extLst>
              <a:ext uri="{FF2B5EF4-FFF2-40B4-BE49-F238E27FC236}">
                <a16:creationId xmlns:a16="http://schemas.microsoft.com/office/drawing/2014/main" id="{E3AAB0E7-08C1-F597-8176-D04E0756414D}"/>
              </a:ext>
            </a:extLst>
          </p:cNvPr>
          <p:cNvCxnSpPr/>
          <p:nvPr/>
        </p:nvCxnSpPr>
        <p:spPr>
          <a:xfrm>
            <a:off x="3517909" y="5041232"/>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3" name="Picture 172" descr="A logo with a green leaf&#10;&#10;Description automatically generated">
            <a:extLst>
              <a:ext uri="{FF2B5EF4-FFF2-40B4-BE49-F238E27FC236}">
                <a16:creationId xmlns:a16="http://schemas.microsoft.com/office/drawing/2014/main" id="{3C371B76-BC56-6644-D3E3-54EA8CC49934}"/>
              </a:ext>
            </a:extLst>
          </p:cNvPr>
          <p:cNvPicPr>
            <a:picLocks noChangeAspect="1"/>
          </p:cNvPicPr>
          <p:nvPr/>
        </p:nvPicPr>
        <p:blipFill>
          <a:blip r:embed="rId5"/>
          <a:stretch>
            <a:fillRect/>
          </a:stretch>
        </p:blipFill>
        <p:spPr>
          <a:xfrm>
            <a:off x="3928703" y="1558587"/>
            <a:ext cx="1513578" cy="1136058"/>
          </a:xfrm>
          <a:prstGeom prst="rect">
            <a:avLst/>
          </a:prstGeom>
        </p:spPr>
      </p:pic>
      <p:pic>
        <p:nvPicPr>
          <p:cNvPr id="175" name="Picture 174" descr="A blue text on a black background&#10;&#10;Description automatically generated">
            <a:extLst>
              <a:ext uri="{FF2B5EF4-FFF2-40B4-BE49-F238E27FC236}">
                <a16:creationId xmlns:a16="http://schemas.microsoft.com/office/drawing/2014/main" id="{063C6524-FCD3-3037-2EDD-BDD9EE79AA83}"/>
              </a:ext>
            </a:extLst>
          </p:cNvPr>
          <p:cNvPicPr>
            <a:picLocks noChangeAspect="1"/>
          </p:cNvPicPr>
          <p:nvPr/>
        </p:nvPicPr>
        <p:blipFill>
          <a:blip r:embed="rId6"/>
          <a:stretch>
            <a:fillRect/>
          </a:stretch>
        </p:blipFill>
        <p:spPr>
          <a:xfrm>
            <a:off x="5676311" y="1828370"/>
            <a:ext cx="1330936" cy="614449"/>
          </a:xfrm>
          <a:prstGeom prst="rect">
            <a:avLst/>
          </a:prstGeom>
        </p:spPr>
      </p:pic>
      <p:pic>
        <p:nvPicPr>
          <p:cNvPr id="177" name="Picture 176" descr="A logo with a fork and knife&#10;&#10;Description automatically generated">
            <a:extLst>
              <a:ext uri="{FF2B5EF4-FFF2-40B4-BE49-F238E27FC236}">
                <a16:creationId xmlns:a16="http://schemas.microsoft.com/office/drawing/2014/main" id="{54A21FD2-ADF4-2A38-4D75-0EB65CB75294}"/>
              </a:ext>
            </a:extLst>
          </p:cNvPr>
          <p:cNvPicPr>
            <a:picLocks noChangeAspect="1"/>
          </p:cNvPicPr>
          <p:nvPr/>
        </p:nvPicPr>
        <p:blipFill>
          <a:blip r:embed="rId7"/>
          <a:stretch>
            <a:fillRect/>
          </a:stretch>
        </p:blipFill>
        <p:spPr>
          <a:xfrm>
            <a:off x="7236894" y="1659776"/>
            <a:ext cx="1179568" cy="859119"/>
          </a:xfrm>
          <a:prstGeom prst="rect">
            <a:avLst/>
          </a:prstGeom>
        </p:spPr>
      </p:pic>
      <p:pic>
        <p:nvPicPr>
          <p:cNvPr id="179" name="Picture 178">
            <a:extLst>
              <a:ext uri="{FF2B5EF4-FFF2-40B4-BE49-F238E27FC236}">
                <a16:creationId xmlns:a16="http://schemas.microsoft.com/office/drawing/2014/main" id="{48715BDA-100B-609A-AD71-6430517B946C}"/>
              </a:ext>
            </a:extLst>
          </p:cNvPr>
          <p:cNvPicPr>
            <a:picLocks noChangeAspect="1"/>
          </p:cNvPicPr>
          <p:nvPr/>
        </p:nvPicPr>
        <p:blipFill>
          <a:blip r:embed="rId8"/>
          <a:stretch>
            <a:fillRect/>
          </a:stretch>
        </p:blipFill>
        <p:spPr>
          <a:xfrm>
            <a:off x="8645533" y="1569989"/>
            <a:ext cx="1257001" cy="1177889"/>
          </a:xfrm>
          <a:prstGeom prst="rect">
            <a:avLst/>
          </a:prstGeom>
        </p:spPr>
      </p:pic>
      <p:pic>
        <p:nvPicPr>
          <p:cNvPr id="183" name="Picture 182" descr="A green rectangle with white text&#10;&#10;Description automatically generated">
            <a:extLst>
              <a:ext uri="{FF2B5EF4-FFF2-40B4-BE49-F238E27FC236}">
                <a16:creationId xmlns:a16="http://schemas.microsoft.com/office/drawing/2014/main" id="{2DBF1BC5-C83C-1761-F4A9-EAAA635ADA57}"/>
              </a:ext>
            </a:extLst>
          </p:cNvPr>
          <p:cNvPicPr>
            <a:picLocks noChangeAspect="1"/>
          </p:cNvPicPr>
          <p:nvPr/>
        </p:nvPicPr>
        <p:blipFill>
          <a:blip r:embed="rId9"/>
          <a:stretch>
            <a:fillRect/>
          </a:stretch>
        </p:blipFill>
        <p:spPr>
          <a:xfrm>
            <a:off x="9988303" y="1707317"/>
            <a:ext cx="1265026" cy="903231"/>
          </a:xfrm>
          <a:prstGeom prst="rect">
            <a:avLst/>
          </a:prstGeom>
        </p:spPr>
      </p:pic>
      <p:pic>
        <p:nvPicPr>
          <p:cNvPr id="185" name="Picture 184" descr="A close-up of a logo&#10;&#10;Description automatically generated">
            <a:extLst>
              <a:ext uri="{FF2B5EF4-FFF2-40B4-BE49-F238E27FC236}">
                <a16:creationId xmlns:a16="http://schemas.microsoft.com/office/drawing/2014/main" id="{7E2CE5BE-286C-F320-55F8-8DBE78926EF8}"/>
              </a:ext>
            </a:extLst>
          </p:cNvPr>
          <p:cNvPicPr>
            <a:picLocks noChangeAspect="1"/>
          </p:cNvPicPr>
          <p:nvPr/>
        </p:nvPicPr>
        <p:blipFill>
          <a:blip r:embed="rId10"/>
          <a:stretch>
            <a:fillRect/>
          </a:stretch>
        </p:blipFill>
        <p:spPr>
          <a:xfrm>
            <a:off x="7745930" y="3124293"/>
            <a:ext cx="2380794" cy="896584"/>
          </a:xfrm>
          <a:prstGeom prst="rect">
            <a:avLst/>
          </a:prstGeom>
        </p:spPr>
      </p:pic>
      <p:pic>
        <p:nvPicPr>
          <p:cNvPr id="187" name="Picture 186" descr="A green orange and orange logo&#10;&#10;Description automatically generated">
            <a:extLst>
              <a:ext uri="{FF2B5EF4-FFF2-40B4-BE49-F238E27FC236}">
                <a16:creationId xmlns:a16="http://schemas.microsoft.com/office/drawing/2014/main" id="{464C2F56-8660-5037-0D4C-9EAA87080950}"/>
              </a:ext>
            </a:extLst>
          </p:cNvPr>
          <p:cNvPicPr>
            <a:picLocks noChangeAspect="1"/>
          </p:cNvPicPr>
          <p:nvPr/>
        </p:nvPicPr>
        <p:blipFill>
          <a:blip r:embed="rId11"/>
          <a:stretch>
            <a:fillRect/>
          </a:stretch>
        </p:blipFill>
        <p:spPr>
          <a:xfrm>
            <a:off x="9731140" y="3135639"/>
            <a:ext cx="1581874" cy="826529"/>
          </a:xfrm>
          <a:prstGeom prst="rect">
            <a:avLst/>
          </a:prstGeom>
        </p:spPr>
      </p:pic>
      <p:pic>
        <p:nvPicPr>
          <p:cNvPr id="189" name="Picture 188" descr="A purple text on a black background&#10;&#10;Description automatically generated">
            <a:extLst>
              <a:ext uri="{FF2B5EF4-FFF2-40B4-BE49-F238E27FC236}">
                <a16:creationId xmlns:a16="http://schemas.microsoft.com/office/drawing/2014/main" id="{AE92E7C6-663B-2C62-26EF-B04E95FEECEF}"/>
              </a:ext>
            </a:extLst>
          </p:cNvPr>
          <p:cNvPicPr>
            <a:picLocks noChangeAspect="1"/>
          </p:cNvPicPr>
          <p:nvPr/>
        </p:nvPicPr>
        <p:blipFill>
          <a:blip r:embed="rId12"/>
          <a:stretch>
            <a:fillRect/>
          </a:stretch>
        </p:blipFill>
        <p:spPr>
          <a:xfrm>
            <a:off x="5085637" y="3345116"/>
            <a:ext cx="1438626" cy="479542"/>
          </a:xfrm>
          <a:prstGeom prst="rect">
            <a:avLst/>
          </a:prstGeom>
        </p:spPr>
      </p:pic>
      <p:pic>
        <p:nvPicPr>
          <p:cNvPr id="191" name="Picture 190" descr="A blue and yellow logo&#10;&#10;Description automatically generated">
            <a:extLst>
              <a:ext uri="{FF2B5EF4-FFF2-40B4-BE49-F238E27FC236}">
                <a16:creationId xmlns:a16="http://schemas.microsoft.com/office/drawing/2014/main" id="{5B9FDB5A-4E90-84AF-5AD5-E1FCB71C3645}"/>
              </a:ext>
            </a:extLst>
          </p:cNvPr>
          <p:cNvPicPr>
            <a:picLocks noChangeAspect="1"/>
          </p:cNvPicPr>
          <p:nvPr/>
        </p:nvPicPr>
        <p:blipFill>
          <a:blip r:embed="rId13"/>
          <a:stretch>
            <a:fillRect/>
          </a:stretch>
        </p:blipFill>
        <p:spPr>
          <a:xfrm>
            <a:off x="6587136" y="3100804"/>
            <a:ext cx="1581874" cy="889804"/>
          </a:xfrm>
          <a:prstGeom prst="rect">
            <a:avLst/>
          </a:prstGeom>
        </p:spPr>
      </p:pic>
      <p:pic>
        <p:nvPicPr>
          <p:cNvPr id="193" name="Picture 192" descr="A close-up of a logo&#10;&#10;Description automatically generated">
            <a:extLst>
              <a:ext uri="{FF2B5EF4-FFF2-40B4-BE49-F238E27FC236}">
                <a16:creationId xmlns:a16="http://schemas.microsoft.com/office/drawing/2014/main" id="{2C9EA5E6-2A3C-0B39-066E-D7A939C88902}"/>
              </a:ext>
            </a:extLst>
          </p:cNvPr>
          <p:cNvPicPr>
            <a:picLocks noChangeAspect="1"/>
          </p:cNvPicPr>
          <p:nvPr/>
        </p:nvPicPr>
        <p:blipFill>
          <a:blip r:embed="rId14"/>
          <a:stretch>
            <a:fillRect/>
          </a:stretch>
        </p:blipFill>
        <p:spPr>
          <a:xfrm>
            <a:off x="3971502" y="3234317"/>
            <a:ext cx="1103269" cy="620589"/>
          </a:xfrm>
          <a:prstGeom prst="rect">
            <a:avLst/>
          </a:prstGeom>
        </p:spPr>
      </p:pic>
      <p:pic>
        <p:nvPicPr>
          <p:cNvPr id="195" name="Picture 194" descr="A black and white logo&#10;&#10;Description automatically generated">
            <a:extLst>
              <a:ext uri="{FF2B5EF4-FFF2-40B4-BE49-F238E27FC236}">
                <a16:creationId xmlns:a16="http://schemas.microsoft.com/office/drawing/2014/main" id="{270BE151-5E9C-AFB5-1C8D-D716F69AE2DC}"/>
              </a:ext>
            </a:extLst>
          </p:cNvPr>
          <p:cNvPicPr>
            <a:picLocks noChangeAspect="1"/>
          </p:cNvPicPr>
          <p:nvPr/>
        </p:nvPicPr>
        <p:blipFill>
          <a:blip r:embed="rId15"/>
          <a:stretch>
            <a:fillRect/>
          </a:stretch>
        </p:blipFill>
        <p:spPr>
          <a:xfrm>
            <a:off x="6697294" y="4654306"/>
            <a:ext cx="1561482" cy="864020"/>
          </a:xfrm>
          <a:prstGeom prst="rect">
            <a:avLst/>
          </a:prstGeom>
        </p:spPr>
      </p:pic>
      <p:pic>
        <p:nvPicPr>
          <p:cNvPr id="197" name="Picture 196" descr="A black letter t&#10;&#10;Description automatically generated">
            <a:extLst>
              <a:ext uri="{FF2B5EF4-FFF2-40B4-BE49-F238E27FC236}">
                <a16:creationId xmlns:a16="http://schemas.microsoft.com/office/drawing/2014/main" id="{CDFFFE84-2C5D-8863-C7ED-434A801A3280}"/>
              </a:ext>
            </a:extLst>
          </p:cNvPr>
          <p:cNvPicPr>
            <a:picLocks noChangeAspect="1"/>
          </p:cNvPicPr>
          <p:nvPr/>
        </p:nvPicPr>
        <p:blipFill>
          <a:blip r:embed="rId16"/>
          <a:stretch>
            <a:fillRect/>
          </a:stretch>
        </p:blipFill>
        <p:spPr>
          <a:xfrm>
            <a:off x="8088869" y="4800051"/>
            <a:ext cx="1185164" cy="163976"/>
          </a:xfrm>
          <a:prstGeom prst="rect">
            <a:avLst/>
          </a:prstGeom>
        </p:spPr>
      </p:pic>
      <p:pic>
        <p:nvPicPr>
          <p:cNvPr id="199" name="Picture 198" descr="A logo with green text&#10;&#10;Description automatically generated with medium confidence">
            <a:extLst>
              <a:ext uri="{FF2B5EF4-FFF2-40B4-BE49-F238E27FC236}">
                <a16:creationId xmlns:a16="http://schemas.microsoft.com/office/drawing/2014/main" id="{DEA33D1E-9734-27B8-B372-E70F2337B173}"/>
              </a:ext>
            </a:extLst>
          </p:cNvPr>
          <p:cNvPicPr>
            <a:picLocks noChangeAspect="1"/>
          </p:cNvPicPr>
          <p:nvPr/>
        </p:nvPicPr>
        <p:blipFill>
          <a:blip r:embed="rId17"/>
          <a:stretch>
            <a:fillRect/>
          </a:stretch>
        </p:blipFill>
        <p:spPr>
          <a:xfrm>
            <a:off x="3886233" y="4650678"/>
            <a:ext cx="1053422" cy="790675"/>
          </a:xfrm>
          <a:prstGeom prst="rect">
            <a:avLst/>
          </a:prstGeom>
        </p:spPr>
      </p:pic>
      <p:pic>
        <p:nvPicPr>
          <p:cNvPr id="201" name="Picture 200" descr="A logo with yellow text&#10;&#10;Description automatically generated">
            <a:extLst>
              <a:ext uri="{FF2B5EF4-FFF2-40B4-BE49-F238E27FC236}">
                <a16:creationId xmlns:a16="http://schemas.microsoft.com/office/drawing/2014/main" id="{09582D4F-1EFE-6C01-B926-B4FBD2C1C221}"/>
              </a:ext>
            </a:extLst>
          </p:cNvPr>
          <p:cNvPicPr>
            <a:picLocks noChangeAspect="1"/>
          </p:cNvPicPr>
          <p:nvPr/>
        </p:nvPicPr>
        <p:blipFill>
          <a:blip r:embed="rId18"/>
          <a:stretch>
            <a:fillRect/>
          </a:stretch>
        </p:blipFill>
        <p:spPr>
          <a:xfrm>
            <a:off x="5052825" y="4552239"/>
            <a:ext cx="1594244" cy="896763"/>
          </a:xfrm>
          <a:prstGeom prst="rect">
            <a:avLst/>
          </a:prstGeom>
        </p:spPr>
      </p:pic>
      <p:pic>
        <p:nvPicPr>
          <p:cNvPr id="203" name="Picture 202" descr="A logo for a restaurant&#10;&#10;Description automatically generated">
            <a:extLst>
              <a:ext uri="{FF2B5EF4-FFF2-40B4-BE49-F238E27FC236}">
                <a16:creationId xmlns:a16="http://schemas.microsoft.com/office/drawing/2014/main" id="{C53DCE01-B0FA-0E5E-67C3-82A3B49D6CCF}"/>
              </a:ext>
            </a:extLst>
          </p:cNvPr>
          <p:cNvPicPr>
            <a:picLocks noChangeAspect="1"/>
          </p:cNvPicPr>
          <p:nvPr/>
        </p:nvPicPr>
        <p:blipFill>
          <a:blip r:embed="rId19"/>
          <a:stretch>
            <a:fillRect/>
          </a:stretch>
        </p:blipFill>
        <p:spPr>
          <a:xfrm>
            <a:off x="9509767" y="4650278"/>
            <a:ext cx="1645752" cy="864020"/>
          </a:xfrm>
          <a:prstGeom prst="rect">
            <a:avLst/>
          </a:prstGeom>
        </p:spPr>
      </p:pic>
      <p:sp>
        <p:nvSpPr>
          <p:cNvPr id="205" name="Rounded Rectangle 204">
            <a:extLst>
              <a:ext uri="{FF2B5EF4-FFF2-40B4-BE49-F238E27FC236}">
                <a16:creationId xmlns:a16="http://schemas.microsoft.com/office/drawing/2014/main" id="{0C4141B6-2C06-E4F2-67C8-3BE124926AEF}"/>
              </a:ext>
            </a:extLst>
          </p:cNvPr>
          <p:cNvSpPr/>
          <p:nvPr/>
        </p:nvSpPr>
        <p:spPr>
          <a:xfrm>
            <a:off x="2444604" y="3308533"/>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ircular Std Black" panose="020B0A04020101010102" pitchFamily="34" charset="77"/>
                <a:cs typeface="Circular Std Black" panose="020B0A04020101010102" pitchFamily="34" charset="77"/>
              </a:rPr>
              <a:t>Grocery</a:t>
            </a:r>
          </a:p>
        </p:txBody>
      </p:sp>
      <p:sp>
        <p:nvSpPr>
          <p:cNvPr id="206" name="Rounded Rectangle 205">
            <a:extLst>
              <a:ext uri="{FF2B5EF4-FFF2-40B4-BE49-F238E27FC236}">
                <a16:creationId xmlns:a16="http://schemas.microsoft.com/office/drawing/2014/main" id="{4FEFCC20-8CF6-052D-847F-F0DA60784C9E}"/>
              </a:ext>
            </a:extLst>
          </p:cNvPr>
          <p:cNvSpPr/>
          <p:nvPr/>
        </p:nvSpPr>
        <p:spPr>
          <a:xfrm>
            <a:off x="2437332" y="1870592"/>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ircular Std Black" panose="020B0A04020101010102" pitchFamily="34" charset="77"/>
                <a:cs typeface="Circular Std Black" panose="020B0A04020101010102" pitchFamily="34" charset="77"/>
              </a:rPr>
              <a:t>Meal Kit</a:t>
            </a:r>
          </a:p>
        </p:txBody>
      </p:sp>
      <p:sp>
        <p:nvSpPr>
          <p:cNvPr id="207" name="Rounded Rectangle 206">
            <a:extLst>
              <a:ext uri="{FF2B5EF4-FFF2-40B4-BE49-F238E27FC236}">
                <a16:creationId xmlns:a16="http://schemas.microsoft.com/office/drawing/2014/main" id="{947B586A-6D27-BC45-44A5-3B2FD1E855AB}"/>
              </a:ext>
            </a:extLst>
          </p:cNvPr>
          <p:cNvSpPr/>
          <p:nvPr/>
        </p:nvSpPr>
        <p:spPr>
          <a:xfrm>
            <a:off x="2444604" y="4808464"/>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Ready to Eat</a:t>
            </a:r>
          </a:p>
        </p:txBody>
      </p:sp>
    </p:spTree>
    <p:extLst>
      <p:ext uri="{BB962C8B-B14F-4D97-AF65-F5344CB8AC3E}">
        <p14:creationId xmlns:p14="http://schemas.microsoft.com/office/powerpoint/2010/main" val="24448284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252334" y="-255248"/>
            <a:ext cx="12696668" cy="7438196"/>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469927CC-9C95-293E-494B-4C27AED8DC67}"/>
              </a:ext>
            </a:extLst>
          </p:cNvPr>
          <p:cNvSpPr txBox="1"/>
          <p:nvPr/>
        </p:nvSpPr>
        <p:spPr>
          <a:xfrm>
            <a:off x="1434392" y="191975"/>
            <a:ext cx="8754256" cy="1015663"/>
          </a:xfrm>
          <a:prstGeom prst="rect">
            <a:avLst/>
          </a:prstGeom>
          <a:noFill/>
        </p:spPr>
        <p:txBody>
          <a:bodyPr wrap="square" rtlCol="0">
            <a:spAutoFit/>
          </a:bodyPr>
          <a:lstStyle/>
          <a:p>
            <a:pPr algn="ctr"/>
            <a:r>
              <a:rPr lang="en-US" sz="6000">
                <a:solidFill>
                  <a:srgbClr val="00B050"/>
                </a:solidFill>
                <a:latin typeface="Circular Std Black" panose="020B0A04020101010102" pitchFamily="34" charset="77"/>
                <a:cs typeface="Circular Std Black" panose="020B0A04020101010102" pitchFamily="34" charset="77"/>
              </a:rPr>
              <a:t>ABOUT US</a:t>
            </a:r>
          </a:p>
        </p:txBody>
      </p:sp>
      <p:pic>
        <p:nvPicPr>
          <p:cNvPr id="20" name="Graphic 19" descr="Noodles outline">
            <a:extLst>
              <a:ext uri="{FF2B5EF4-FFF2-40B4-BE49-F238E27FC236}">
                <a16:creationId xmlns:a16="http://schemas.microsoft.com/office/drawing/2014/main" id="{06562772-43F2-D199-E228-1316AC7A3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9456" y="1408176"/>
            <a:ext cx="1397194" cy="1397194"/>
          </a:xfrm>
          <a:prstGeom prst="rect">
            <a:avLst/>
          </a:prstGeom>
        </p:spPr>
      </p:pic>
      <p:sp>
        <p:nvSpPr>
          <p:cNvPr id="21" name="TextBox 20">
            <a:extLst>
              <a:ext uri="{FF2B5EF4-FFF2-40B4-BE49-F238E27FC236}">
                <a16:creationId xmlns:a16="http://schemas.microsoft.com/office/drawing/2014/main" id="{317FBFA4-ABF1-D520-1224-839FABD2DD3A}"/>
              </a:ext>
            </a:extLst>
          </p:cNvPr>
          <p:cNvSpPr txBox="1"/>
          <p:nvPr/>
        </p:nvSpPr>
        <p:spPr>
          <a:xfrm>
            <a:off x="964008" y="3109907"/>
            <a:ext cx="3550295" cy="707886"/>
          </a:xfrm>
          <a:prstGeom prst="rect">
            <a:avLst/>
          </a:prstGeom>
          <a:noFill/>
        </p:spPr>
        <p:txBody>
          <a:bodyPr wrap="square" rtlCol="0">
            <a:spAutoFit/>
          </a:bodyPr>
          <a:lstStyle/>
          <a:p>
            <a:pPr algn="ctr"/>
            <a:r>
              <a:rPr lang="en-US" sz="2000" b="1">
                <a:solidFill>
                  <a:schemeClr val="bg1"/>
                </a:solidFill>
                <a:effectLst/>
                <a:latin typeface="Circular Std Black" panose="020B0A04020101010102" pitchFamily="34" charset="77"/>
                <a:cs typeface="Circular Std Black" panose="020B0A04020101010102" pitchFamily="34" charset="77"/>
              </a:rPr>
              <a:t>We ar</a:t>
            </a:r>
            <a:r>
              <a:rPr lang="en-US" sz="2000" b="1">
                <a:solidFill>
                  <a:schemeClr val="bg1"/>
                </a:solidFill>
                <a:latin typeface="Circular Std Black" panose="020B0A04020101010102" pitchFamily="34" charset="77"/>
                <a:cs typeface="Circular Std Black" panose="020B0A04020101010102" pitchFamily="34" charset="77"/>
              </a:rPr>
              <a:t>e a meal kit delivery service</a:t>
            </a:r>
          </a:p>
        </p:txBody>
      </p:sp>
      <p:sp>
        <p:nvSpPr>
          <p:cNvPr id="36" name="TextBox 35">
            <a:extLst>
              <a:ext uri="{FF2B5EF4-FFF2-40B4-BE49-F238E27FC236}">
                <a16:creationId xmlns:a16="http://schemas.microsoft.com/office/drawing/2014/main" id="{93D2A7CB-60DA-072A-E32B-929B39159203}"/>
              </a:ext>
            </a:extLst>
          </p:cNvPr>
          <p:cNvSpPr txBox="1"/>
          <p:nvPr/>
        </p:nvSpPr>
        <p:spPr>
          <a:xfrm>
            <a:off x="6096000" y="3109907"/>
            <a:ext cx="4863127" cy="707886"/>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provide personalized recipes and pre-portion fresh ingredients</a:t>
            </a:r>
          </a:p>
        </p:txBody>
      </p:sp>
      <p:sp>
        <p:nvSpPr>
          <p:cNvPr id="38" name="TextBox 37">
            <a:extLst>
              <a:ext uri="{FF2B5EF4-FFF2-40B4-BE49-F238E27FC236}">
                <a16:creationId xmlns:a16="http://schemas.microsoft.com/office/drawing/2014/main" id="{64D1550B-0610-5A61-FC77-B9C6795A7886}"/>
              </a:ext>
            </a:extLst>
          </p:cNvPr>
          <p:cNvSpPr txBox="1"/>
          <p:nvPr/>
        </p:nvSpPr>
        <p:spPr>
          <a:xfrm>
            <a:off x="729308" y="5645508"/>
            <a:ext cx="4469086" cy="707886"/>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tailor to each customer’s taste preferences and dietary needs</a:t>
            </a:r>
          </a:p>
        </p:txBody>
      </p:sp>
      <p:pic>
        <p:nvPicPr>
          <p:cNvPr id="4" name="Graphic 3" descr="Open hand with plant outline">
            <a:extLst>
              <a:ext uri="{FF2B5EF4-FFF2-40B4-BE49-F238E27FC236}">
                <a16:creationId xmlns:a16="http://schemas.microsoft.com/office/drawing/2014/main" id="{C4A88970-AFB9-E0FF-D00B-F3F87ABA4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1663" y="4153612"/>
            <a:ext cx="1354987" cy="1354987"/>
          </a:xfrm>
          <a:prstGeom prst="rect">
            <a:avLst/>
          </a:prstGeom>
        </p:spPr>
      </p:pic>
      <p:sp>
        <p:nvSpPr>
          <p:cNvPr id="40" name="TextBox 39">
            <a:extLst>
              <a:ext uri="{FF2B5EF4-FFF2-40B4-BE49-F238E27FC236}">
                <a16:creationId xmlns:a16="http://schemas.microsoft.com/office/drawing/2014/main" id="{E97446E2-ADFC-1781-9975-7C9744624B0F}"/>
              </a:ext>
            </a:extLst>
          </p:cNvPr>
          <p:cNvSpPr txBox="1"/>
          <p:nvPr/>
        </p:nvSpPr>
        <p:spPr>
          <a:xfrm>
            <a:off x="5918780" y="5645508"/>
            <a:ext cx="4908246" cy="1015664"/>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use AI algorithms to analyze user data and continuously improve our recommendations</a:t>
            </a:r>
            <a:endParaRPr lang="en-US" sz="2000"/>
          </a:p>
        </p:txBody>
      </p:sp>
      <p:pic>
        <p:nvPicPr>
          <p:cNvPr id="6" name="Graphic 5" descr="Grocery bag outline">
            <a:extLst>
              <a:ext uri="{FF2B5EF4-FFF2-40B4-BE49-F238E27FC236}">
                <a16:creationId xmlns:a16="http://schemas.microsoft.com/office/drawing/2014/main" id="{E343EF65-F1EA-DD15-7574-1D1937AF1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2068" y="1408176"/>
            <a:ext cx="1512946" cy="1512946"/>
          </a:xfrm>
          <a:prstGeom prst="rect">
            <a:avLst/>
          </a:prstGeom>
        </p:spPr>
      </p:pic>
      <p:pic>
        <p:nvPicPr>
          <p:cNvPr id="5" name="Graphic 4" descr="Illustrator outline">
            <a:extLst>
              <a:ext uri="{FF2B5EF4-FFF2-40B4-BE49-F238E27FC236}">
                <a16:creationId xmlns:a16="http://schemas.microsoft.com/office/drawing/2014/main" id="{66CC9243-18EB-B860-1DF6-490FC295B0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1047" y="4268682"/>
            <a:ext cx="1354987" cy="1354987"/>
          </a:xfrm>
          <a:prstGeom prst="rect">
            <a:avLst/>
          </a:prstGeom>
        </p:spPr>
      </p:pic>
    </p:spTree>
    <p:extLst>
      <p:ext uri="{BB962C8B-B14F-4D97-AF65-F5344CB8AC3E}">
        <p14:creationId xmlns:p14="http://schemas.microsoft.com/office/powerpoint/2010/main" val="1504830810"/>
      </p:ext>
    </p:extLst>
  </p:cSld>
  <p:clrMapOvr>
    <a:masterClrMapping/>
  </p:clrMapOvr>
  <mc:AlternateContent xmlns:mc="http://schemas.openxmlformats.org/markup-compatibility/2006">
    <mc:Choice xmlns:p14="http://schemas.microsoft.com/office/powerpoint/2010/main" Requires="p14">
      <p:transition spd="slow" p14:dur="12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
            <a:extLst>
              <a:ext uri="{FF2B5EF4-FFF2-40B4-BE49-F238E27FC236}">
                <a16:creationId xmlns:a16="http://schemas.microsoft.com/office/drawing/2014/main" id="{26897239-6ADE-BFA2-D2B6-154476105864}"/>
              </a:ext>
            </a:extLst>
          </p:cNvPr>
          <p:cNvGrpSpPr>
            <a:grpSpLocks/>
          </p:cNvGrpSpPr>
          <p:nvPr>
            <p:custDataLst>
              <p:tags r:id="rId1"/>
            </p:custDataLst>
          </p:nvPr>
        </p:nvGrpSpPr>
        <p:grpSpPr bwMode="auto">
          <a:xfrm>
            <a:off x="490526" y="1147668"/>
            <a:ext cx="5605474" cy="5470539"/>
            <a:chOff x="1058" y="317"/>
            <a:chExt cx="3531" cy="3446"/>
          </a:xfrm>
          <a:gradFill>
            <a:gsLst>
              <a:gs pos="0">
                <a:schemeClr val="bg1"/>
              </a:gs>
              <a:gs pos="79000">
                <a:srgbClr val="92D050"/>
              </a:gs>
              <a:gs pos="38000">
                <a:srgbClr val="92D050"/>
              </a:gs>
            </a:gsLst>
            <a:lin ang="16200000" scaled="1"/>
          </a:gradFill>
        </p:grpSpPr>
        <p:grpSp>
          <p:nvGrpSpPr>
            <p:cNvPr id="16" name="Group 4">
              <a:extLst>
                <a:ext uri="{FF2B5EF4-FFF2-40B4-BE49-F238E27FC236}">
                  <a16:creationId xmlns:a16="http://schemas.microsoft.com/office/drawing/2014/main" id="{F78EA1B8-7A45-650F-87F0-3C419CDCE6F1}"/>
                </a:ext>
              </a:extLst>
            </p:cNvPr>
            <p:cNvGrpSpPr>
              <a:grpSpLocks/>
            </p:cNvGrpSpPr>
            <p:nvPr/>
          </p:nvGrpSpPr>
          <p:grpSpPr bwMode="auto">
            <a:xfrm>
              <a:off x="1216" y="1433"/>
              <a:ext cx="1406" cy="1219"/>
              <a:chOff x="1216" y="1433"/>
              <a:chExt cx="1406" cy="1219"/>
            </a:xfrm>
            <a:grpFill/>
          </p:grpSpPr>
          <p:sp>
            <p:nvSpPr>
              <p:cNvPr id="259" name="Freeform 5">
                <a:extLst>
                  <a:ext uri="{FF2B5EF4-FFF2-40B4-BE49-F238E27FC236}">
                    <a16:creationId xmlns:a16="http://schemas.microsoft.com/office/drawing/2014/main" id="{4BC5A343-3E73-B215-4172-BDA09CEEE7F6}"/>
                  </a:ext>
                </a:extLst>
              </p:cNvPr>
              <p:cNvSpPr>
                <a:spLocks/>
              </p:cNvSpPr>
              <p:nvPr/>
            </p:nvSpPr>
            <p:spPr bwMode="auto">
              <a:xfrm>
                <a:off x="2021" y="1575"/>
                <a:ext cx="238" cy="153"/>
              </a:xfrm>
              <a:custGeom>
                <a:avLst/>
                <a:gdLst>
                  <a:gd name="T0" fmla="*/ 238 w 238"/>
                  <a:gd name="T1" fmla="*/ 17 h 153"/>
                  <a:gd name="T2" fmla="*/ 233 w 238"/>
                  <a:gd name="T3" fmla="*/ 80 h 153"/>
                  <a:gd name="T4" fmla="*/ 227 w 238"/>
                  <a:gd name="T5" fmla="*/ 153 h 153"/>
                  <a:gd name="T6" fmla="*/ 210 w 238"/>
                  <a:gd name="T7" fmla="*/ 153 h 153"/>
                  <a:gd name="T8" fmla="*/ 148 w 238"/>
                  <a:gd name="T9" fmla="*/ 148 h 153"/>
                  <a:gd name="T10" fmla="*/ 91 w 238"/>
                  <a:gd name="T11" fmla="*/ 142 h 153"/>
                  <a:gd name="T12" fmla="*/ 68 w 238"/>
                  <a:gd name="T13" fmla="*/ 142 h 153"/>
                  <a:gd name="T14" fmla="*/ 51 w 238"/>
                  <a:gd name="T15" fmla="*/ 142 h 153"/>
                  <a:gd name="T16" fmla="*/ 0 w 238"/>
                  <a:gd name="T17" fmla="*/ 136 h 153"/>
                  <a:gd name="T18" fmla="*/ 0 w 238"/>
                  <a:gd name="T19" fmla="*/ 131 h 153"/>
                  <a:gd name="T20" fmla="*/ 0 w 238"/>
                  <a:gd name="T21" fmla="*/ 125 h 153"/>
                  <a:gd name="T22" fmla="*/ 0 w 238"/>
                  <a:gd name="T23" fmla="*/ 119 h 153"/>
                  <a:gd name="T24" fmla="*/ 0 w 238"/>
                  <a:gd name="T25" fmla="*/ 91 h 153"/>
                  <a:gd name="T26" fmla="*/ 6 w 238"/>
                  <a:gd name="T27" fmla="*/ 85 h 153"/>
                  <a:gd name="T28" fmla="*/ 6 w 238"/>
                  <a:gd name="T29" fmla="*/ 80 h 153"/>
                  <a:gd name="T30" fmla="*/ 6 w 238"/>
                  <a:gd name="T31" fmla="*/ 68 h 153"/>
                  <a:gd name="T32" fmla="*/ 6 w 238"/>
                  <a:gd name="T33" fmla="*/ 57 h 153"/>
                  <a:gd name="T34" fmla="*/ 6 w 238"/>
                  <a:gd name="T35" fmla="*/ 46 h 153"/>
                  <a:gd name="T36" fmla="*/ 6 w 238"/>
                  <a:gd name="T37" fmla="*/ 34 h 153"/>
                  <a:gd name="T38" fmla="*/ 6 w 238"/>
                  <a:gd name="T39" fmla="*/ 29 h 153"/>
                  <a:gd name="T40" fmla="*/ 6 w 238"/>
                  <a:gd name="T41" fmla="*/ 23 h 153"/>
                  <a:gd name="T42" fmla="*/ 12 w 238"/>
                  <a:gd name="T43" fmla="*/ 6 h 153"/>
                  <a:gd name="T44" fmla="*/ 12 w 238"/>
                  <a:gd name="T45" fmla="*/ 0 h 153"/>
                  <a:gd name="T46" fmla="*/ 238 w 238"/>
                  <a:gd name="T47" fmla="*/ 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3">
                    <a:moveTo>
                      <a:pt x="238" y="17"/>
                    </a:moveTo>
                    <a:lnTo>
                      <a:pt x="233" y="80"/>
                    </a:lnTo>
                    <a:lnTo>
                      <a:pt x="227" y="153"/>
                    </a:lnTo>
                    <a:lnTo>
                      <a:pt x="210" y="153"/>
                    </a:lnTo>
                    <a:lnTo>
                      <a:pt x="148" y="148"/>
                    </a:lnTo>
                    <a:lnTo>
                      <a:pt x="91" y="142"/>
                    </a:lnTo>
                    <a:lnTo>
                      <a:pt x="68" y="142"/>
                    </a:lnTo>
                    <a:lnTo>
                      <a:pt x="51" y="142"/>
                    </a:lnTo>
                    <a:lnTo>
                      <a:pt x="0" y="136"/>
                    </a:lnTo>
                    <a:lnTo>
                      <a:pt x="0" y="131"/>
                    </a:lnTo>
                    <a:lnTo>
                      <a:pt x="0" y="125"/>
                    </a:lnTo>
                    <a:lnTo>
                      <a:pt x="0" y="119"/>
                    </a:lnTo>
                    <a:lnTo>
                      <a:pt x="0" y="91"/>
                    </a:lnTo>
                    <a:lnTo>
                      <a:pt x="6" y="85"/>
                    </a:lnTo>
                    <a:lnTo>
                      <a:pt x="6" y="80"/>
                    </a:lnTo>
                    <a:lnTo>
                      <a:pt x="6" y="68"/>
                    </a:lnTo>
                    <a:lnTo>
                      <a:pt x="6" y="57"/>
                    </a:lnTo>
                    <a:lnTo>
                      <a:pt x="6" y="46"/>
                    </a:lnTo>
                    <a:lnTo>
                      <a:pt x="6" y="34"/>
                    </a:lnTo>
                    <a:lnTo>
                      <a:pt x="6" y="29"/>
                    </a:lnTo>
                    <a:lnTo>
                      <a:pt x="6" y="23"/>
                    </a:lnTo>
                    <a:lnTo>
                      <a:pt x="12" y="6"/>
                    </a:lnTo>
                    <a:lnTo>
                      <a:pt x="12" y="0"/>
                    </a:lnTo>
                    <a:lnTo>
                      <a:pt x="238"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6">
                <a:extLst>
                  <a:ext uri="{FF2B5EF4-FFF2-40B4-BE49-F238E27FC236}">
                    <a16:creationId xmlns:a16="http://schemas.microsoft.com/office/drawing/2014/main" id="{A431C2CD-9C44-13BB-A573-32555EAAD65A}"/>
                  </a:ext>
                </a:extLst>
              </p:cNvPr>
              <p:cNvSpPr>
                <a:spLocks/>
              </p:cNvSpPr>
              <p:nvPr/>
            </p:nvSpPr>
            <p:spPr bwMode="auto">
              <a:xfrm>
                <a:off x="2084" y="1853"/>
                <a:ext cx="124" cy="187"/>
              </a:xfrm>
              <a:custGeom>
                <a:avLst/>
                <a:gdLst>
                  <a:gd name="T0" fmla="*/ 124 w 124"/>
                  <a:gd name="T1" fmla="*/ 11 h 187"/>
                  <a:gd name="T2" fmla="*/ 124 w 124"/>
                  <a:gd name="T3" fmla="*/ 96 h 187"/>
                  <a:gd name="T4" fmla="*/ 119 w 124"/>
                  <a:gd name="T5" fmla="*/ 176 h 187"/>
                  <a:gd name="T6" fmla="*/ 96 w 124"/>
                  <a:gd name="T7" fmla="*/ 187 h 187"/>
                  <a:gd name="T8" fmla="*/ 90 w 124"/>
                  <a:gd name="T9" fmla="*/ 181 h 187"/>
                  <a:gd name="T10" fmla="*/ 85 w 124"/>
                  <a:gd name="T11" fmla="*/ 176 h 187"/>
                  <a:gd name="T12" fmla="*/ 85 w 124"/>
                  <a:gd name="T13" fmla="*/ 164 h 187"/>
                  <a:gd name="T14" fmla="*/ 85 w 124"/>
                  <a:gd name="T15" fmla="*/ 164 h 187"/>
                  <a:gd name="T16" fmla="*/ 85 w 124"/>
                  <a:gd name="T17" fmla="*/ 164 h 187"/>
                  <a:gd name="T18" fmla="*/ 85 w 124"/>
                  <a:gd name="T19" fmla="*/ 153 h 187"/>
                  <a:gd name="T20" fmla="*/ 79 w 124"/>
                  <a:gd name="T21" fmla="*/ 147 h 187"/>
                  <a:gd name="T22" fmla="*/ 79 w 124"/>
                  <a:gd name="T23" fmla="*/ 147 h 187"/>
                  <a:gd name="T24" fmla="*/ 73 w 124"/>
                  <a:gd name="T25" fmla="*/ 142 h 187"/>
                  <a:gd name="T26" fmla="*/ 73 w 124"/>
                  <a:gd name="T27" fmla="*/ 142 h 187"/>
                  <a:gd name="T28" fmla="*/ 68 w 124"/>
                  <a:gd name="T29" fmla="*/ 136 h 187"/>
                  <a:gd name="T30" fmla="*/ 62 w 124"/>
                  <a:gd name="T31" fmla="*/ 130 h 187"/>
                  <a:gd name="T32" fmla="*/ 56 w 124"/>
                  <a:gd name="T33" fmla="*/ 125 h 187"/>
                  <a:gd name="T34" fmla="*/ 45 w 124"/>
                  <a:gd name="T35" fmla="*/ 125 h 187"/>
                  <a:gd name="T36" fmla="*/ 45 w 124"/>
                  <a:gd name="T37" fmla="*/ 125 h 187"/>
                  <a:gd name="T38" fmla="*/ 45 w 124"/>
                  <a:gd name="T39" fmla="*/ 125 h 187"/>
                  <a:gd name="T40" fmla="*/ 45 w 124"/>
                  <a:gd name="T41" fmla="*/ 125 h 187"/>
                  <a:gd name="T42" fmla="*/ 39 w 124"/>
                  <a:gd name="T43" fmla="*/ 119 h 187"/>
                  <a:gd name="T44" fmla="*/ 34 w 124"/>
                  <a:gd name="T45" fmla="*/ 113 h 187"/>
                  <a:gd name="T46" fmla="*/ 28 w 124"/>
                  <a:gd name="T47" fmla="*/ 108 h 187"/>
                  <a:gd name="T48" fmla="*/ 28 w 124"/>
                  <a:gd name="T49" fmla="*/ 108 h 187"/>
                  <a:gd name="T50" fmla="*/ 28 w 124"/>
                  <a:gd name="T51" fmla="*/ 108 h 187"/>
                  <a:gd name="T52" fmla="*/ 17 w 124"/>
                  <a:gd name="T53" fmla="*/ 108 h 187"/>
                  <a:gd name="T54" fmla="*/ 11 w 124"/>
                  <a:gd name="T55" fmla="*/ 113 h 187"/>
                  <a:gd name="T56" fmla="*/ 11 w 124"/>
                  <a:gd name="T57" fmla="*/ 113 h 187"/>
                  <a:gd name="T58" fmla="*/ 5 w 124"/>
                  <a:gd name="T59" fmla="*/ 119 h 187"/>
                  <a:gd name="T60" fmla="*/ 0 w 124"/>
                  <a:gd name="T61" fmla="*/ 113 h 187"/>
                  <a:gd name="T62" fmla="*/ 5 w 124"/>
                  <a:gd name="T6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87">
                    <a:moveTo>
                      <a:pt x="5" y="0"/>
                    </a:moveTo>
                    <a:lnTo>
                      <a:pt x="124" y="11"/>
                    </a:lnTo>
                    <a:lnTo>
                      <a:pt x="124" y="45"/>
                    </a:lnTo>
                    <a:lnTo>
                      <a:pt x="124" y="96"/>
                    </a:lnTo>
                    <a:lnTo>
                      <a:pt x="119" y="153"/>
                    </a:lnTo>
                    <a:lnTo>
                      <a:pt x="119" y="176"/>
                    </a:lnTo>
                    <a:lnTo>
                      <a:pt x="119" y="187"/>
                    </a:lnTo>
                    <a:lnTo>
                      <a:pt x="96" y="187"/>
                    </a:lnTo>
                    <a:lnTo>
                      <a:pt x="90" y="187"/>
                    </a:lnTo>
                    <a:lnTo>
                      <a:pt x="90" y="181"/>
                    </a:lnTo>
                    <a:lnTo>
                      <a:pt x="90" y="176"/>
                    </a:lnTo>
                    <a:lnTo>
                      <a:pt x="85" y="176"/>
                    </a:lnTo>
                    <a:lnTo>
                      <a:pt x="85" y="170"/>
                    </a:lnTo>
                    <a:lnTo>
                      <a:pt x="85" y="164"/>
                    </a:lnTo>
                    <a:lnTo>
                      <a:pt x="90" y="164"/>
                    </a:lnTo>
                    <a:lnTo>
                      <a:pt x="85" y="164"/>
                    </a:lnTo>
                    <a:lnTo>
                      <a:pt x="90" y="164"/>
                    </a:lnTo>
                    <a:lnTo>
                      <a:pt x="85" y="164"/>
                    </a:lnTo>
                    <a:lnTo>
                      <a:pt x="85" y="159"/>
                    </a:lnTo>
                    <a:lnTo>
                      <a:pt x="85" y="153"/>
                    </a:lnTo>
                    <a:lnTo>
                      <a:pt x="85" y="147"/>
                    </a:lnTo>
                    <a:lnTo>
                      <a:pt x="79" y="147"/>
                    </a:lnTo>
                    <a:lnTo>
                      <a:pt x="79" y="142"/>
                    </a:lnTo>
                    <a:lnTo>
                      <a:pt x="79" y="147"/>
                    </a:lnTo>
                    <a:lnTo>
                      <a:pt x="79" y="142"/>
                    </a:lnTo>
                    <a:lnTo>
                      <a:pt x="73" y="142"/>
                    </a:lnTo>
                    <a:lnTo>
                      <a:pt x="73" y="136"/>
                    </a:lnTo>
                    <a:lnTo>
                      <a:pt x="73" y="142"/>
                    </a:lnTo>
                    <a:lnTo>
                      <a:pt x="73" y="136"/>
                    </a:lnTo>
                    <a:lnTo>
                      <a:pt x="68" y="136"/>
                    </a:lnTo>
                    <a:lnTo>
                      <a:pt x="68" y="130"/>
                    </a:lnTo>
                    <a:lnTo>
                      <a:pt x="62" y="130"/>
                    </a:lnTo>
                    <a:lnTo>
                      <a:pt x="56" y="130"/>
                    </a:lnTo>
                    <a:lnTo>
                      <a:pt x="56" y="125"/>
                    </a:lnTo>
                    <a:lnTo>
                      <a:pt x="51" y="125"/>
                    </a:lnTo>
                    <a:lnTo>
                      <a:pt x="45" y="125"/>
                    </a:lnTo>
                    <a:lnTo>
                      <a:pt x="45" y="130"/>
                    </a:lnTo>
                    <a:lnTo>
                      <a:pt x="45" y="125"/>
                    </a:lnTo>
                    <a:lnTo>
                      <a:pt x="45" y="130"/>
                    </a:lnTo>
                    <a:lnTo>
                      <a:pt x="45" y="125"/>
                    </a:lnTo>
                    <a:lnTo>
                      <a:pt x="45" y="130"/>
                    </a:lnTo>
                    <a:lnTo>
                      <a:pt x="45" y="125"/>
                    </a:lnTo>
                    <a:lnTo>
                      <a:pt x="39" y="125"/>
                    </a:lnTo>
                    <a:lnTo>
                      <a:pt x="39" y="119"/>
                    </a:lnTo>
                    <a:lnTo>
                      <a:pt x="34" y="119"/>
                    </a:lnTo>
                    <a:lnTo>
                      <a:pt x="34" y="113"/>
                    </a:lnTo>
                    <a:lnTo>
                      <a:pt x="28" y="113"/>
                    </a:lnTo>
                    <a:lnTo>
                      <a:pt x="28" y="108"/>
                    </a:lnTo>
                    <a:lnTo>
                      <a:pt x="28" y="113"/>
                    </a:lnTo>
                    <a:lnTo>
                      <a:pt x="28" y="108"/>
                    </a:lnTo>
                    <a:lnTo>
                      <a:pt x="28" y="113"/>
                    </a:lnTo>
                    <a:lnTo>
                      <a:pt x="28" y="108"/>
                    </a:lnTo>
                    <a:lnTo>
                      <a:pt x="22" y="108"/>
                    </a:lnTo>
                    <a:lnTo>
                      <a:pt x="17" y="108"/>
                    </a:lnTo>
                    <a:lnTo>
                      <a:pt x="11" y="108"/>
                    </a:lnTo>
                    <a:lnTo>
                      <a:pt x="11" y="113"/>
                    </a:lnTo>
                    <a:lnTo>
                      <a:pt x="11" y="108"/>
                    </a:lnTo>
                    <a:lnTo>
                      <a:pt x="11" y="113"/>
                    </a:lnTo>
                    <a:lnTo>
                      <a:pt x="5" y="113"/>
                    </a:lnTo>
                    <a:lnTo>
                      <a:pt x="5" y="119"/>
                    </a:lnTo>
                    <a:lnTo>
                      <a:pt x="0" y="119"/>
                    </a:lnTo>
                    <a:lnTo>
                      <a:pt x="0" y="113"/>
                    </a:lnTo>
                    <a:lnTo>
                      <a:pt x="0" y="68"/>
                    </a:lnTo>
                    <a:lnTo>
                      <a:pt x="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7">
                <a:extLst>
                  <a:ext uri="{FF2B5EF4-FFF2-40B4-BE49-F238E27FC236}">
                    <a16:creationId xmlns:a16="http://schemas.microsoft.com/office/drawing/2014/main" id="{0F297A07-F03F-5B41-8B27-AA6E40BB807A}"/>
                  </a:ext>
                </a:extLst>
              </p:cNvPr>
              <p:cNvSpPr>
                <a:spLocks/>
              </p:cNvSpPr>
              <p:nvPr/>
            </p:nvSpPr>
            <p:spPr bwMode="auto">
              <a:xfrm>
                <a:off x="2180" y="2040"/>
                <a:ext cx="386" cy="278"/>
              </a:xfrm>
              <a:custGeom>
                <a:avLst/>
                <a:gdLst>
                  <a:gd name="T0" fmla="*/ 23 w 386"/>
                  <a:gd name="T1" fmla="*/ 0 h 278"/>
                  <a:gd name="T2" fmla="*/ 142 w 386"/>
                  <a:gd name="T3" fmla="*/ 11 h 278"/>
                  <a:gd name="T4" fmla="*/ 301 w 386"/>
                  <a:gd name="T5" fmla="*/ 23 h 278"/>
                  <a:gd name="T6" fmla="*/ 380 w 386"/>
                  <a:gd name="T7" fmla="*/ 147 h 278"/>
                  <a:gd name="T8" fmla="*/ 153 w 386"/>
                  <a:gd name="T9" fmla="*/ 266 h 278"/>
                  <a:gd name="T10" fmla="*/ 159 w 386"/>
                  <a:gd name="T11" fmla="*/ 261 h 278"/>
                  <a:gd name="T12" fmla="*/ 164 w 386"/>
                  <a:gd name="T13" fmla="*/ 255 h 278"/>
                  <a:gd name="T14" fmla="*/ 170 w 386"/>
                  <a:gd name="T15" fmla="*/ 249 h 278"/>
                  <a:gd name="T16" fmla="*/ 181 w 386"/>
                  <a:gd name="T17" fmla="*/ 249 h 278"/>
                  <a:gd name="T18" fmla="*/ 176 w 386"/>
                  <a:gd name="T19" fmla="*/ 244 h 278"/>
                  <a:gd name="T20" fmla="*/ 170 w 386"/>
                  <a:gd name="T21" fmla="*/ 238 h 278"/>
                  <a:gd name="T22" fmla="*/ 176 w 386"/>
                  <a:gd name="T23" fmla="*/ 232 h 278"/>
                  <a:gd name="T24" fmla="*/ 170 w 386"/>
                  <a:gd name="T25" fmla="*/ 227 h 278"/>
                  <a:gd name="T26" fmla="*/ 159 w 386"/>
                  <a:gd name="T27" fmla="*/ 221 h 278"/>
                  <a:gd name="T28" fmla="*/ 164 w 386"/>
                  <a:gd name="T29" fmla="*/ 215 h 278"/>
                  <a:gd name="T30" fmla="*/ 164 w 386"/>
                  <a:gd name="T31" fmla="*/ 210 h 278"/>
                  <a:gd name="T32" fmla="*/ 170 w 386"/>
                  <a:gd name="T33" fmla="*/ 215 h 278"/>
                  <a:gd name="T34" fmla="*/ 176 w 386"/>
                  <a:gd name="T35" fmla="*/ 210 h 278"/>
                  <a:gd name="T36" fmla="*/ 176 w 386"/>
                  <a:gd name="T37" fmla="*/ 198 h 278"/>
                  <a:gd name="T38" fmla="*/ 181 w 386"/>
                  <a:gd name="T39" fmla="*/ 193 h 278"/>
                  <a:gd name="T40" fmla="*/ 187 w 386"/>
                  <a:gd name="T41" fmla="*/ 181 h 278"/>
                  <a:gd name="T42" fmla="*/ 187 w 386"/>
                  <a:gd name="T43" fmla="*/ 181 h 278"/>
                  <a:gd name="T44" fmla="*/ 187 w 386"/>
                  <a:gd name="T45" fmla="*/ 170 h 278"/>
                  <a:gd name="T46" fmla="*/ 187 w 386"/>
                  <a:gd name="T47" fmla="*/ 159 h 278"/>
                  <a:gd name="T48" fmla="*/ 181 w 386"/>
                  <a:gd name="T49" fmla="*/ 159 h 278"/>
                  <a:gd name="T50" fmla="*/ 176 w 386"/>
                  <a:gd name="T51" fmla="*/ 153 h 278"/>
                  <a:gd name="T52" fmla="*/ 176 w 386"/>
                  <a:gd name="T53" fmla="*/ 153 h 278"/>
                  <a:gd name="T54" fmla="*/ 164 w 386"/>
                  <a:gd name="T55" fmla="*/ 147 h 278"/>
                  <a:gd name="T56" fmla="*/ 164 w 386"/>
                  <a:gd name="T57" fmla="*/ 147 h 278"/>
                  <a:gd name="T58" fmla="*/ 159 w 386"/>
                  <a:gd name="T59" fmla="*/ 142 h 278"/>
                  <a:gd name="T60" fmla="*/ 147 w 386"/>
                  <a:gd name="T61" fmla="*/ 136 h 278"/>
                  <a:gd name="T62" fmla="*/ 147 w 386"/>
                  <a:gd name="T63" fmla="*/ 125 h 278"/>
                  <a:gd name="T64" fmla="*/ 147 w 386"/>
                  <a:gd name="T65" fmla="*/ 113 h 278"/>
                  <a:gd name="T66" fmla="*/ 142 w 386"/>
                  <a:gd name="T67" fmla="*/ 108 h 278"/>
                  <a:gd name="T68" fmla="*/ 142 w 386"/>
                  <a:gd name="T69" fmla="*/ 96 h 278"/>
                  <a:gd name="T70" fmla="*/ 142 w 386"/>
                  <a:gd name="T71" fmla="*/ 85 h 278"/>
                  <a:gd name="T72" fmla="*/ 136 w 386"/>
                  <a:gd name="T73" fmla="*/ 79 h 278"/>
                  <a:gd name="T74" fmla="*/ 130 w 386"/>
                  <a:gd name="T75" fmla="*/ 74 h 278"/>
                  <a:gd name="T76" fmla="*/ 136 w 386"/>
                  <a:gd name="T77" fmla="*/ 68 h 278"/>
                  <a:gd name="T78" fmla="*/ 136 w 386"/>
                  <a:gd name="T79" fmla="*/ 68 h 278"/>
                  <a:gd name="T80" fmla="*/ 130 w 386"/>
                  <a:gd name="T81" fmla="*/ 62 h 278"/>
                  <a:gd name="T82" fmla="*/ 125 w 386"/>
                  <a:gd name="T83" fmla="*/ 57 h 278"/>
                  <a:gd name="T84" fmla="*/ 113 w 386"/>
                  <a:gd name="T85" fmla="*/ 51 h 278"/>
                  <a:gd name="T86" fmla="*/ 108 w 386"/>
                  <a:gd name="T87" fmla="*/ 45 h 278"/>
                  <a:gd name="T88" fmla="*/ 102 w 386"/>
                  <a:gd name="T89" fmla="*/ 40 h 278"/>
                  <a:gd name="T90" fmla="*/ 96 w 386"/>
                  <a:gd name="T91" fmla="*/ 34 h 278"/>
                  <a:gd name="T92" fmla="*/ 85 w 386"/>
                  <a:gd name="T93" fmla="*/ 34 h 278"/>
                  <a:gd name="T94" fmla="*/ 79 w 386"/>
                  <a:gd name="T95" fmla="*/ 34 h 278"/>
                  <a:gd name="T96" fmla="*/ 68 w 386"/>
                  <a:gd name="T97" fmla="*/ 34 h 278"/>
                  <a:gd name="T98" fmla="*/ 62 w 386"/>
                  <a:gd name="T99" fmla="*/ 28 h 278"/>
                  <a:gd name="T100" fmla="*/ 51 w 386"/>
                  <a:gd name="T101" fmla="*/ 28 h 278"/>
                  <a:gd name="T102" fmla="*/ 45 w 386"/>
                  <a:gd name="T103" fmla="*/ 23 h 278"/>
                  <a:gd name="T104" fmla="*/ 40 w 386"/>
                  <a:gd name="T105" fmla="*/ 17 h 278"/>
                  <a:gd name="T106" fmla="*/ 28 w 386"/>
                  <a:gd name="T107" fmla="*/ 17 h 278"/>
                  <a:gd name="T108" fmla="*/ 28 w 386"/>
                  <a:gd name="T109" fmla="*/ 17 h 278"/>
                  <a:gd name="T110" fmla="*/ 23 w 386"/>
                  <a:gd name="T111" fmla="*/ 11 h 278"/>
                  <a:gd name="T112" fmla="*/ 17 w 386"/>
                  <a:gd name="T113" fmla="*/ 6 h 278"/>
                  <a:gd name="T114" fmla="*/ 6 w 386"/>
                  <a:gd name="T115" fmla="*/ 6 h 278"/>
                  <a:gd name="T116" fmla="*/ 0 w 386"/>
                  <a:gd name="T1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78">
                    <a:moveTo>
                      <a:pt x="0" y="0"/>
                    </a:moveTo>
                    <a:lnTo>
                      <a:pt x="23" y="0"/>
                    </a:lnTo>
                    <a:lnTo>
                      <a:pt x="102" y="11"/>
                    </a:lnTo>
                    <a:lnTo>
                      <a:pt x="142" y="11"/>
                    </a:lnTo>
                    <a:lnTo>
                      <a:pt x="164" y="17"/>
                    </a:lnTo>
                    <a:lnTo>
                      <a:pt x="301" y="23"/>
                    </a:lnTo>
                    <a:lnTo>
                      <a:pt x="386" y="28"/>
                    </a:lnTo>
                    <a:lnTo>
                      <a:pt x="380" y="147"/>
                    </a:lnTo>
                    <a:lnTo>
                      <a:pt x="374" y="278"/>
                    </a:lnTo>
                    <a:lnTo>
                      <a:pt x="153" y="266"/>
                    </a:lnTo>
                    <a:lnTo>
                      <a:pt x="153" y="261"/>
                    </a:lnTo>
                    <a:lnTo>
                      <a:pt x="159" y="261"/>
                    </a:lnTo>
                    <a:lnTo>
                      <a:pt x="159" y="255"/>
                    </a:lnTo>
                    <a:lnTo>
                      <a:pt x="164" y="255"/>
                    </a:lnTo>
                    <a:lnTo>
                      <a:pt x="164" y="249"/>
                    </a:lnTo>
                    <a:lnTo>
                      <a:pt x="170" y="249"/>
                    </a:lnTo>
                    <a:lnTo>
                      <a:pt x="176" y="249"/>
                    </a:lnTo>
                    <a:lnTo>
                      <a:pt x="181" y="249"/>
                    </a:lnTo>
                    <a:lnTo>
                      <a:pt x="181" y="244"/>
                    </a:lnTo>
                    <a:lnTo>
                      <a:pt x="176" y="244"/>
                    </a:lnTo>
                    <a:lnTo>
                      <a:pt x="176" y="238"/>
                    </a:lnTo>
                    <a:lnTo>
                      <a:pt x="170" y="238"/>
                    </a:lnTo>
                    <a:lnTo>
                      <a:pt x="176" y="238"/>
                    </a:lnTo>
                    <a:lnTo>
                      <a:pt x="176" y="232"/>
                    </a:lnTo>
                    <a:lnTo>
                      <a:pt x="170" y="232"/>
                    </a:lnTo>
                    <a:lnTo>
                      <a:pt x="170" y="227"/>
                    </a:lnTo>
                    <a:lnTo>
                      <a:pt x="164" y="227"/>
                    </a:lnTo>
                    <a:lnTo>
                      <a:pt x="159" y="221"/>
                    </a:lnTo>
                    <a:lnTo>
                      <a:pt x="164" y="221"/>
                    </a:lnTo>
                    <a:lnTo>
                      <a:pt x="164" y="215"/>
                    </a:lnTo>
                    <a:lnTo>
                      <a:pt x="170" y="215"/>
                    </a:lnTo>
                    <a:lnTo>
                      <a:pt x="164" y="210"/>
                    </a:lnTo>
                    <a:lnTo>
                      <a:pt x="170" y="210"/>
                    </a:lnTo>
                    <a:lnTo>
                      <a:pt x="170" y="215"/>
                    </a:lnTo>
                    <a:lnTo>
                      <a:pt x="176" y="215"/>
                    </a:lnTo>
                    <a:lnTo>
                      <a:pt x="176" y="210"/>
                    </a:lnTo>
                    <a:lnTo>
                      <a:pt x="176" y="204"/>
                    </a:lnTo>
                    <a:lnTo>
                      <a:pt x="176" y="198"/>
                    </a:lnTo>
                    <a:lnTo>
                      <a:pt x="181" y="198"/>
                    </a:lnTo>
                    <a:lnTo>
                      <a:pt x="181" y="193"/>
                    </a:lnTo>
                    <a:lnTo>
                      <a:pt x="187" y="187"/>
                    </a:lnTo>
                    <a:lnTo>
                      <a:pt x="187" y="181"/>
                    </a:lnTo>
                    <a:lnTo>
                      <a:pt x="193" y="181"/>
                    </a:lnTo>
                    <a:lnTo>
                      <a:pt x="187" y="181"/>
                    </a:lnTo>
                    <a:lnTo>
                      <a:pt x="187" y="176"/>
                    </a:lnTo>
                    <a:lnTo>
                      <a:pt x="187" y="170"/>
                    </a:lnTo>
                    <a:lnTo>
                      <a:pt x="187" y="164"/>
                    </a:lnTo>
                    <a:lnTo>
                      <a:pt x="187" y="159"/>
                    </a:lnTo>
                    <a:lnTo>
                      <a:pt x="181" y="153"/>
                    </a:lnTo>
                    <a:lnTo>
                      <a:pt x="181" y="159"/>
                    </a:lnTo>
                    <a:lnTo>
                      <a:pt x="181" y="153"/>
                    </a:lnTo>
                    <a:lnTo>
                      <a:pt x="176" y="153"/>
                    </a:lnTo>
                    <a:lnTo>
                      <a:pt x="176" y="147"/>
                    </a:lnTo>
                    <a:lnTo>
                      <a:pt x="176" y="153"/>
                    </a:lnTo>
                    <a:lnTo>
                      <a:pt x="170" y="153"/>
                    </a:lnTo>
                    <a:lnTo>
                      <a:pt x="164" y="147"/>
                    </a:lnTo>
                    <a:lnTo>
                      <a:pt x="164" y="153"/>
                    </a:lnTo>
                    <a:lnTo>
                      <a:pt x="164" y="147"/>
                    </a:lnTo>
                    <a:lnTo>
                      <a:pt x="159" y="147"/>
                    </a:lnTo>
                    <a:lnTo>
                      <a:pt x="159" y="142"/>
                    </a:lnTo>
                    <a:lnTo>
                      <a:pt x="153" y="136"/>
                    </a:lnTo>
                    <a:lnTo>
                      <a:pt x="147" y="136"/>
                    </a:lnTo>
                    <a:lnTo>
                      <a:pt x="147" y="130"/>
                    </a:lnTo>
                    <a:lnTo>
                      <a:pt x="147" y="125"/>
                    </a:lnTo>
                    <a:lnTo>
                      <a:pt x="147" y="119"/>
                    </a:lnTo>
                    <a:lnTo>
                      <a:pt x="147" y="113"/>
                    </a:lnTo>
                    <a:lnTo>
                      <a:pt x="142" y="113"/>
                    </a:lnTo>
                    <a:lnTo>
                      <a:pt x="142" y="108"/>
                    </a:lnTo>
                    <a:lnTo>
                      <a:pt x="142" y="102"/>
                    </a:lnTo>
                    <a:lnTo>
                      <a:pt x="142" y="96"/>
                    </a:lnTo>
                    <a:lnTo>
                      <a:pt x="142" y="91"/>
                    </a:lnTo>
                    <a:lnTo>
                      <a:pt x="142" y="85"/>
                    </a:lnTo>
                    <a:lnTo>
                      <a:pt x="142" y="79"/>
                    </a:lnTo>
                    <a:lnTo>
                      <a:pt x="136" y="79"/>
                    </a:lnTo>
                    <a:lnTo>
                      <a:pt x="136" y="74"/>
                    </a:lnTo>
                    <a:lnTo>
                      <a:pt x="130" y="74"/>
                    </a:lnTo>
                    <a:lnTo>
                      <a:pt x="130" y="68"/>
                    </a:lnTo>
                    <a:lnTo>
                      <a:pt x="136" y="68"/>
                    </a:lnTo>
                    <a:lnTo>
                      <a:pt x="130" y="68"/>
                    </a:lnTo>
                    <a:lnTo>
                      <a:pt x="136" y="68"/>
                    </a:lnTo>
                    <a:lnTo>
                      <a:pt x="136" y="62"/>
                    </a:lnTo>
                    <a:lnTo>
                      <a:pt x="130" y="62"/>
                    </a:lnTo>
                    <a:lnTo>
                      <a:pt x="125" y="62"/>
                    </a:lnTo>
                    <a:lnTo>
                      <a:pt x="125" y="57"/>
                    </a:lnTo>
                    <a:lnTo>
                      <a:pt x="119" y="51"/>
                    </a:lnTo>
                    <a:lnTo>
                      <a:pt x="113" y="51"/>
                    </a:lnTo>
                    <a:lnTo>
                      <a:pt x="113" y="45"/>
                    </a:lnTo>
                    <a:lnTo>
                      <a:pt x="108" y="45"/>
                    </a:lnTo>
                    <a:lnTo>
                      <a:pt x="108" y="40"/>
                    </a:lnTo>
                    <a:lnTo>
                      <a:pt x="102" y="40"/>
                    </a:lnTo>
                    <a:lnTo>
                      <a:pt x="96" y="40"/>
                    </a:lnTo>
                    <a:lnTo>
                      <a:pt x="96" y="34"/>
                    </a:lnTo>
                    <a:lnTo>
                      <a:pt x="91" y="34"/>
                    </a:lnTo>
                    <a:lnTo>
                      <a:pt x="85" y="34"/>
                    </a:lnTo>
                    <a:lnTo>
                      <a:pt x="79" y="40"/>
                    </a:lnTo>
                    <a:lnTo>
                      <a:pt x="79" y="34"/>
                    </a:lnTo>
                    <a:lnTo>
                      <a:pt x="74" y="34"/>
                    </a:lnTo>
                    <a:lnTo>
                      <a:pt x="68" y="34"/>
                    </a:lnTo>
                    <a:lnTo>
                      <a:pt x="62" y="34"/>
                    </a:lnTo>
                    <a:lnTo>
                      <a:pt x="62" y="28"/>
                    </a:lnTo>
                    <a:lnTo>
                      <a:pt x="57" y="28"/>
                    </a:lnTo>
                    <a:lnTo>
                      <a:pt x="51" y="28"/>
                    </a:lnTo>
                    <a:lnTo>
                      <a:pt x="51" y="23"/>
                    </a:lnTo>
                    <a:lnTo>
                      <a:pt x="45" y="23"/>
                    </a:lnTo>
                    <a:lnTo>
                      <a:pt x="40" y="23"/>
                    </a:lnTo>
                    <a:lnTo>
                      <a:pt x="40" y="17"/>
                    </a:lnTo>
                    <a:lnTo>
                      <a:pt x="34" y="17"/>
                    </a:lnTo>
                    <a:lnTo>
                      <a:pt x="28" y="17"/>
                    </a:lnTo>
                    <a:lnTo>
                      <a:pt x="28" y="23"/>
                    </a:lnTo>
                    <a:lnTo>
                      <a:pt x="28" y="17"/>
                    </a:lnTo>
                    <a:lnTo>
                      <a:pt x="23" y="17"/>
                    </a:lnTo>
                    <a:lnTo>
                      <a:pt x="23" y="11"/>
                    </a:lnTo>
                    <a:lnTo>
                      <a:pt x="17" y="11"/>
                    </a:lnTo>
                    <a:lnTo>
                      <a:pt x="17" y="6"/>
                    </a:lnTo>
                    <a:lnTo>
                      <a:pt x="11" y="6"/>
                    </a:lnTo>
                    <a:lnTo>
                      <a:pt x="6" y="6"/>
                    </a:lnTo>
                    <a:lnTo>
                      <a:pt x="6" y="0"/>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2" name="Freeform 8">
                <a:extLst>
                  <a:ext uri="{FF2B5EF4-FFF2-40B4-BE49-F238E27FC236}">
                    <a16:creationId xmlns:a16="http://schemas.microsoft.com/office/drawing/2014/main" id="{2A3CE2E8-BDD2-9B3A-7B25-E519EFE72FD4}"/>
                  </a:ext>
                </a:extLst>
              </p:cNvPr>
              <p:cNvSpPr>
                <a:spLocks/>
              </p:cNvSpPr>
              <p:nvPr/>
            </p:nvSpPr>
            <p:spPr bwMode="auto">
              <a:xfrm>
                <a:off x="1483" y="1694"/>
                <a:ext cx="278" cy="420"/>
              </a:xfrm>
              <a:custGeom>
                <a:avLst/>
                <a:gdLst>
                  <a:gd name="T0" fmla="*/ 0 w 278"/>
                  <a:gd name="T1" fmla="*/ 420 h 420"/>
                  <a:gd name="T2" fmla="*/ 6 w 278"/>
                  <a:gd name="T3" fmla="*/ 369 h 420"/>
                  <a:gd name="T4" fmla="*/ 11 w 278"/>
                  <a:gd name="T5" fmla="*/ 369 h 420"/>
                  <a:gd name="T6" fmla="*/ 11 w 278"/>
                  <a:gd name="T7" fmla="*/ 335 h 420"/>
                  <a:gd name="T8" fmla="*/ 11 w 278"/>
                  <a:gd name="T9" fmla="*/ 318 h 420"/>
                  <a:gd name="T10" fmla="*/ 17 w 278"/>
                  <a:gd name="T11" fmla="*/ 267 h 420"/>
                  <a:gd name="T12" fmla="*/ 23 w 278"/>
                  <a:gd name="T13" fmla="*/ 238 h 420"/>
                  <a:gd name="T14" fmla="*/ 28 w 278"/>
                  <a:gd name="T15" fmla="*/ 159 h 420"/>
                  <a:gd name="T16" fmla="*/ 28 w 278"/>
                  <a:gd name="T17" fmla="*/ 119 h 420"/>
                  <a:gd name="T18" fmla="*/ 34 w 278"/>
                  <a:gd name="T19" fmla="*/ 74 h 420"/>
                  <a:gd name="T20" fmla="*/ 34 w 278"/>
                  <a:gd name="T21" fmla="*/ 57 h 420"/>
                  <a:gd name="T22" fmla="*/ 40 w 278"/>
                  <a:gd name="T23" fmla="*/ 0 h 420"/>
                  <a:gd name="T24" fmla="*/ 45 w 278"/>
                  <a:gd name="T25" fmla="*/ 0 h 420"/>
                  <a:gd name="T26" fmla="*/ 51 w 278"/>
                  <a:gd name="T27" fmla="*/ 0 h 420"/>
                  <a:gd name="T28" fmla="*/ 57 w 278"/>
                  <a:gd name="T29" fmla="*/ 0 h 420"/>
                  <a:gd name="T30" fmla="*/ 62 w 278"/>
                  <a:gd name="T31" fmla="*/ 0 h 420"/>
                  <a:gd name="T32" fmla="*/ 68 w 278"/>
                  <a:gd name="T33" fmla="*/ 0 h 420"/>
                  <a:gd name="T34" fmla="*/ 74 w 278"/>
                  <a:gd name="T35" fmla="*/ 0 h 420"/>
                  <a:gd name="T36" fmla="*/ 74 w 278"/>
                  <a:gd name="T37" fmla="*/ 6 h 420"/>
                  <a:gd name="T38" fmla="*/ 79 w 278"/>
                  <a:gd name="T39" fmla="*/ 6 h 420"/>
                  <a:gd name="T40" fmla="*/ 85 w 278"/>
                  <a:gd name="T41" fmla="*/ 6 h 420"/>
                  <a:gd name="T42" fmla="*/ 91 w 278"/>
                  <a:gd name="T43" fmla="*/ 6 h 420"/>
                  <a:gd name="T44" fmla="*/ 96 w 278"/>
                  <a:gd name="T45" fmla="*/ 6 h 420"/>
                  <a:gd name="T46" fmla="*/ 102 w 278"/>
                  <a:gd name="T47" fmla="*/ 6 h 420"/>
                  <a:gd name="T48" fmla="*/ 108 w 278"/>
                  <a:gd name="T49" fmla="*/ 6 h 420"/>
                  <a:gd name="T50" fmla="*/ 113 w 278"/>
                  <a:gd name="T51" fmla="*/ 6 h 420"/>
                  <a:gd name="T52" fmla="*/ 119 w 278"/>
                  <a:gd name="T53" fmla="*/ 6 h 420"/>
                  <a:gd name="T54" fmla="*/ 125 w 278"/>
                  <a:gd name="T55" fmla="*/ 6 h 420"/>
                  <a:gd name="T56" fmla="*/ 130 w 278"/>
                  <a:gd name="T57" fmla="*/ 12 h 420"/>
                  <a:gd name="T58" fmla="*/ 136 w 278"/>
                  <a:gd name="T59" fmla="*/ 12 h 420"/>
                  <a:gd name="T60" fmla="*/ 142 w 278"/>
                  <a:gd name="T61" fmla="*/ 12 h 420"/>
                  <a:gd name="T62" fmla="*/ 153 w 278"/>
                  <a:gd name="T63" fmla="*/ 12 h 420"/>
                  <a:gd name="T64" fmla="*/ 164 w 278"/>
                  <a:gd name="T65" fmla="*/ 12 h 420"/>
                  <a:gd name="T66" fmla="*/ 170 w 278"/>
                  <a:gd name="T67" fmla="*/ 12 h 420"/>
                  <a:gd name="T68" fmla="*/ 176 w 278"/>
                  <a:gd name="T69" fmla="*/ 12 h 420"/>
                  <a:gd name="T70" fmla="*/ 187 w 278"/>
                  <a:gd name="T71" fmla="*/ 12 h 420"/>
                  <a:gd name="T72" fmla="*/ 193 w 278"/>
                  <a:gd name="T73" fmla="*/ 17 h 420"/>
                  <a:gd name="T74" fmla="*/ 198 w 278"/>
                  <a:gd name="T75" fmla="*/ 17 h 420"/>
                  <a:gd name="T76" fmla="*/ 204 w 278"/>
                  <a:gd name="T77" fmla="*/ 17 h 420"/>
                  <a:gd name="T78" fmla="*/ 210 w 278"/>
                  <a:gd name="T79" fmla="*/ 17 h 420"/>
                  <a:gd name="T80" fmla="*/ 221 w 278"/>
                  <a:gd name="T81" fmla="*/ 17 h 420"/>
                  <a:gd name="T82" fmla="*/ 227 w 278"/>
                  <a:gd name="T83" fmla="*/ 17 h 420"/>
                  <a:gd name="T84" fmla="*/ 232 w 278"/>
                  <a:gd name="T85" fmla="*/ 17 h 420"/>
                  <a:gd name="T86" fmla="*/ 238 w 278"/>
                  <a:gd name="T87" fmla="*/ 17 h 420"/>
                  <a:gd name="T88" fmla="*/ 244 w 278"/>
                  <a:gd name="T89" fmla="*/ 17 h 420"/>
                  <a:gd name="T90" fmla="*/ 249 w 278"/>
                  <a:gd name="T91" fmla="*/ 23 h 420"/>
                  <a:gd name="T92" fmla="*/ 255 w 278"/>
                  <a:gd name="T93" fmla="*/ 23 h 420"/>
                  <a:gd name="T94" fmla="*/ 261 w 278"/>
                  <a:gd name="T95" fmla="*/ 23 h 420"/>
                  <a:gd name="T96" fmla="*/ 272 w 278"/>
                  <a:gd name="T97" fmla="*/ 23 h 420"/>
                  <a:gd name="T98" fmla="*/ 278 w 278"/>
                  <a:gd name="T99" fmla="*/ 23 h 420"/>
                  <a:gd name="T100" fmla="*/ 232 w 278"/>
                  <a:gd name="T101" fmla="*/ 306 h 420"/>
                  <a:gd name="T102" fmla="*/ 204 w 278"/>
                  <a:gd name="T103" fmla="*/ 318 h 420"/>
                  <a:gd name="T104" fmla="*/ 181 w 278"/>
                  <a:gd name="T105" fmla="*/ 329 h 420"/>
                  <a:gd name="T106" fmla="*/ 85 w 278"/>
                  <a:gd name="T107" fmla="*/ 380 h 420"/>
                  <a:gd name="T108" fmla="*/ 0 w 278"/>
                  <a:gd name="T109"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420">
                    <a:moveTo>
                      <a:pt x="0" y="420"/>
                    </a:moveTo>
                    <a:lnTo>
                      <a:pt x="6" y="369"/>
                    </a:lnTo>
                    <a:lnTo>
                      <a:pt x="11" y="369"/>
                    </a:lnTo>
                    <a:lnTo>
                      <a:pt x="11" y="335"/>
                    </a:lnTo>
                    <a:lnTo>
                      <a:pt x="11" y="318"/>
                    </a:lnTo>
                    <a:lnTo>
                      <a:pt x="17" y="267"/>
                    </a:lnTo>
                    <a:lnTo>
                      <a:pt x="23" y="238"/>
                    </a:lnTo>
                    <a:lnTo>
                      <a:pt x="28" y="159"/>
                    </a:lnTo>
                    <a:lnTo>
                      <a:pt x="28" y="119"/>
                    </a:lnTo>
                    <a:lnTo>
                      <a:pt x="34" y="74"/>
                    </a:lnTo>
                    <a:lnTo>
                      <a:pt x="34" y="57"/>
                    </a:lnTo>
                    <a:lnTo>
                      <a:pt x="40" y="0"/>
                    </a:lnTo>
                    <a:lnTo>
                      <a:pt x="45" y="0"/>
                    </a:lnTo>
                    <a:lnTo>
                      <a:pt x="51" y="0"/>
                    </a:lnTo>
                    <a:lnTo>
                      <a:pt x="57" y="0"/>
                    </a:lnTo>
                    <a:lnTo>
                      <a:pt x="62" y="0"/>
                    </a:lnTo>
                    <a:lnTo>
                      <a:pt x="68" y="0"/>
                    </a:lnTo>
                    <a:lnTo>
                      <a:pt x="74" y="0"/>
                    </a:lnTo>
                    <a:lnTo>
                      <a:pt x="74" y="6"/>
                    </a:lnTo>
                    <a:lnTo>
                      <a:pt x="79" y="6"/>
                    </a:lnTo>
                    <a:lnTo>
                      <a:pt x="85" y="6"/>
                    </a:lnTo>
                    <a:lnTo>
                      <a:pt x="91" y="6"/>
                    </a:lnTo>
                    <a:lnTo>
                      <a:pt x="96" y="6"/>
                    </a:lnTo>
                    <a:lnTo>
                      <a:pt x="102" y="6"/>
                    </a:lnTo>
                    <a:lnTo>
                      <a:pt x="108" y="6"/>
                    </a:lnTo>
                    <a:lnTo>
                      <a:pt x="113" y="6"/>
                    </a:lnTo>
                    <a:lnTo>
                      <a:pt x="119" y="6"/>
                    </a:lnTo>
                    <a:lnTo>
                      <a:pt x="125" y="6"/>
                    </a:lnTo>
                    <a:lnTo>
                      <a:pt x="130" y="12"/>
                    </a:lnTo>
                    <a:lnTo>
                      <a:pt x="136" y="12"/>
                    </a:lnTo>
                    <a:lnTo>
                      <a:pt x="142" y="12"/>
                    </a:lnTo>
                    <a:lnTo>
                      <a:pt x="153" y="12"/>
                    </a:lnTo>
                    <a:lnTo>
                      <a:pt x="164" y="12"/>
                    </a:lnTo>
                    <a:lnTo>
                      <a:pt x="170" y="12"/>
                    </a:lnTo>
                    <a:lnTo>
                      <a:pt x="176" y="12"/>
                    </a:lnTo>
                    <a:lnTo>
                      <a:pt x="187" y="12"/>
                    </a:lnTo>
                    <a:lnTo>
                      <a:pt x="193" y="17"/>
                    </a:lnTo>
                    <a:lnTo>
                      <a:pt x="198" y="17"/>
                    </a:lnTo>
                    <a:lnTo>
                      <a:pt x="204" y="17"/>
                    </a:lnTo>
                    <a:lnTo>
                      <a:pt x="210" y="17"/>
                    </a:lnTo>
                    <a:lnTo>
                      <a:pt x="221" y="17"/>
                    </a:lnTo>
                    <a:lnTo>
                      <a:pt x="227" y="17"/>
                    </a:lnTo>
                    <a:lnTo>
                      <a:pt x="232" y="17"/>
                    </a:lnTo>
                    <a:lnTo>
                      <a:pt x="238" y="17"/>
                    </a:lnTo>
                    <a:lnTo>
                      <a:pt x="244" y="17"/>
                    </a:lnTo>
                    <a:lnTo>
                      <a:pt x="249" y="23"/>
                    </a:lnTo>
                    <a:lnTo>
                      <a:pt x="255" y="23"/>
                    </a:lnTo>
                    <a:lnTo>
                      <a:pt x="261" y="23"/>
                    </a:lnTo>
                    <a:lnTo>
                      <a:pt x="272" y="23"/>
                    </a:lnTo>
                    <a:lnTo>
                      <a:pt x="278" y="23"/>
                    </a:lnTo>
                    <a:lnTo>
                      <a:pt x="232" y="306"/>
                    </a:lnTo>
                    <a:lnTo>
                      <a:pt x="204" y="318"/>
                    </a:lnTo>
                    <a:lnTo>
                      <a:pt x="181" y="329"/>
                    </a:lnTo>
                    <a:lnTo>
                      <a:pt x="85" y="380"/>
                    </a:lnTo>
                    <a:lnTo>
                      <a:pt x="0" y="42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3" name="Freeform 9">
                <a:extLst>
                  <a:ext uri="{FF2B5EF4-FFF2-40B4-BE49-F238E27FC236}">
                    <a16:creationId xmlns:a16="http://schemas.microsoft.com/office/drawing/2014/main" id="{6B732B0A-A4C0-984B-D498-6D0C33871B3B}"/>
                  </a:ext>
                </a:extLst>
              </p:cNvPr>
              <p:cNvSpPr>
                <a:spLocks/>
              </p:cNvSpPr>
              <p:nvPr/>
            </p:nvSpPr>
            <p:spPr bwMode="auto">
              <a:xfrm>
                <a:off x="2084" y="1717"/>
                <a:ext cx="147" cy="147"/>
              </a:xfrm>
              <a:custGeom>
                <a:avLst/>
                <a:gdLst>
                  <a:gd name="T0" fmla="*/ 124 w 147"/>
                  <a:gd name="T1" fmla="*/ 147 h 147"/>
                  <a:gd name="T2" fmla="*/ 5 w 147"/>
                  <a:gd name="T3" fmla="*/ 136 h 147"/>
                  <a:gd name="T4" fmla="*/ 0 w 147"/>
                  <a:gd name="T5" fmla="*/ 136 h 147"/>
                  <a:gd name="T6" fmla="*/ 0 w 147"/>
                  <a:gd name="T7" fmla="*/ 96 h 147"/>
                  <a:gd name="T8" fmla="*/ 5 w 147"/>
                  <a:gd name="T9" fmla="*/ 0 h 147"/>
                  <a:gd name="T10" fmla="*/ 28 w 147"/>
                  <a:gd name="T11" fmla="*/ 0 h 147"/>
                  <a:gd name="T12" fmla="*/ 85 w 147"/>
                  <a:gd name="T13" fmla="*/ 6 h 147"/>
                  <a:gd name="T14" fmla="*/ 147 w 147"/>
                  <a:gd name="T15" fmla="*/ 11 h 147"/>
                  <a:gd name="T16" fmla="*/ 141 w 147"/>
                  <a:gd name="T17" fmla="*/ 23 h 147"/>
                  <a:gd name="T18" fmla="*/ 141 w 147"/>
                  <a:gd name="T19" fmla="*/ 79 h 147"/>
                  <a:gd name="T20" fmla="*/ 136 w 147"/>
                  <a:gd name="T21" fmla="*/ 147 h 147"/>
                  <a:gd name="T22" fmla="*/ 124 w 147"/>
                  <a:gd name="T2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7">
                    <a:moveTo>
                      <a:pt x="124" y="147"/>
                    </a:moveTo>
                    <a:lnTo>
                      <a:pt x="5" y="136"/>
                    </a:lnTo>
                    <a:lnTo>
                      <a:pt x="0" y="136"/>
                    </a:lnTo>
                    <a:lnTo>
                      <a:pt x="0" y="96"/>
                    </a:lnTo>
                    <a:lnTo>
                      <a:pt x="5" y="0"/>
                    </a:lnTo>
                    <a:lnTo>
                      <a:pt x="28" y="0"/>
                    </a:lnTo>
                    <a:lnTo>
                      <a:pt x="85" y="6"/>
                    </a:lnTo>
                    <a:lnTo>
                      <a:pt x="147" y="11"/>
                    </a:lnTo>
                    <a:lnTo>
                      <a:pt x="141" y="23"/>
                    </a:lnTo>
                    <a:lnTo>
                      <a:pt x="141" y="79"/>
                    </a:lnTo>
                    <a:lnTo>
                      <a:pt x="136" y="147"/>
                    </a:lnTo>
                    <a:lnTo>
                      <a:pt x="124"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4" name="Freeform 10">
                <a:extLst>
                  <a:ext uri="{FF2B5EF4-FFF2-40B4-BE49-F238E27FC236}">
                    <a16:creationId xmlns:a16="http://schemas.microsoft.com/office/drawing/2014/main" id="{F21B18B9-B1C2-B4C7-AF8E-7E5AE95D2853}"/>
                  </a:ext>
                </a:extLst>
              </p:cNvPr>
              <p:cNvSpPr>
                <a:spLocks/>
              </p:cNvSpPr>
              <p:nvPr/>
            </p:nvSpPr>
            <p:spPr bwMode="auto">
              <a:xfrm>
                <a:off x="2033" y="1433"/>
                <a:ext cx="238" cy="159"/>
              </a:xfrm>
              <a:custGeom>
                <a:avLst/>
                <a:gdLst>
                  <a:gd name="T0" fmla="*/ 238 w 238"/>
                  <a:gd name="T1" fmla="*/ 17 h 159"/>
                  <a:gd name="T2" fmla="*/ 232 w 238"/>
                  <a:gd name="T3" fmla="*/ 102 h 159"/>
                  <a:gd name="T4" fmla="*/ 226 w 238"/>
                  <a:gd name="T5" fmla="*/ 159 h 159"/>
                  <a:gd name="T6" fmla="*/ 0 w 238"/>
                  <a:gd name="T7" fmla="*/ 142 h 159"/>
                  <a:gd name="T8" fmla="*/ 0 w 238"/>
                  <a:gd name="T9" fmla="*/ 136 h 159"/>
                  <a:gd name="T10" fmla="*/ 0 w 238"/>
                  <a:gd name="T11" fmla="*/ 125 h 159"/>
                  <a:gd name="T12" fmla="*/ 0 w 238"/>
                  <a:gd name="T13" fmla="*/ 119 h 159"/>
                  <a:gd name="T14" fmla="*/ 0 w 238"/>
                  <a:gd name="T15" fmla="*/ 114 h 159"/>
                  <a:gd name="T16" fmla="*/ 0 w 238"/>
                  <a:gd name="T17" fmla="*/ 108 h 159"/>
                  <a:gd name="T18" fmla="*/ 0 w 238"/>
                  <a:gd name="T19" fmla="*/ 102 h 159"/>
                  <a:gd name="T20" fmla="*/ 0 w 238"/>
                  <a:gd name="T21" fmla="*/ 97 h 159"/>
                  <a:gd name="T22" fmla="*/ 0 w 238"/>
                  <a:gd name="T23" fmla="*/ 91 h 159"/>
                  <a:gd name="T24" fmla="*/ 0 w 238"/>
                  <a:gd name="T25" fmla="*/ 85 h 159"/>
                  <a:gd name="T26" fmla="*/ 5 w 238"/>
                  <a:gd name="T27" fmla="*/ 85 h 159"/>
                  <a:gd name="T28" fmla="*/ 5 w 238"/>
                  <a:gd name="T29" fmla="*/ 80 h 159"/>
                  <a:gd name="T30" fmla="*/ 5 w 238"/>
                  <a:gd name="T31" fmla="*/ 74 h 159"/>
                  <a:gd name="T32" fmla="*/ 5 w 238"/>
                  <a:gd name="T33" fmla="*/ 68 h 159"/>
                  <a:gd name="T34" fmla="*/ 5 w 238"/>
                  <a:gd name="T35" fmla="*/ 63 h 159"/>
                  <a:gd name="T36" fmla="*/ 5 w 238"/>
                  <a:gd name="T37" fmla="*/ 57 h 159"/>
                  <a:gd name="T38" fmla="*/ 5 w 238"/>
                  <a:gd name="T39" fmla="*/ 51 h 159"/>
                  <a:gd name="T40" fmla="*/ 5 w 238"/>
                  <a:gd name="T41" fmla="*/ 46 h 159"/>
                  <a:gd name="T42" fmla="*/ 5 w 238"/>
                  <a:gd name="T43" fmla="*/ 34 h 159"/>
                  <a:gd name="T44" fmla="*/ 5 w 238"/>
                  <a:gd name="T45" fmla="*/ 29 h 159"/>
                  <a:gd name="T46" fmla="*/ 5 w 238"/>
                  <a:gd name="T47" fmla="*/ 23 h 159"/>
                  <a:gd name="T48" fmla="*/ 5 w 238"/>
                  <a:gd name="T49" fmla="*/ 17 h 159"/>
                  <a:gd name="T50" fmla="*/ 5 w 238"/>
                  <a:gd name="T51" fmla="*/ 12 h 159"/>
                  <a:gd name="T52" fmla="*/ 11 w 238"/>
                  <a:gd name="T53" fmla="*/ 12 h 159"/>
                  <a:gd name="T54" fmla="*/ 11 w 238"/>
                  <a:gd name="T55" fmla="*/ 6 h 159"/>
                  <a:gd name="T56" fmla="*/ 11 w 238"/>
                  <a:gd name="T57" fmla="*/ 0 h 159"/>
                  <a:gd name="T58" fmla="*/ 73 w 238"/>
                  <a:gd name="T59" fmla="*/ 6 h 159"/>
                  <a:gd name="T60" fmla="*/ 136 w 238"/>
                  <a:gd name="T61" fmla="*/ 12 h 159"/>
                  <a:gd name="T62" fmla="*/ 238 w 238"/>
                  <a:gd name="T63"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159">
                    <a:moveTo>
                      <a:pt x="238" y="17"/>
                    </a:moveTo>
                    <a:lnTo>
                      <a:pt x="232" y="102"/>
                    </a:lnTo>
                    <a:lnTo>
                      <a:pt x="226" y="159"/>
                    </a:lnTo>
                    <a:lnTo>
                      <a:pt x="0" y="142"/>
                    </a:lnTo>
                    <a:lnTo>
                      <a:pt x="0" y="136"/>
                    </a:lnTo>
                    <a:lnTo>
                      <a:pt x="0" y="125"/>
                    </a:lnTo>
                    <a:lnTo>
                      <a:pt x="0" y="119"/>
                    </a:lnTo>
                    <a:lnTo>
                      <a:pt x="0" y="114"/>
                    </a:lnTo>
                    <a:lnTo>
                      <a:pt x="0" y="108"/>
                    </a:lnTo>
                    <a:lnTo>
                      <a:pt x="0" y="102"/>
                    </a:lnTo>
                    <a:lnTo>
                      <a:pt x="0" y="97"/>
                    </a:lnTo>
                    <a:lnTo>
                      <a:pt x="0" y="91"/>
                    </a:lnTo>
                    <a:lnTo>
                      <a:pt x="0" y="85"/>
                    </a:lnTo>
                    <a:lnTo>
                      <a:pt x="5" y="85"/>
                    </a:lnTo>
                    <a:lnTo>
                      <a:pt x="5" y="80"/>
                    </a:lnTo>
                    <a:lnTo>
                      <a:pt x="5" y="74"/>
                    </a:lnTo>
                    <a:lnTo>
                      <a:pt x="5" y="68"/>
                    </a:lnTo>
                    <a:lnTo>
                      <a:pt x="5" y="63"/>
                    </a:lnTo>
                    <a:lnTo>
                      <a:pt x="5" y="57"/>
                    </a:lnTo>
                    <a:lnTo>
                      <a:pt x="5" y="51"/>
                    </a:lnTo>
                    <a:lnTo>
                      <a:pt x="5" y="46"/>
                    </a:lnTo>
                    <a:lnTo>
                      <a:pt x="5" y="34"/>
                    </a:lnTo>
                    <a:lnTo>
                      <a:pt x="5" y="29"/>
                    </a:lnTo>
                    <a:lnTo>
                      <a:pt x="5" y="23"/>
                    </a:lnTo>
                    <a:lnTo>
                      <a:pt x="5" y="17"/>
                    </a:lnTo>
                    <a:lnTo>
                      <a:pt x="5" y="12"/>
                    </a:lnTo>
                    <a:lnTo>
                      <a:pt x="11" y="12"/>
                    </a:lnTo>
                    <a:lnTo>
                      <a:pt x="11" y="6"/>
                    </a:lnTo>
                    <a:lnTo>
                      <a:pt x="11" y="0"/>
                    </a:lnTo>
                    <a:lnTo>
                      <a:pt x="73" y="6"/>
                    </a:lnTo>
                    <a:lnTo>
                      <a:pt x="136" y="12"/>
                    </a:lnTo>
                    <a:lnTo>
                      <a:pt x="238"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5" name="Freeform 11">
                <a:extLst>
                  <a:ext uri="{FF2B5EF4-FFF2-40B4-BE49-F238E27FC236}">
                    <a16:creationId xmlns:a16="http://schemas.microsoft.com/office/drawing/2014/main" id="{C27D0199-7E7E-E26C-FF0B-EAD163B5D380}"/>
                  </a:ext>
                </a:extLst>
              </p:cNvPr>
              <p:cNvSpPr>
                <a:spLocks/>
              </p:cNvSpPr>
              <p:nvPr/>
            </p:nvSpPr>
            <p:spPr bwMode="auto">
              <a:xfrm>
                <a:off x="1216" y="1666"/>
                <a:ext cx="307" cy="459"/>
              </a:xfrm>
              <a:custGeom>
                <a:avLst/>
                <a:gdLst>
                  <a:gd name="T0" fmla="*/ 301 w 307"/>
                  <a:gd name="T1" fmla="*/ 102 h 459"/>
                  <a:gd name="T2" fmla="*/ 290 w 307"/>
                  <a:gd name="T3" fmla="*/ 266 h 459"/>
                  <a:gd name="T4" fmla="*/ 278 w 307"/>
                  <a:gd name="T5" fmla="*/ 363 h 459"/>
                  <a:gd name="T6" fmla="*/ 267 w 307"/>
                  <a:gd name="T7" fmla="*/ 448 h 459"/>
                  <a:gd name="T8" fmla="*/ 250 w 307"/>
                  <a:gd name="T9" fmla="*/ 448 h 459"/>
                  <a:gd name="T10" fmla="*/ 238 w 307"/>
                  <a:gd name="T11" fmla="*/ 442 h 459"/>
                  <a:gd name="T12" fmla="*/ 233 w 307"/>
                  <a:gd name="T13" fmla="*/ 442 h 459"/>
                  <a:gd name="T14" fmla="*/ 227 w 307"/>
                  <a:gd name="T15" fmla="*/ 436 h 459"/>
                  <a:gd name="T16" fmla="*/ 227 w 307"/>
                  <a:gd name="T17" fmla="*/ 431 h 459"/>
                  <a:gd name="T18" fmla="*/ 216 w 307"/>
                  <a:gd name="T19" fmla="*/ 425 h 459"/>
                  <a:gd name="T20" fmla="*/ 216 w 307"/>
                  <a:gd name="T21" fmla="*/ 419 h 459"/>
                  <a:gd name="T22" fmla="*/ 204 w 307"/>
                  <a:gd name="T23" fmla="*/ 414 h 459"/>
                  <a:gd name="T24" fmla="*/ 199 w 307"/>
                  <a:gd name="T25" fmla="*/ 402 h 459"/>
                  <a:gd name="T26" fmla="*/ 193 w 307"/>
                  <a:gd name="T27" fmla="*/ 402 h 459"/>
                  <a:gd name="T28" fmla="*/ 182 w 307"/>
                  <a:gd name="T29" fmla="*/ 397 h 459"/>
                  <a:gd name="T30" fmla="*/ 176 w 307"/>
                  <a:gd name="T31" fmla="*/ 397 h 459"/>
                  <a:gd name="T32" fmla="*/ 165 w 307"/>
                  <a:gd name="T33" fmla="*/ 391 h 459"/>
                  <a:gd name="T34" fmla="*/ 165 w 307"/>
                  <a:gd name="T35" fmla="*/ 385 h 459"/>
                  <a:gd name="T36" fmla="*/ 153 w 307"/>
                  <a:gd name="T37" fmla="*/ 380 h 459"/>
                  <a:gd name="T38" fmla="*/ 148 w 307"/>
                  <a:gd name="T39" fmla="*/ 374 h 459"/>
                  <a:gd name="T40" fmla="*/ 148 w 307"/>
                  <a:gd name="T41" fmla="*/ 368 h 459"/>
                  <a:gd name="T42" fmla="*/ 136 w 307"/>
                  <a:gd name="T43" fmla="*/ 363 h 459"/>
                  <a:gd name="T44" fmla="*/ 131 w 307"/>
                  <a:gd name="T45" fmla="*/ 351 h 459"/>
                  <a:gd name="T46" fmla="*/ 119 w 307"/>
                  <a:gd name="T47" fmla="*/ 346 h 459"/>
                  <a:gd name="T48" fmla="*/ 114 w 307"/>
                  <a:gd name="T49" fmla="*/ 334 h 459"/>
                  <a:gd name="T50" fmla="*/ 102 w 307"/>
                  <a:gd name="T51" fmla="*/ 317 h 459"/>
                  <a:gd name="T52" fmla="*/ 97 w 307"/>
                  <a:gd name="T53" fmla="*/ 306 h 459"/>
                  <a:gd name="T54" fmla="*/ 85 w 307"/>
                  <a:gd name="T55" fmla="*/ 295 h 459"/>
                  <a:gd name="T56" fmla="*/ 80 w 307"/>
                  <a:gd name="T57" fmla="*/ 283 h 459"/>
                  <a:gd name="T58" fmla="*/ 51 w 307"/>
                  <a:gd name="T59" fmla="*/ 266 h 459"/>
                  <a:gd name="T60" fmla="*/ 46 w 307"/>
                  <a:gd name="T61" fmla="*/ 255 h 459"/>
                  <a:gd name="T62" fmla="*/ 34 w 307"/>
                  <a:gd name="T63" fmla="*/ 232 h 459"/>
                  <a:gd name="T64" fmla="*/ 23 w 307"/>
                  <a:gd name="T65" fmla="*/ 221 h 459"/>
                  <a:gd name="T66" fmla="*/ 12 w 307"/>
                  <a:gd name="T67" fmla="*/ 210 h 459"/>
                  <a:gd name="T68" fmla="*/ 6 w 307"/>
                  <a:gd name="T69" fmla="*/ 198 h 459"/>
                  <a:gd name="T70" fmla="*/ 12 w 307"/>
                  <a:gd name="T71" fmla="*/ 181 h 459"/>
                  <a:gd name="T72" fmla="*/ 6 w 307"/>
                  <a:gd name="T73" fmla="*/ 125 h 459"/>
                  <a:gd name="T74" fmla="*/ 23 w 307"/>
                  <a:gd name="T75" fmla="*/ 0 h 459"/>
                  <a:gd name="T76" fmla="*/ 40 w 307"/>
                  <a:gd name="T77" fmla="*/ 0 h 459"/>
                  <a:gd name="T78" fmla="*/ 57 w 307"/>
                  <a:gd name="T79" fmla="*/ 0 h 459"/>
                  <a:gd name="T80" fmla="*/ 91 w 307"/>
                  <a:gd name="T81" fmla="*/ 6 h 459"/>
                  <a:gd name="T82" fmla="*/ 108 w 307"/>
                  <a:gd name="T83" fmla="*/ 6 h 459"/>
                  <a:gd name="T84" fmla="*/ 125 w 307"/>
                  <a:gd name="T85" fmla="*/ 11 h 459"/>
                  <a:gd name="T86" fmla="*/ 153 w 307"/>
                  <a:gd name="T87" fmla="*/ 11 h 459"/>
                  <a:gd name="T88" fmla="*/ 176 w 307"/>
                  <a:gd name="T89" fmla="*/ 17 h 459"/>
                  <a:gd name="T90" fmla="*/ 193 w 307"/>
                  <a:gd name="T91" fmla="*/ 17 h 459"/>
                  <a:gd name="T92" fmla="*/ 221 w 307"/>
                  <a:gd name="T93" fmla="*/ 23 h 459"/>
                  <a:gd name="T94" fmla="*/ 238 w 307"/>
                  <a:gd name="T95" fmla="*/ 23 h 459"/>
                  <a:gd name="T96" fmla="*/ 255 w 307"/>
                  <a:gd name="T97" fmla="*/ 23 h 459"/>
                  <a:gd name="T98" fmla="*/ 273 w 307"/>
                  <a:gd name="T99" fmla="*/ 23 h 459"/>
                  <a:gd name="T100" fmla="*/ 295 w 307"/>
                  <a:gd name="T101" fmla="*/ 2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7" h="459">
                    <a:moveTo>
                      <a:pt x="307" y="28"/>
                    </a:moveTo>
                    <a:lnTo>
                      <a:pt x="301" y="85"/>
                    </a:lnTo>
                    <a:lnTo>
                      <a:pt x="301" y="102"/>
                    </a:lnTo>
                    <a:lnTo>
                      <a:pt x="295" y="147"/>
                    </a:lnTo>
                    <a:lnTo>
                      <a:pt x="295" y="187"/>
                    </a:lnTo>
                    <a:lnTo>
                      <a:pt x="290" y="266"/>
                    </a:lnTo>
                    <a:lnTo>
                      <a:pt x="284" y="295"/>
                    </a:lnTo>
                    <a:lnTo>
                      <a:pt x="278" y="346"/>
                    </a:lnTo>
                    <a:lnTo>
                      <a:pt x="278" y="363"/>
                    </a:lnTo>
                    <a:lnTo>
                      <a:pt x="278" y="397"/>
                    </a:lnTo>
                    <a:lnTo>
                      <a:pt x="273" y="397"/>
                    </a:lnTo>
                    <a:lnTo>
                      <a:pt x="267" y="448"/>
                    </a:lnTo>
                    <a:lnTo>
                      <a:pt x="250" y="459"/>
                    </a:lnTo>
                    <a:lnTo>
                      <a:pt x="250" y="453"/>
                    </a:lnTo>
                    <a:lnTo>
                      <a:pt x="250" y="448"/>
                    </a:lnTo>
                    <a:lnTo>
                      <a:pt x="244" y="448"/>
                    </a:lnTo>
                    <a:lnTo>
                      <a:pt x="244" y="442"/>
                    </a:lnTo>
                    <a:lnTo>
                      <a:pt x="238" y="442"/>
                    </a:lnTo>
                    <a:lnTo>
                      <a:pt x="233" y="442"/>
                    </a:lnTo>
                    <a:lnTo>
                      <a:pt x="233" y="436"/>
                    </a:lnTo>
                    <a:lnTo>
                      <a:pt x="233" y="442"/>
                    </a:lnTo>
                    <a:lnTo>
                      <a:pt x="233" y="436"/>
                    </a:lnTo>
                    <a:lnTo>
                      <a:pt x="233" y="442"/>
                    </a:lnTo>
                    <a:lnTo>
                      <a:pt x="227" y="436"/>
                    </a:lnTo>
                    <a:lnTo>
                      <a:pt x="233" y="436"/>
                    </a:lnTo>
                    <a:lnTo>
                      <a:pt x="227" y="436"/>
                    </a:lnTo>
                    <a:lnTo>
                      <a:pt x="227" y="431"/>
                    </a:lnTo>
                    <a:lnTo>
                      <a:pt x="221" y="431"/>
                    </a:lnTo>
                    <a:lnTo>
                      <a:pt x="221" y="425"/>
                    </a:lnTo>
                    <a:lnTo>
                      <a:pt x="216" y="425"/>
                    </a:lnTo>
                    <a:lnTo>
                      <a:pt x="216" y="419"/>
                    </a:lnTo>
                    <a:lnTo>
                      <a:pt x="221" y="419"/>
                    </a:lnTo>
                    <a:lnTo>
                      <a:pt x="216" y="419"/>
                    </a:lnTo>
                    <a:lnTo>
                      <a:pt x="210" y="419"/>
                    </a:lnTo>
                    <a:lnTo>
                      <a:pt x="210" y="414"/>
                    </a:lnTo>
                    <a:lnTo>
                      <a:pt x="204" y="414"/>
                    </a:lnTo>
                    <a:lnTo>
                      <a:pt x="204" y="408"/>
                    </a:lnTo>
                    <a:lnTo>
                      <a:pt x="199" y="408"/>
                    </a:lnTo>
                    <a:lnTo>
                      <a:pt x="199" y="402"/>
                    </a:lnTo>
                    <a:lnTo>
                      <a:pt x="193" y="402"/>
                    </a:lnTo>
                    <a:lnTo>
                      <a:pt x="193" y="408"/>
                    </a:lnTo>
                    <a:lnTo>
                      <a:pt x="193" y="402"/>
                    </a:lnTo>
                    <a:lnTo>
                      <a:pt x="193" y="397"/>
                    </a:lnTo>
                    <a:lnTo>
                      <a:pt x="187" y="397"/>
                    </a:lnTo>
                    <a:lnTo>
                      <a:pt x="182" y="397"/>
                    </a:lnTo>
                    <a:lnTo>
                      <a:pt x="182" y="402"/>
                    </a:lnTo>
                    <a:lnTo>
                      <a:pt x="182" y="397"/>
                    </a:lnTo>
                    <a:lnTo>
                      <a:pt x="176" y="397"/>
                    </a:lnTo>
                    <a:lnTo>
                      <a:pt x="176" y="391"/>
                    </a:lnTo>
                    <a:lnTo>
                      <a:pt x="170" y="391"/>
                    </a:lnTo>
                    <a:lnTo>
                      <a:pt x="165" y="391"/>
                    </a:lnTo>
                    <a:lnTo>
                      <a:pt x="165" y="385"/>
                    </a:lnTo>
                    <a:lnTo>
                      <a:pt x="159" y="385"/>
                    </a:lnTo>
                    <a:lnTo>
                      <a:pt x="165" y="385"/>
                    </a:lnTo>
                    <a:lnTo>
                      <a:pt x="159" y="385"/>
                    </a:lnTo>
                    <a:lnTo>
                      <a:pt x="153" y="385"/>
                    </a:lnTo>
                    <a:lnTo>
                      <a:pt x="153" y="380"/>
                    </a:lnTo>
                    <a:lnTo>
                      <a:pt x="148" y="380"/>
                    </a:lnTo>
                    <a:lnTo>
                      <a:pt x="142" y="380"/>
                    </a:lnTo>
                    <a:lnTo>
                      <a:pt x="148" y="374"/>
                    </a:lnTo>
                    <a:lnTo>
                      <a:pt x="148" y="368"/>
                    </a:lnTo>
                    <a:lnTo>
                      <a:pt x="142" y="368"/>
                    </a:lnTo>
                    <a:lnTo>
                      <a:pt x="148" y="368"/>
                    </a:lnTo>
                    <a:lnTo>
                      <a:pt x="142" y="368"/>
                    </a:lnTo>
                    <a:lnTo>
                      <a:pt x="142" y="363"/>
                    </a:lnTo>
                    <a:lnTo>
                      <a:pt x="136" y="363"/>
                    </a:lnTo>
                    <a:lnTo>
                      <a:pt x="136" y="357"/>
                    </a:lnTo>
                    <a:lnTo>
                      <a:pt x="131" y="357"/>
                    </a:lnTo>
                    <a:lnTo>
                      <a:pt x="131" y="351"/>
                    </a:lnTo>
                    <a:lnTo>
                      <a:pt x="125" y="351"/>
                    </a:lnTo>
                    <a:lnTo>
                      <a:pt x="125" y="346"/>
                    </a:lnTo>
                    <a:lnTo>
                      <a:pt x="119" y="346"/>
                    </a:lnTo>
                    <a:lnTo>
                      <a:pt x="119" y="340"/>
                    </a:lnTo>
                    <a:lnTo>
                      <a:pt x="114" y="340"/>
                    </a:lnTo>
                    <a:lnTo>
                      <a:pt x="114" y="334"/>
                    </a:lnTo>
                    <a:lnTo>
                      <a:pt x="108" y="329"/>
                    </a:lnTo>
                    <a:lnTo>
                      <a:pt x="102" y="323"/>
                    </a:lnTo>
                    <a:lnTo>
                      <a:pt x="102" y="317"/>
                    </a:lnTo>
                    <a:lnTo>
                      <a:pt x="102" y="312"/>
                    </a:lnTo>
                    <a:lnTo>
                      <a:pt x="102" y="306"/>
                    </a:lnTo>
                    <a:lnTo>
                      <a:pt x="97" y="306"/>
                    </a:lnTo>
                    <a:lnTo>
                      <a:pt x="97" y="300"/>
                    </a:lnTo>
                    <a:lnTo>
                      <a:pt x="91" y="295"/>
                    </a:lnTo>
                    <a:lnTo>
                      <a:pt x="85" y="295"/>
                    </a:lnTo>
                    <a:lnTo>
                      <a:pt x="85" y="289"/>
                    </a:lnTo>
                    <a:lnTo>
                      <a:pt x="80" y="289"/>
                    </a:lnTo>
                    <a:lnTo>
                      <a:pt x="80" y="283"/>
                    </a:lnTo>
                    <a:lnTo>
                      <a:pt x="68" y="278"/>
                    </a:lnTo>
                    <a:lnTo>
                      <a:pt x="63" y="272"/>
                    </a:lnTo>
                    <a:lnTo>
                      <a:pt x="51" y="266"/>
                    </a:lnTo>
                    <a:lnTo>
                      <a:pt x="51" y="261"/>
                    </a:lnTo>
                    <a:lnTo>
                      <a:pt x="51" y="255"/>
                    </a:lnTo>
                    <a:lnTo>
                      <a:pt x="46" y="255"/>
                    </a:lnTo>
                    <a:lnTo>
                      <a:pt x="40" y="249"/>
                    </a:lnTo>
                    <a:lnTo>
                      <a:pt x="40" y="244"/>
                    </a:lnTo>
                    <a:lnTo>
                      <a:pt x="34" y="232"/>
                    </a:lnTo>
                    <a:lnTo>
                      <a:pt x="29" y="227"/>
                    </a:lnTo>
                    <a:lnTo>
                      <a:pt x="23" y="227"/>
                    </a:lnTo>
                    <a:lnTo>
                      <a:pt x="23" y="221"/>
                    </a:lnTo>
                    <a:lnTo>
                      <a:pt x="23" y="215"/>
                    </a:lnTo>
                    <a:lnTo>
                      <a:pt x="17" y="215"/>
                    </a:lnTo>
                    <a:lnTo>
                      <a:pt x="12" y="210"/>
                    </a:lnTo>
                    <a:lnTo>
                      <a:pt x="12" y="204"/>
                    </a:lnTo>
                    <a:lnTo>
                      <a:pt x="12" y="198"/>
                    </a:lnTo>
                    <a:lnTo>
                      <a:pt x="6" y="198"/>
                    </a:lnTo>
                    <a:lnTo>
                      <a:pt x="0" y="198"/>
                    </a:lnTo>
                    <a:lnTo>
                      <a:pt x="0" y="193"/>
                    </a:lnTo>
                    <a:lnTo>
                      <a:pt x="12" y="181"/>
                    </a:lnTo>
                    <a:lnTo>
                      <a:pt x="12" y="164"/>
                    </a:lnTo>
                    <a:lnTo>
                      <a:pt x="6" y="164"/>
                    </a:lnTo>
                    <a:lnTo>
                      <a:pt x="6" y="125"/>
                    </a:lnTo>
                    <a:lnTo>
                      <a:pt x="12" y="96"/>
                    </a:lnTo>
                    <a:lnTo>
                      <a:pt x="17" y="0"/>
                    </a:lnTo>
                    <a:lnTo>
                      <a:pt x="23" y="0"/>
                    </a:lnTo>
                    <a:lnTo>
                      <a:pt x="29" y="0"/>
                    </a:lnTo>
                    <a:lnTo>
                      <a:pt x="34" y="0"/>
                    </a:lnTo>
                    <a:lnTo>
                      <a:pt x="40" y="0"/>
                    </a:lnTo>
                    <a:lnTo>
                      <a:pt x="46" y="0"/>
                    </a:lnTo>
                    <a:lnTo>
                      <a:pt x="51" y="0"/>
                    </a:lnTo>
                    <a:lnTo>
                      <a:pt x="57" y="0"/>
                    </a:lnTo>
                    <a:lnTo>
                      <a:pt x="63" y="0"/>
                    </a:lnTo>
                    <a:lnTo>
                      <a:pt x="85" y="6"/>
                    </a:lnTo>
                    <a:lnTo>
                      <a:pt x="91" y="6"/>
                    </a:lnTo>
                    <a:lnTo>
                      <a:pt x="97" y="6"/>
                    </a:lnTo>
                    <a:lnTo>
                      <a:pt x="102" y="6"/>
                    </a:lnTo>
                    <a:lnTo>
                      <a:pt x="108" y="6"/>
                    </a:lnTo>
                    <a:lnTo>
                      <a:pt x="114" y="6"/>
                    </a:lnTo>
                    <a:lnTo>
                      <a:pt x="119" y="11"/>
                    </a:lnTo>
                    <a:lnTo>
                      <a:pt x="125" y="11"/>
                    </a:lnTo>
                    <a:lnTo>
                      <a:pt x="136" y="11"/>
                    </a:lnTo>
                    <a:lnTo>
                      <a:pt x="142" y="11"/>
                    </a:lnTo>
                    <a:lnTo>
                      <a:pt x="153" y="11"/>
                    </a:lnTo>
                    <a:lnTo>
                      <a:pt x="159" y="11"/>
                    </a:lnTo>
                    <a:lnTo>
                      <a:pt x="170" y="17"/>
                    </a:lnTo>
                    <a:lnTo>
                      <a:pt x="176" y="17"/>
                    </a:lnTo>
                    <a:lnTo>
                      <a:pt x="182" y="17"/>
                    </a:lnTo>
                    <a:lnTo>
                      <a:pt x="187" y="17"/>
                    </a:lnTo>
                    <a:lnTo>
                      <a:pt x="193" y="17"/>
                    </a:lnTo>
                    <a:lnTo>
                      <a:pt x="204" y="17"/>
                    </a:lnTo>
                    <a:lnTo>
                      <a:pt x="221" y="17"/>
                    </a:lnTo>
                    <a:lnTo>
                      <a:pt x="221" y="23"/>
                    </a:lnTo>
                    <a:lnTo>
                      <a:pt x="227" y="23"/>
                    </a:lnTo>
                    <a:lnTo>
                      <a:pt x="233" y="23"/>
                    </a:lnTo>
                    <a:lnTo>
                      <a:pt x="238" y="23"/>
                    </a:lnTo>
                    <a:lnTo>
                      <a:pt x="244" y="23"/>
                    </a:lnTo>
                    <a:lnTo>
                      <a:pt x="250" y="23"/>
                    </a:lnTo>
                    <a:lnTo>
                      <a:pt x="255" y="23"/>
                    </a:lnTo>
                    <a:lnTo>
                      <a:pt x="261" y="23"/>
                    </a:lnTo>
                    <a:lnTo>
                      <a:pt x="267" y="23"/>
                    </a:lnTo>
                    <a:lnTo>
                      <a:pt x="273" y="23"/>
                    </a:lnTo>
                    <a:lnTo>
                      <a:pt x="284" y="28"/>
                    </a:lnTo>
                    <a:lnTo>
                      <a:pt x="290" y="28"/>
                    </a:lnTo>
                    <a:lnTo>
                      <a:pt x="295" y="28"/>
                    </a:lnTo>
                    <a:lnTo>
                      <a:pt x="301" y="28"/>
                    </a:lnTo>
                    <a:lnTo>
                      <a:pt x="307"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 name="Freeform 12">
                <a:extLst>
                  <a:ext uri="{FF2B5EF4-FFF2-40B4-BE49-F238E27FC236}">
                    <a16:creationId xmlns:a16="http://schemas.microsoft.com/office/drawing/2014/main" id="{93929CED-1015-96A9-D8A7-6D3B2656B8B0}"/>
                  </a:ext>
                </a:extLst>
              </p:cNvPr>
              <p:cNvSpPr>
                <a:spLocks/>
              </p:cNvSpPr>
              <p:nvPr/>
            </p:nvSpPr>
            <p:spPr bwMode="auto">
              <a:xfrm>
                <a:off x="1466" y="2000"/>
                <a:ext cx="419" cy="221"/>
              </a:xfrm>
              <a:custGeom>
                <a:avLst/>
                <a:gdLst>
                  <a:gd name="T0" fmla="*/ 249 w 419"/>
                  <a:gd name="T1" fmla="*/ 0 h 221"/>
                  <a:gd name="T2" fmla="*/ 261 w 419"/>
                  <a:gd name="T3" fmla="*/ 6 h 221"/>
                  <a:gd name="T4" fmla="*/ 380 w 419"/>
                  <a:gd name="T5" fmla="*/ 119 h 221"/>
                  <a:gd name="T6" fmla="*/ 419 w 419"/>
                  <a:gd name="T7" fmla="*/ 153 h 221"/>
                  <a:gd name="T8" fmla="*/ 317 w 419"/>
                  <a:gd name="T9" fmla="*/ 221 h 221"/>
                  <a:gd name="T10" fmla="*/ 289 w 419"/>
                  <a:gd name="T11" fmla="*/ 221 h 221"/>
                  <a:gd name="T12" fmla="*/ 130 w 419"/>
                  <a:gd name="T13" fmla="*/ 170 h 221"/>
                  <a:gd name="T14" fmla="*/ 0 w 419"/>
                  <a:gd name="T15" fmla="*/ 125 h 221"/>
                  <a:gd name="T16" fmla="*/ 17 w 419"/>
                  <a:gd name="T17" fmla="*/ 114 h 221"/>
                  <a:gd name="T18" fmla="*/ 102 w 419"/>
                  <a:gd name="T19" fmla="*/ 74 h 221"/>
                  <a:gd name="T20" fmla="*/ 198 w 419"/>
                  <a:gd name="T21" fmla="*/ 23 h 221"/>
                  <a:gd name="T22" fmla="*/ 221 w 419"/>
                  <a:gd name="T23" fmla="*/ 12 h 221"/>
                  <a:gd name="T24" fmla="*/ 249 w 419"/>
                  <a:gd name="T2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221">
                    <a:moveTo>
                      <a:pt x="249" y="0"/>
                    </a:moveTo>
                    <a:lnTo>
                      <a:pt x="261" y="6"/>
                    </a:lnTo>
                    <a:lnTo>
                      <a:pt x="380" y="119"/>
                    </a:lnTo>
                    <a:lnTo>
                      <a:pt x="419" y="153"/>
                    </a:lnTo>
                    <a:lnTo>
                      <a:pt x="317" y="221"/>
                    </a:lnTo>
                    <a:lnTo>
                      <a:pt x="289" y="221"/>
                    </a:lnTo>
                    <a:lnTo>
                      <a:pt x="130" y="170"/>
                    </a:lnTo>
                    <a:lnTo>
                      <a:pt x="0" y="125"/>
                    </a:lnTo>
                    <a:lnTo>
                      <a:pt x="17" y="114"/>
                    </a:lnTo>
                    <a:lnTo>
                      <a:pt x="102" y="74"/>
                    </a:lnTo>
                    <a:lnTo>
                      <a:pt x="198" y="23"/>
                    </a:lnTo>
                    <a:lnTo>
                      <a:pt x="221" y="12"/>
                    </a:lnTo>
                    <a:lnTo>
                      <a:pt x="24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7" name="Freeform 13">
                <a:extLst>
                  <a:ext uri="{FF2B5EF4-FFF2-40B4-BE49-F238E27FC236}">
                    <a16:creationId xmlns:a16="http://schemas.microsoft.com/office/drawing/2014/main" id="{DC6FFCAB-9C02-7B02-C162-4DCA67617DB6}"/>
                  </a:ext>
                </a:extLst>
              </p:cNvPr>
              <p:cNvSpPr>
                <a:spLocks/>
              </p:cNvSpPr>
              <p:nvPr/>
            </p:nvSpPr>
            <p:spPr bwMode="auto">
              <a:xfrm>
                <a:off x="1772" y="1717"/>
                <a:ext cx="176" cy="125"/>
              </a:xfrm>
              <a:custGeom>
                <a:avLst/>
                <a:gdLst>
                  <a:gd name="T0" fmla="*/ 6 w 176"/>
                  <a:gd name="T1" fmla="*/ 0 h 125"/>
                  <a:gd name="T2" fmla="*/ 17 w 176"/>
                  <a:gd name="T3" fmla="*/ 0 h 125"/>
                  <a:gd name="T4" fmla="*/ 28 w 176"/>
                  <a:gd name="T5" fmla="*/ 0 h 125"/>
                  <a:gd name="T6" fmla="*/ 34 w 176"/>
                  <a:gd name="T7" fmla="*/ 6 h 125"/>
                  <a:gd name="T8" fmla="*/ 45 w 176"/>
                  <a:gd name="T9" fmla="*/ 6 h 125"/>
                  <a:gd name="T10" fmla="*/ 68 w 176"/>
                  <a:gd name="T11" fmla="*/ 6 h 125"/>
                  <a:gd name="T12" fmla="*/ 91 w 176"/>
                  <a:gd name="T13" fmla="*/ 6 h 125"/>
                  <a:gd name="T14" fmla="*/ 96 w 176"/>
                  <a:gd name="T15" fmla="*/ 11 h 125"/>
                  <a:gd name="T16" fmla="*/ 113 w 176"/>
                  <a:gd name="T17" fmla="*/ 11 h 125"/>
                  <a:gd name="T18" fmla="*/ 130 w 176"/>
                  <a:gd name="T19" fmla="*/ 11 h 125"/>
                  <a:gd name="T20" fmla="*/ 147 w 176"/>
                  <a:gd name="T21" fmla="*/ 11 h 125"/>
                  <a:gd name="T22" fmla="*/ 164 w 176"/>
                  <a:gd name="T23" fmla="*/ 17 h 125"/>
                  <a:gd name="T24" fmla="*/ 170 w 176"/>
                  <a:gd name="T25" fmla="*/ 85 h 125"/>
                  <a:gd name="T26" fmla="*/ 91 w 176"/>
                  <a:gd name="T27" fmla="*/ 119 h 125"/>
                  <a:gd name="T28" fmla="*/ 85 w 176"/>
                  <a:gd name="T29" fmla="*/ 113 h 125"/>
                  <a:gd name="T30" fmla="*/ 91 w 176"/>
                  <a:gd name="T31" fmla="*/ 108 h 125"/>
                  <a:gd name="T32" fmla="*/ 85 w 176"/>
                  <a:gd name="T33" fmla="*/ 102 h 125"/>
                  <a:gd name="T34" fmla="*/ 79 w 176"/>
                  <a:gd name="T35" fmla="*/ 96 h 125"/>
                  <a:gd name="T36" fmla="*/ 74 w 176"/>
                  <a:gd name="T37" fmla="*/ 91 h 125"/>
                  <a:gd name="T38" fmla="*/ 68 w 176"/>
                  <a:gd name="T39" fmla="*/ 85 h 125"/>
                  <a:gd name="T40" fmla="*/ 62 w 176"/>
                  <a:gd name="T41" fmla="*/ 85 h 125"/>
                  <a:gd name="T42" fmla="*/ 57 w 176"/>
                  <a:gd name="T43" fmla="*/ 91 h 125"/>
                  <a:gd name="T44" fmla="*/ 57 w 176"/>
                  <a:gd name="T45" fmla="*/ 91 h 125"/>
                  <a:gd name="T46" fmla="*/ 51 w 176"/>
                  <a:gd name="T47" fmla="*/ 85 h 125"/>
                  <a:gd name="T48" fmla="*/ 51 w 176"/>
                  <a:gd name="T49" fmla="*/ 85 h 125"/>
                  <a:gd name="T50" fmla="*/ 51 w 176"/>
                  <a:gd name="T51" fmla="*/ 85 h 125"/>
                  <a:gd name="T52" fmla="*/ 45 w 176"/>
                  <a:gd name="T53" fmla="*/ 79 h 125"/>
                  <a:gd name="T54" fmla="*/ 45 w 176"/>
                  <a:gd name="T55" fmla="*/ 79 h 125"/>
                  <a:gd name="T56" fmla="*/ 40 w 176"/>
                  <a:gd name="T57" fmla="*/ 68 h 125"/>
                  <a:gd name="T58" fmla="*/ 45 w 176"/>
                  <a:gd name="T59" fmla="*/ 62 h 125"/>
                  <a:gd name="T60" fmla="*/ 40 w 176"/>
                  <a:gd name="T61" fmla="*/ 57 h 125"/>
                  <a:gd name="T62" fmla="*/ 40 w 176"/>
                  <a:gd name="T63" fmla="*/ 51 h 125"/>
                  <a:gd name="T64" fmla="*/ 40 w 176"/>
                  <a:gd name="T65" fmla="*/ 51 h 125"/>
                  <a:gd name="T66" fmla="*/ 40 w 176"/>
                  <a:gd name="T67" fmla="*/ 40 h 125"/>
                  <a:gd name="T68" fmla="*/ 28 w 176"/>
                  <a:gd name="T69" fmla="*/ 45 h 125"/>
                  <a:gd name="T70" fmla="*/ 23 w 176"/>
                  <a:gd name="T71" fmla="*/ 40 h 125"/>
                  <a:gd name="T72" fmla="*/ 23 w 176"/>
                  <a:gd name="T73" fmla="*/ 40 h 125"/>
                  <a:gd name="T74" fmla="*/ 17 w 176"/>
                  <a:gd name="T75" fmla="*/ 34 h 125"/>
                  <a:gd name="T76" fmla="*/ 17 w 176"/>
                  <a:gd name="T77" fmla="*/ 23 h 125"/>
                  <a:gd name="T78" fmla="*/ 11 w 176"/>
                  <a:gd name="T79" fmla="*/ 11 h 125"/>
                  <a:gd name="T80" fmla="*/ 6 w 176"/>
                  <a:gd name="T81" fmla="*/ 6 h 125"/>
                  <a:gd name="T82" fmla="*/ 0 w 176"/>
                  <a:gd name="T8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25">
                    <a:moveTo>
                      <a:pt x="0" y="0"/>
                    </a:moveTo>
                    <a:lnTo>
                      <a:pt x="6" y="0"/>
                    </a:lnTo>
                    <a:lnTo>
                      <a:pt x="11" y="0"/>
                    </a:lnTo>
                    <a:lnTo>
                      <a:pt x="17" y="0"/>
                    </a:lnTo>
                    <a:lnTo>
                      <a:pt x="23" y="0"/>
                    </a:lnTo>
                    <a:lnTo>
                      <a:pt x="28" y="0"/>
                    </a:lnTo>
                    <a:lnTo>
                      <a:pt x="28" y="6"/>
                    </a:lnTo>
                    <a:lnTo>
                      <a:pt x="34" y="6"/>
                    </a:lnTo>
                    <a:lnTo>
                      <a:pt x="40" y="6"/>
                    </a:lnTo>
                    <a:lnTo>
                      <a:pt x="45" y="6"/>
                    </a:lnTo>
                    <a:lnTo>
                      <a:pt x="62" y="6"/>
                    </a:lnTo>
                    <a:lnTo>
                      <a:pt x="68" y="6"/>
                    </a:lnTo>
                    <a:lnTo>
                      <a:pt x="74" y="6"/>
                    </a:lnTo>
                    <a:lnTo>
                      <a:pt x="91" y="6"/>
                    </a:lnTo>
                    <a:lnTo>
                      <a:pt x="91" y="11"/>
                    </a:lnTo>
                    <a:lnTo>
                      <a:pt x="96" y="11"/>
                    </a:lnTo>
                    <a:lnTo>
                      <a:pt x="102" y="11"/>
                    </a:lnTo>
                    <a:lnTo>
                      <a:pt x="113" y="11"/>
                    </a:lnTo>
                    <a:lnTo>
                      <a:pt x="119" y="11"/>
                    </a:lnTo>
                    <a:lnTo>
                      <a:pt x="130" y="11"/>
                    </a:lnTo>
                    <a:lnTo>
                      <a:pt x="136" y="11"/>
                    </a:lnTo>
                    <a:lnTo>
                      <a:pt x="147" y="11"/>
                    </a:lnTo>
                    <a:lnTo>
                      <a:pt x="159" y="11"/>
                    </a:lnTo>
                    <a:lnTo>
                      <a:pt x="164" y="17"/>
                    </a:lnTo>
                    <a:lnTo>
                      <a:pt x="176" y="17"/>
                    </a:lnTo>
                    <a:lnTo>
                      <a:pt x="170" y="85"/>
                    </a:lnTo>
                    <a:lnTo>
                      <a:pt x="170" y="125"/>
                    </a:lnTo>
                    <a:lnTo>
                      <a:pt x="91" y="119"/>
                    </a:lnTo>
                    <a:lnTo>
                      <a:pt x="91" y="113"/>
                    </a:lnTo>
                    <a:lnTo>
                      <a:pt x="85" y="113"/>
                    </a:lnTo>
                    <a:lnTo>
                      <a:pt x="85" y="108"/>
                    </a:lnTo>
                    <a:lnTo>
                      <a:pt x="91" y="108"/>
                    </a:lnTo>
                    <a:lnTo>
                      <a:pt x="91" y="102"/>
                    </a:lnTo>
                    <a:lnTo>
                      <a:pt x="85" y="102"/>
                    </a:lnTo>
                    <a:lnTo>
                      <a:pt x="79" y="102"/>
                    </a:lnTo>
                    <a:lnTo>
                      <a:pt x="79" y="96"/>
                    </a:lnTo>
                    <a:lnTo>
                      <a:pt x="74" y="96"/>
                    </a:lnTo>
                    <a:lnTo>
                      <a:pt x="74" y="91"/>
                    </a:lnTo>
                    <a:lnTo>
                      <a:pt x="74" y="85"/>
                    </a:lnTo>
                    <a:lnTo>
                      <a:pt x="68" y="85"/>
                    </a:lnTo>
                    <a:lnTo>
                      <a:pt x="68" y="91"/>
                    </a:lnTo>
                    <a:lnTo>
                      <a:pt x="62" y="85"/>
                    </a:lnTo>
                    <a:lnTo>
                      <a:pt x="62" y="91"/>
                    </a:lnTo>
                    <a:lnTo>
                      <a:pt x="57" y="91"/>
                    </a:lnTo>
                    <a:lnTo>
                      <a:pt x="57" y="85"/>
                    </a:lnTo>
                    <a:lnTo>
                      <a:pt x="57" y="91"/>
                    </a:lnTo>
                    <a:lnTo>
                      <a:pt x="57" y="85"/>
                    </a:lnTo>
                    <a:lnTo>
                      <a:pt x="51" y="85"/>
                    </a:lnTo>
                    <a:lnTo>
                      <a:pt x="57" y="85"/>
                    </a:lnTo>
                    <a:lnTo>
                      <a:pt x="51" y="85"/>
                    </a:lnTo>
                    <a:lnTo>
                      <a:pt x="51" y="79"/>
                    </a:lnTo>
                    <a:lnTo>
                      <a:pt x="51" y="85"/>
                    </a:lnTo>
                    <a:lnTo>
                      <a:pt x="51" y="79"/>
                    </a:lnTo>
                    <a:lnTo>
                      <a:pt x="45" y="79"/>
                    </a:lnTo>
                    <a:lnTo>
                      <a:pt x="45" y="74"/>
                    </a:lnTo>
                    <a:lnTo>
                      <a:pt x="45" y="79"/>
                    </a:lnTo>
                    <a:lnTo>
                      <a:pt x="45" y="74"/>
                    </a:lnTo>
                    <a:lnTo>
                      <a:pt x="40" y="68"/>
                    </a:lnTo>
                    <a:lnTo>
                      <a:pt x="45" y="68"/>
                    </a:lnTo>
                    <a:lnTo>
                      <a:pt x="45" y="62"/>
                    </a:lnTo>
                    <a:lnTo>
                      <a:pt x="45" y="57"/>
                    </a:lnTo>
                    <a:lnTo>
                      <a:pt x="40" y="57"/>
                    </a:lnTo>
                    <a:lnTo>
                      <a:pt x="45" y="51"/>
                    </a:lnTo>
                    <a:lnTo>
                      <a:pt x="40" y="51"/>
                    </a:lnTo>
                    <a:lnTo>
                      <a:pt x="45" y="51"/>
                    </a:lnTo>
                    <a:lnTo>
                      <a:pt x="40" y="51"/>
                    </a:lnTo>
                    <a:lnTo>
                      <a:pt x="40" y="45"/>
                    </a:lnTo>
                    <a:lnTo>
                      <a:pt x="40" y="40"/>
                    </a:lnTo>
                    <a:lnTo>
                      <a:pt x="34" y="40"/>
                    </a:lnTo>
                    <a:lnTo>
                      <a:pt x="28" y="45"/>
                    </a:lnTo>
                    <a:lnTo>
                      <a:pt x="23" y="45"/>
                    </a:lnTo>
                    <a:lnTo>
                      <a:pt x="23" y="40"/>
                    </a:lnTo>
                    <a:lnTo>
                      <a:pt x="28" y="40"/>
                    </a:lnTo>
                    <a:lnTo>
                      <a:pt x="23" y="40"/>
                    </a:lnTo>
                    <a:lnTo>
                      <a:pt x="23" y="34"/>
                    </a:lnTo>
                    <a:lnTo>
                      <a:pt x="17" y="34"/>
                    </a:lnTo>
                    <a:lnTo>
                      <a:pt x="17" y="28"/>
                    </a:lnTo>
                    <a:lnTo>
                      <a:pt x="17" y="23"/>
                    </a:lnTo>
                    <a:lnTo>
                      <a:pt x="11" y="17"/>
                    </a:lnTo>
                    <a:lnTo>
                      <a:pt x="11" y="11"/>
                    </a:lnTo>
                    <a:lnTo>
                      <a:pt x="11" y="6"/>
                    </a:lnTo>
                    <a:lnTo>
                      <a:pt x="6" y="6"/>
                    </a:lnTo>
                    <a:lnTo>
                      <a:pt x="0" y="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8" name="Freeform 14">
                <a:extLst>
                  <a:ext uri="{FF2B5EF4-FFF2-40B4-BE49-F238E27FC236}">
                    <a16:creationId xmlns:a16="http://schemas.microsoft.com/office/drawing/2014/main" id="{748E3FAC-46A0-3033-5881-AD74C0E37218}"/>
                  </a:ext>
                </a:extLst>
              </p:cNvPr>
              <p:cNvSpPr>
                <a:spLocks/>
              </p:cNvSpPr>
              <p:nvPr/>
            </p:nvSpPr>
            <p:spPr bwMode="auto">
              <a:xfrm>
                <a:off x="1846" y="1938"/>
                <a:ext cx="493" cy="425"/>
              </a:xfrm>
              <a:custGeom>
                <a:avLst/>
                <a:gdLst>
                  <a:gd name="T0" fmla="*/ 419 w 493"/>
                  <a:gd name="T1" fmla="*/ 244 h 425"/>
                  <a:gd name="T2" fmla="*/ 374 w 493"/>
                  <a:gd name="T3" fmla="*/ 261 h 425"/>
                  <a:gd name="T4" fmla="*/ 266 w 493"/>
                  <a:gd name="T5" fmla="*/ 351 h 425"/>
                  <a:gd name="T6" fmla="*/ 39 w 493"/>
                  <a:gd name="T7" fmla="*/ 215 h 425"/>
                  <a:gd name="T8" fmla="*/ 102 w 493"/>
                  <a:gd name="T9" fmla="*/ 74 h 425"/>
                  <a:gd name="T10" fmla="*/ 175 w 493"/>
                  <a:gd name="T11" fmla="*/ 6 h 425"/>
                  <a:gd name="T12" fmla="*/ 187 w 493"/>
                  <a:gd name="T13" fmla="*/ 11 h 425"/>
                  <a:gd name="T14" fmla="*/ 198 w 493"/>
                  <a:gd name="T15" fmla="*/ 11 h 425"/>
                  <a:gd name="T16" fmla="*/ 209 w 493"/>
                  <a:gd name="T17" fmla="*/ 23 h 425"/>
                  <a:gd name="T18" fmla="*/ 209 w 493"/>
                  <a:gd name="T19" fmla="*/ 28 h 425"/>
                  <a:gd name="T20" fmla="*/ 221 w 493"/>
                  <a:gd name="T21" fmla="*/ 34 h 425"/>
                  <a:gd name="T22" fmla="*/ 226 w 493"/>
                  <a:gd name="T23" fmla="*/ 34 h 425"/>
                  <a:gd name="T24" fmla="*/ 238 w 493"/>
                  <a:gd name="T25" fmla="*/ 28 h 425"/>
                  <a:gd name="T26" fmla="*/ 243 w 493"/>
                  <a:gd name="T27" fmla="*/ 28 h 425"/>
                  <a:gd name="T28" fmla="*/ 249 w 493"/>
                  <a:gd name="T29" fmla="*/ 28 h 425"/>
                  <a:gd name="T30" fmla="*/ 260 w 493"/>
                  <a:gd name="T31" fmla="*/ 23 h 425"/>
                  <a:gd name="T32" fmla="*/ 266 w 493"/>
                  <a:gd name="T33" fmla="*/ 23 h 425"/>
                  <a:gd name="T34" fmla="*/ 266 w 493"/>
                  <a:gd name="T35" fmla="*/ 28 h 425"/>
                  <a:gd name="T36" fmla="*/ 277 w 493"/>
                  <a:gd name="T37" fmla="*/ 34 h 425"/>
                  <a:gd name="T38" fmla="*/ 283 w 493"/>
                  <a:gd name="T39" fmla="*/ 45 h 425"/>
                  <a:gd name="T40" fmla="*/ 283 w 493"/>
                  <a:gd name="T41" fmla="*/ 40 h 425"/>
                  <a:gd name="T42" fmla="*/ 289 w 493"/>
                  <a:gd name="T43" fmla="*/ 40 h 425"/>
                  <a:gd name="T44" fmla="*/ 300 w 493"/>
                  <a:gd name="T45" fmla="*/ 45 h 425"/>
                  <a:gd name="T46" fmla="*/ 311 w 493"/>
                  <a:gd name="T47" fmla="*/ 51 h 425"/>
                  <a:gd name="T48" fmla="*/ 311 w 493"/>
                  <a:gd name="T49" fmla="*/ 57 h 425"/>
                  <a:gd name="T50" fmla="*/ 317 w 493"/>
                  <a:gd name="T51" fmla="*/ 57 h 425"/>
                  <a:gd name="T52" fmla="*/ 323 w 493"/>
                  <a:gd name="T53" fmla="*/ 68 h 425"/>
                  <a:gd name="T54" fmla="*/ 328 w 493"/>
                  <a:gd name="T55" fmla="*/ 79 h 425"/>
                  <a:gd name="T56" fmla="*/ 323 w 493"/>
                  <a:gd name="T57" fmla="*/ 79 h 425"/>
                  <a:gd name="T58" fmla="*/ 328 w 493"/>
                  <a:gd name="T59" fmla="*/ 91 h 425"/>
                  <a:gd name="T60" fmla="*/ 334 w 493"/>
                  <a:gd name="T61" fmla="*/ 102 h 425"/>
                  <a:gd name="T62" fmla="*/ 345 w 493"/>
                  <a:gd name="T63" fmla="*/ 108 h 425"/>
                  <a:gd name="T64" fmla="*/ 357 w 493"/>
                  <a:gd name="T65" fmla="*/ 113 h 425"/>
                  <a:gd name="T66" fmla="*/ 362 w 493"/>
                  <a:gd name="T67" fmla="*/ 125 h 425"/>
                  <a:gd name="T68" fmla="*/ 374 w 493"/>
                  <a:gd name="T69" fmla="*/ 119 h 425"/>
                  <a:gd name="T70" fmla="*/ 385 w 493"/>
                  <a:gd name="T71" fmla="*/ 125 h 425"/>
                  <a:gd name="T72" fmla="*/ 396 w 493"/>
                  <a:gd name="T73" fmla="*/ 130 h 425"/>
                  <a:gd name="T74" fmla="*/ 408 w 493"/>
                  <a:gd name="T75" fmla="*/ 136 h 425"/>
                  <a:gd name="T76" fmla="*/ 419 w 493"/>
                  <a:gd name="T77" fmla="*/ 136 h 425"/>
                  <a:gd name="T78" fmla="*/ 430 w 493"/>
                  <a:gd name="T79" fmla="*/ 142 h 425"/>
                  <a:gd name="T80" fmla="*/ 442 w 493"/>
                  <a:gd name="T81" fmla="*/ 147 h 425"/>
                  <a:gd name="T82" fmla="*/ 453 w 493"/>
                  <a:gd name="T83" fmla="*/ 153 h 425"/>
                  <a:gd name="T84" fmla="*/ 464 w 493"/>
                  <a:gd name="T85" fmla="*/ 164 h 425"/>
                  <a:gd name="T86" fmla="*/ 464 w 493"/>
                  <a:gd name="T87" fmla="*/ 170 h 425"/>
                  <a:gd name="T88" fmla="*/ 464 w 493"/>
                  <a:gd name="T89" fmla="*/ 176 h 425"/>
                  <a:gd name="T90" fmla="*/ 476 w 493"/>
                  <a:gd name="T91" fmla="*/ 181 h 425"/>
                  <a:gd name="T92" fmla="*/ 476 w 493"/>
                  <a:gd name="T93" fmla="*/ 198 h 425"/>
                  <a:gd name="T94" fmla="*/ 476 w 493"/>
                  <a:gd name="T95" fmla="*/ 215 h 425"/>
                  <a:gd name="T96" fmla="*/ 481 w 493"/>
                  <a:gd name="T97" fmla="*/ 227 h 425"/>
                  <a:gd name="T98" fmla="*/ 487 w 493"/>
                  <a:gd name="T99" fmla="*/ 2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 h="425">
                    <a:moveTo>
                      <a:pt x="493" y="249"/>
                    </a:moveTo>
                    <a:lnTo>
                      <a:pt x="430" y="249"/>
                    </a:lnTo>
                    <a:lnTo>
                      <a:pt x="419" y="244"/>
                    </a:lnTo>
                    <a:lnTo>
                      <a:pt x="391" y="244"/>
                    </a:lnTo>
                    <a:lnTo>
                      <a:pt x="391" y="261"/>
                    </a:lnTo>
                    <a:lnTo>
                      <a:pt x="374" y="261"/>
                    </a:lnTo>
                    <a:lnTo>
                      <a:pt x="334" y="261"/>
                    </a:lnTo>
                    <a:lnTo>
                      <a:pt x="328" y="357"/>
                    </a:lnTo>
                    <a:lnTo>
                      <a:pt x="266" y="351"/>
                    </a:lnTo>
                    <a:lnTo>
                      <a:pt x="260" y="425"/>
                    </a:lnTo>
                    <a:lnTo>
                      <a:pt x="68" y="244"/>
                    </a:lnTo>
                    <a:lnTo>
                      <a:pt x="39" y="215"/>
                    </a:lnTo>
                    <a:lnTo>
                      <a:pt x="0" y="181"/>
                    </a:lnTo>
                    <a:lnTo>
                      <a:pt x="62" y="113"/>
                    </a:lnTo>
                    <a:lnTo>
                      <a:pt x="102" y="74"/>
                    </a:lnTo>
                    <a:lnTo>
                      <a:pt x="170" y="0"/>
                    </a:lnTo>
                    <a:lnTo>
                      <a:pt x="175" y="0"/>
                    </a:lnTo>
                    <a:lnTo>
                      <a:pt x="175" y="6"/>
                    </a:lnTo>
                    <a:lnTo>
                      <a:pt x="181" y="6"/>
                    </a:lnTo>
                    <a:lnTo>
                      <a:pt x="187" y="6"/>
                    </a:lnTo>
                    <a:lnTo>
                      <a:pt x="187" y="11"/>
                    </a:lnTo>
                    <a:lnTo>
                      <a:pt x="192" y="6"/>
                    </a:lnTo>
                    <a:lnTo>
                      <a:pt x="192" y="11"/>
                    </a:lnTo>
                    <a:lnTo>
                      <a:pt x="198" y="11"/>
                    </a:lnTo>
                    <a:lnTo>
                      <a:pt x="198" y="17"/>
                    </a:lnTo>
                    <a:lnTo>
                      <a:pt x="204" y="17"/>
                    </a:lnTo>
                    <a:lnTo>
                      <a:pt x="209" y="23"/>
                    </a:lnTo>
                    <a:lnTo>
                      <a:pt x="204" y="23"/>
                    </a:lnTo>
                    <a:lnTo>
                      <a:pt x="209" y="23"/>
                    </a:lnTo>
                    <a:lnTo>
                      <a:pt x="209" y="28"/>
                    </a:lnTo>
                    <a:lnTo>
                      <a:pt x="215" y="28"/>
                    </a:lnTo>
                    <a:lnTo>
                      <a:pt x="215" y="34"/>
                    </a:lnTo>
                    <a:lnTo>
                      <a:pt x="221" y="34"/>
                    </a:lnTo>
                    <a:lnTo>
                      <a:pt x="221" y="40"/>
                    </a:lnTo>
                    <a:lnTo>
                      <a:pt x="221" y="34"/>
                    </a:lnTo>
                    <a:lnTo>
                      <a:pt x="226" y="34"/>
                    </a:lnTo>
                    <a:lnTo>
                      <a:pt x="232" y="34"/>
                    </a:lnTo>
                    <a:lnTo>
                      <a:pt x="232" y="28"/>
                    </a:lnTo>
                    <a:lnTo>
                      <a:pt x="238" y="28"/>
                    </a:lnTo>
                    <a:lnTo>
                      <a:pt x="238" y="34"/>
                    </a:lnTo>
                    <a:lnTo>
                      <a:pt x="243" y="34"/>
                    </a:lnTo>
                    <a:lnTo>
                      <a:pt x="243" y="28"/>
                    </a:lnTo>
                    <a:lnTo>
                      <a:pt x="249" y="28"/>
                    </a:lnTo>
                    <a:lnTo>
                      <a:pt x="249" y="23"/>
                    </a:lnTo>
                    <a:lnTo>
                      <a:pt x="249" y="28"/>
                    </a:lnTo>
                    <a:lnTo>
                      <a:pt x="249" y="23"/>
                    </a:lnTo>
                    <a:lnTo>
                      <a:pt x="255" y="23"/>
                    </a:lnTo>
                    <a:lnTo>
                      <a:pt x="260" y="23"/>
                    </a:lnTo>
                    <a:lnTo>
                      <a:pt x="266" y="23"/>
                    </a:lnTo>
                    <a:lnTo>
                      <a:pt x="266" y="28"/>
                    </a:lnTo>
                    <a:lnTo>
                      <a:pt x="266" y="23"/>
                    </a:lnTo>
                    <a:lnTo>
                      <a:pt x="266" y="28"/>
                    </a:lnTo>
                    <a:lnTo>
                      <a:pt x="266" y="23"/>
                    </a:lnTo>
                    <a:lnTo>
                      <a:pt x="266" y="28"/>
                    </a:lnTo>
                    <a:lnTo>
                      <a:pt x="272" y="28"/>
                    </a:lnTo>
                    <a:lnTo>
                      <a:pt x="272" y="34"/>
                    </a:lnTo>
                    <a:lnTo>
                      <a:pt x="277" y="34"/>
                    </a:lnTo>
                    <a:lnTo>
                      <a:pt x="277" y="40"/>
                    </a:lnTo>
                    <a:lnTo>
                      <a:pt x="283" y="40"/>
                    </a:lnTo>
                    <a:lnTo>
                      <a:pt x="283" y="45"/>
                    </a:lnTo>
                    <a:lnTo>
                      <a:pt x="283" y="40"/>
                    </a:lnTo>
                    <a:lnTo>
                      <a:pt x="283" y="45"/>
                    </a:lnTo>
                    <a:lnTo>
                      <a:pt x="283" y="40"/>
                    </a:lnTo>
                    <a:lnTo>
                      <a:pt x="283" y="45"/>
                    </a:lnTo>
                    <a:lnTo>
                      <a:pt x="283" y="40"/>
                    </a:lnTo>
                    <a:lnTo>
                      <a:pt x="289" y="40"/>
                    </a:lnTo>
                    <a:lnTo>
                      <a:pt x="294" y="40"/>
                    </a:lnTo>
                    <a:lnTo>
                      <a:pt x="294" y="45"/>
                    </a:lnTo>
                    <a:lnTo>
                      <a:pt x="300" y="45"/>
                    </a:lnTo>
                    <a:lnTo>
                      <a:pt x="306" y="45"/>
                    </a:lnTo>
                    <a:lnTo>
                      <a:pt x="306" y="51"/>
                    </a:lnTo>
                    <a:lnTo>
                      <a:pt x="311" y="51"/>
                    </a:lnTo>
                    <a:lnTo>
                      <a:pt x="311" y="57"/>
                    </a:lnTo>
                    <a:lnTo>
                      <a:pt x="311" y="51"/>
                    </a:lnTo>
                    <a:lnTo>
                      <a:pt x="311" y="57"/>
                    </a:lnTo>
                    <a:lnTo>
                      <a:pt x="317" y="57"/>
                    </a:lnTo>
                    <a:lnTo>
                      <a:pt x="317" y="62"/>
                    </a:lnTo>
                    <a:lnTo>
                      <a:pt x="317" y="57"/>
                    </a:lnTo>
                    <a:lnTo>
                      <a:pt x="317" y="62"/>
                    </a:lnTo>
                    <a:lnTo>
                      <a:pt x="323" y="62"/>
                    </a:lnTo>
                    <a:lnTo>
                      <a:pt x="323" y="68"/>
                    </a:lnTo>
                    <a:lnTo>
                      <a:pt x="323" y="74"/>
                    </a:lnTo>
                    <a:lnTo>
                      <a:pt x="323" y="79"/>
                    </a:lnTo>
                    <a:lnTo>
                      <a:pt x="328" y="79"/>
                    </a:lnTo>
                    <a:lnTo>
                      <a:pt x="323" y="79"/>
                    </a:lnTo>
                    <a:lnTo>
                      <a:pt x="328" y="79"/>
                    </a:lnTo>
                    <a:lnTo>
                      <a:pt x="323" y="79"/>
                    </a:lnTo>
                    <a:lnTo>
                      <a:pt x="323" y="85"/>
                    </a:lnTo>
                    <a:lnTo>
                      <a:pt x="323" y="91"/>
                    </a:lnTo>
                    <a:lnTo>
                      <a:pt x="328" y="91"/>
                    </a:lnTo>
                    <a:lnTo>
                      <a:pt x="328" y="96"/>
                    </a:lnTo>
                    <a:lnTo>
                      <a:pt x="328" y="102"/>
                    </a:lnTo>
                    <a:lnTo>
                      <a:pt x="334" y="102"/>
                    </a:lnTo>
                    <a:lnTo>
                      <a:pt x="340" y="102"/>
                    </a:lnTo>
                    <a:lnTo>
                      <a:pt x="340" y="108"/>
                    </a:lnTo>
                    <a:lnTo>
                      <a:pt x="345" y="108"/>
                    </a:lnTo>
                    <a:lnTo>
                      <a:pt x="351" y="108"/>
                    </a:lnTo>
                    <a:lnTo>
                      <a:pt x="351" y="113"/>
                    </a:lnTo>
                    <a:lnTo>
                      <a:pt x="357" y="113"/>
                    </a:lnTo>
                    <a:lnTo>
                      <a:pt x="357" y="119"/>
                    </a:lnTo>
                    <a:lnTo>
                      <a:pt x="362" y="119"/>
                    </a:lnTo>
                    <a:lnTo>
                      <a:pt x="362" y="125"/>
                    </a:lnTo>
                    <a:lnTo>
                      <a:pt x="362" y="119"/>
                    </a:lnTo>
                    <a:lnTo>
                      <a:pt x="368" y="119"/>
                    </a:lnTo>
                    <a:lnTo>
                      <a:pt x="374" y="119"/>
                    </a:lnTo>
                    <a:lnTo>
                      <a:pt x="374" y="125"/>
                    </a:lnTo>
                    <a:lnTo>
                      <a:pt x="379" y="125"/>
                    </a:lnTo>
                    <a:lnTo>
                      <a:pt x="385" y="125"/>
                    </a:lnTo>
                    <a:lnTo>
                      <a:pt x="385" y="130"/>
                    </a:lnTo>
                    <a:lnTo>
                      <a:pt x="391" y="130"/>
                    </a:lnTo>
                    <a:lnTo>
                      <a:pt x="396" y="130"/>
                    </a:lnTo>
                    <a:lnTo>
                      <a:pt x="396" y="136"/>
                    </a:lnTo>
                    <a:lnTo>
                      <a:pt x="402" y="136"/>
                    </a:lnTo>
                    <a:lnTo>
                      <a:pt x="408" y="136"/>
                    </a:lnTo>
                    <a:lnTo>
                      <a:pt x="413" y="136"/>
                    </a:lnTo>
                    <a:lnTo>
                      <a:pt x="413" y="142"/>
                    </a:lnTo>
                    <a:lnTo>
                      <a:pt x="419" y="136"/>
                    </a:lnTo>
                    <a:lnTo>
                      <a:pt x="425" y="136"/>
                    </a:lnTo>
                    <a:lnTo>
                      <a:pt x="430" y="136"/>
                    </a:lnTo>
                    <a:lnTo>
                      <a:pt x="430" y="142"/>
                    </a:lnTo>
                    <a:lnTo>
                      <a:pt x="436" y="142"/>
                    </a:lnTo>
                    <a:lnTo>
                      <a:pt x="442" y="142"/>
                    </a:lnTo>
                    <a:lnTo>
                      <a:pt x="442" y="147"/>
                    </a:lnTo>
                    <a:lnTo>
                      <a:pt x="447" y="147"/>
                    </a:lnTo>
                    <a:lnTo>
                      <a:pt x="447" y="153"/>
                    </a:lnTo>
                    <a:lnTo>
                      <a:pt x="453" y="153"/>
                    </a:lnTo>
                    <a:lnTo>
                      <a:pt x="459" y="159"/>
                    </a:lnTo>
                    <a:lnTo>
                      <a:pt x="459" y="164"/>
                    </a:lnTo>
                    <a:lnTo>
                      <a:pt x="464" y="164"/>
                    </a:lnTo>
                    <a:lnTo>
                      <a:pt x="470" y="164"/>
                    </a:lnTo>
                    <a:lnTo>
                      <a:pt x="470" y="170"/>
                    </a:lnTo>
                    <a:lnTo>
                      <a:pt x="464" y="170"/>
                    </a:lnTo>
                    <a:lnTo>
                      <a:pt x="470" y="170"/>
                    </a:lnTo>
                    <a:lnTo>
                      <a:pt x="464" y="170"/>
                    </a:lnTo>
                    <a:lnTo>
                      <a:pt x="464" y="176"/>
                    </a:lnTo>
                    <a:lnTo>
                      <a:pt x="470" y="176"/>
                    </a:lnTo>
                    <a:lnTo>
                      <a:pt x="470" y="181"/>
                    </a:lnTo>
                    <a:lnTo>
                      <a:pt x="476" y="181"/>
                    </a:lnTo>
                    <a:lnTo>
                      <a:pt x="476" y="187"/>
                    </a:lnTo>
                    <a:lnTo>
                      <a:pt x="476" y="193"/>
                    </a:lnTo>
                    <a:lnTo>
                      <a:pt x="476" y="198"/>
                    </a:lnTo>
                    <a:lnTo>
                      <a:pt x="476" y="204"/>
                    </a:lnTo>
                    <a:lnTo>
                      <a:pt x="476" y="210"/>
                    </a:lnTo>
                    <a:lnTo>
                      <a:pt x="476" y="215"/>
                    </a:lnTo>
                    <a:lnTo>
                      <a:pt x="481" y="215"/>
                    </a:lnTo>
                    <a:lnTo>
                      <a:pt x="481" y="221"/>
                    </a:lnTo>
                    <a:lnTo>
                      <a:pt x="481" y="227"/>
                    </a:lnTo>
                    <a:lnTo>
                      <a:pt x="481" y="232"/>
                    </a:lnTo>
                    <a:lnTo>
                      <a:pt x="481" y="238"/>
                    </a:lnTo>
                    <a:lnTo>
                      <a:pt x="487" y="238"/>
                    </a:lnTo>
                    <a:lnTo>
                      <a:pt x="493" y="244"/>
                    </a:lnTo>
                    <a:lnTo>
                      <a:pt x="493" y="24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15">
                <a:extLst>
                  <a:ext uri="{FF2B5EF4-FFF2-40B4-BE49-F238E27FC236}">
                    <a16:creationId xmlns:a16="http://schemas.microsoft.com/office/drawing/2014/main" id="{761C99AC-606D-0E70-C621-E69BA9851C36}"/>
                  </a:ext>
                </a:extLst>
              </p:cNvPr>
              <p:cNvSpPr>
                <a:spLocks/>
              </p:cNvSpPr>
              <p:nvPr/>
            </p:nvSpPr>
            <p:spPr bwMode="auto">
              <a:xfrm>
                <a:off x="1466" y="2125"/>
                <a:ext cx="317" cy="465"/>
              </a:xfrm>
              <a:custGeom>
                <a:avLst/>
                <a:gdLst>
                  <a:gd name="T0" fmla="*/ 306 w 317"/>
                  <a:gd name="T1" fmla="*/ 227 h 465"/>
                  <a:gd name="T2" fmla="*/ 289 w 317"/>
                  <a:gd name="T3" fmla="*/ 465 h 465"/>
                  <a:gd name="T4" fmla="*/ 278 w 317"/>
                  <a:gd name="T5" fmla="*/ 459 h 465"/>
                  <a:gd name="T6" fmla="*/ 266 w 317"/>
                  <a:gd name="T7" fmla="*/ 454 h 465"/>
                  <a:gd name="T8" fmla="*/ 255 w 317"/>
                  <a:gd name="T9" fmla="*/ 448 h 465"/>
                  <a:gd name="T10" fmla="*/ 238 w 317"/>
                  <a:gd name="T11" fmla="*/ 448 h 465"/>
                  <a:gd name="T12" fmla="*/ 215 w 317"/>
                  <a:gd name="T13" fmla="*/ 431 h 465"/>
                  <a:gd name="T14" fmla="*/ 204 w 317"/>
                  <a:gd name="T15" fmla="*/ 420 h 465"/>
                  <a:gd name="T16" fmla="*/ 193 w 317"/>
                  <a:gd name="T17" fmla="*/ 414 h 465"/>
                  <a:gd name="T18" fmla="*/ 187 w 317"/>
                  <a:gd name="T19" fmla="*/ 403 h 465"/>
                  <a:gd name="T20" fmla="*/ 176 w 317"/>
                  <a:gd name="T21" fmla="*/ 386 h 465"/>
                  <a:gd name="T22" fmla="*/ 176 w 317"/>
                  <a:gd name="T23" fmla="*/ 380 h 465"/>
                  <a:gd name="T24" fmla="*/ 170 w 317"/>
                  <a:gd name="T25" fmla="*/ 374 h 465"/>
                  <a:gd name="T26" fmla="*/ 159 w 317"/>
                  <a:gd name="T27" fmla="*/ 368 h 465"/>
                  <a:gd name="T28" fmla="*/ 147 w 317"/>
                  <a:gd name="T29" fmla="*/ 363 h 465"/>
                  <a:gd name="T30" fmla="*/ 130 w 317"/>
                  <a:gd name="T31" fmla="*/ 357 h 465"/>
                  <a:gd name="T32" fmla="*/ 119 w 317"/>
                  <a:gd name="T33" fmla="*/ 340 h 465"/>
                  <a:gd name="T34" fmla="*/ 108 w 317"/>
                  <a:gd name="T35" fmla="*/ 329 h 465"/>
                  <a:gd name="T36" fmla="*/ 96 w 317"/>
                  <a:gd name="T37" fmla="*/ 317 h 465"/>
                  <a:gd name="T38" fmla="*/ 96 w 317"/>
                  <a:gd name="T39" fmla="*/ 312 h 465"/>
                  <a:gd name="T40" fmla="*/ 96 w 317"/>
                  <a:gd name="T41" fmla="*/ 306 h 465"/>
                  <a:gd name="T42" fmla="*/ 96 w 317"/>
                  <a:gd name="T43" fmla="*/ 300 h 465"/>
                  <a:gd name="T44" fmla="*/ 91 w 317"/>
                  <a:gd name="T45" fmla="*/ 289 h 465"/>
                  <a:gd name="T46" fmla="*/ 85 w 317"/>
                  <a:gd name="T47" fmla="*/ 289 h 465"/>
                  <a:gd name="T48" fmla="*/ 85 w 317"/>
                  <a:gd name="T49" fmla="*/ 278 h 465"/>
                  <a:gd name="T50" fmla="*/ 79 w 317"/>
                  <a:gd name="T51" fmla="*/ 261 h 465"/>
                  <a:gd name="T52" fmla="*/ 79 w 317"/>
                  <a:gd name="T53" fmla="*/ 255 h 465"/>
                  <a:gd name="T54" fmla="*/ 74 w 317"/>
                  <a:gd name="T55" fmla="*/ 255 h 465"/>
                  <a:gd name="T56" fmla="*/ 68 w 317"/>
                  <a:gd name="T57" fmla="*/ 238 h 465"/>
                  <a:gd name="T58" fmla="*/ 62 w 317"/>
                  <a:gd name="T59" fmla="*/ 227 h 465"/>
                  <a:gd name="T60" fmla="*/ 62 w 317"/>
                  <a:gd name="T61" fmla="*/ 210 h 465"/>
                  <a:gd name="T62" fmla="*/ 57 w 317"/>
                  <a:gd name="T63" fmla="*/ 198 h 465"/>
                  <a:gd name="T64" fmla="*/ 57 w 317"/>
                  <a:gd name="T65" fmla="*/ 187 h 465"/>
                  <a:gd name="T66" fmla="*/ 68 w 317"/>
                  <a:gd name="T67" fmla="*/ 181 h 465"/>
                  <a:gd name="T68" fmla="*/ 62 w 317"/>
                  <a:gd name="T69" fmla="*/ 170 h 465"/>
                  <a:gd name="T70" fmla="*/ 68 w 317"/>
                  <a:gd name="T71" fmla="*/ 170 h 465"/>
                  <a:gd name="T72" fmla="*/ 68 w 317"/>
                  <a:gd name="T73" fmla="*/ 164 h 465"/>
                  <a:gd name="T74" fmla="*/ 68 w 317"/>
                  <a:gd name="T75" fmla="*/ 147 h 465"/>
                  <a:gd name="T76" fmla="*/ 62 w 317"/>
                  <a:gd name="T77" fmla="*/ 130 h 465"/>
                  <a:gd name="T78" fmla="*/ 51 w 317"/>
                  <a:gd name="T79" fmla="*/ 119 h 465"/>
                  <a:gd name="T80" fmla="*/ 45 w 317"/>
                  <a:gd name="T81" fmla="*/ 108 h 465"/>
                  <a:gd name="T82" fmla="*/ 40 w 317"/>
                  <a:gd name="T83" fmla="*/ 96 h 465"/>
                  <a:gd name="T84" fmla="*/ 34 w 317"/>
                  <a:gd name="T85" fmla="*/ 85 h 465"/>
                  <a:gd name="T86" fmla="*/ 28 w 317"/>
                  <a:gd name="T87" fmla="*/ 85 h 465"/>
                  <a:gd name="T88" fmla="*/ 28 w 317"/>
                  <a:gd name="T89" fmla="*/ 68 h 465"/>
                  <a:gd name="T90" fmla="*/ 28 w 317"/>
                  <a:gd name="T91" fmla="*/ 45 h 465"/>
                  <a:gd name="T92" fmla="*/ 23 w 317"/>
                  <a:gd name="T93" fmla="*/ 34 h 465"/>
                  <a:gd name="T94" fmla="*/ 17 w 317"/>
                  <a:gd name="T95" fmla="*/ 17 h 465"/>
                  <a:gd name="T96" fmla="*/ 5 w 317"/>
                  <a:gd name="T97" fmla="*/ 11 h 465"/>
                  <a:gd name="T98" fmla="*/ 0 w 317"/>
                  <a:gd name="T99" fmla="*/ 0 h 465"/>
                  <a:gd name="T100" fmla="*/ 317 w 317"/>
                  <a:gd name="T101" fmla="*/ 9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7" h="465">
                    <a:moveTo>
                      <a:pt x="317" y="96"/>
                    </a:moveTo>
                    <a:lnTo>
                      <a:pt x="312" y="130"/>
                    </a:lnTo>
                    <a:lnTo>
                      <a:pt x="306" y="227"/>
                    </a:lnTo>
                    <a:lnTo>
                      <a:pt x="300" y="317"/>
                    </a:lnTo>
                    <a:lnTo>
                      <a:pt x="295" y="386"/>
                    </a:lnTo>
                    <a:lnTo>
                      <a:pt x="289" y="465"/>
                    </a:lnTo>
                    <a:lnTo>
                      <a:pt x="283" y="465"/>
                    </a:lnTo>
                    <a:lnTo>
                      <a:pt x="283" y="459"/>
                    </a:lnTo>
                    <a:lnTo>
                      <a:pt x="278" y="459"/>
                    </a:lnTo>
                    <a:lnTo>
                      <a:pt x="278" y="454"/>
                    </a:lnTo>
                    <a:lnTo>
                      <a:pt x="272" y="454"/>
                    </a:lnTo>
                    <a:lnTo>
                      <a:pt x="266" y="454"/>
                    </a:lnTo>
                    <a:lnTo>
                      <a:pt x="261" y="454"/>
                    </a:lnTo>
                    <a:lnTo>
                      <a:pt x="255" y="454"/>
                    </a:lnTo>
                    <a:lnTo>
                      <a:pt x="255" y="448"/>
                    </a:lnTo>
                    <a:lnTo>
                      <a:pt x="249" y="448"/>
                    </a:lnTo>
                    <a:lnTo>
                      <a:pt x="244" y="448"/>
                    </a:lnTo>
                    <a:lnTo>
                      <a:pt x="238" y="448"/>
                    </a:lnTo>
                    <a:lnTo>
                      <a:pt x="232" y="442"/>
                    </a:lnTo>
                    <a:lnTo>
                      <a:pt x="215" y="437"/>
                    </a:lnTo>
                    <a:lnTo>
                      <a:pt x="215" y="431"/>
                    </a:lnTo>
                    <a:lnTo>
                      <a:pt x="210" y="425"/>
                    </a:lnTo>
                    <a:lnTo>
                      <a:pt x="204" y="425"/>
                    </a:lnTo>
                    <a:lnTo>
                      <a:pt x="204" y="420"/>
                    </a:lnTo>
                    <a:lnTo>
                      <a:pt x="198" y="420"/>
                    </a:lnTo>
                    <a:lnTo>
                      <a:pt x="198" y="414"/>
                    </a:lnTo>
                    <a:lnTo>
                      <a:pt x="193" y="414"/>
                    </a:lnTo>
                    <a:lnTo>
                      <a:pt x="187" y="414"/>
                    </a:lnTo>
                    <a:lnTo>
                      <a:pt x="187" y="408"/>
                    </a:lnTo>
                    <a:lnTo>
                      <a:pt x="187" y="403"/>
                    </a:lnTo>
                    <a:lnTo>
                      <a:pt x="181" y="397"/>
                    </a:lnTo>
                    <a:lnTo>
                      <a:pt x="176" y="391"/>
                    </a:lnTo>
                    <a:lnTo>
                      <a:pt x="176" y="386"/>
                    </a:lnTo>
                    <a:lnTo>
                      <a:pt x="181" y="386"/>
                    </a:lnTo>
                    <a:lnTo>
                      <a:pt x="181" y="380"/>
                    </a:lnTo>
                    <a:lnTo>
                      <a:pt x="176" y="380"/>
                    </a:lnTo>
                    <a:lnTo>
                      <a:pt x="176" y="386"/>
                    </a:lnTo>
                    <a:lnTo>
                      <a:pt x="170" y="380"/>
                    </a:lnTo>
                    <a:lnTo>
                      <a:pt x="170" y="374"/>
                    </a:lnTo>
                    <a:lnTo>
                      <a:pt x="164" y="374"/>
                    </a:lnTo>
                    <a:lnTo>
                      <a:pt x="164" y="368"/>
                    </a:lnTo>
                    <a:lnTo>
                      <a:pt x="159" y="368"/>
                    </a:lnTo>
                    <a:lnTo>
                      <a:pt x="153" y="368"/>
                    </a:lnTo>
                    <a:lnTo>
                      <a:pt x="153" y="363"/>
                    </a:lnTo>
                    <a:lnTo>
                      <a:pt x="147" y="363"/>
                    </a:lnTo>
                    <a:lnTo>
                      <a:pt x="147" y="368"/>
                    </a:lnTo>
                    <a:lnTo>
                      <a:pt x="136" y="357"/>
                    </a:lnTo>
                    <a:lnTo>
                      <a:pt x="130" y="357"/>
                    </a:lnTo>
                    <a:lnTo>
                      <a:pt x="130" y="351"/>
                    </a:lnTo>
                    <a:lnTo>
                      <a:pt x="119" y="346"/>
                    </a:lnTo>
                    <a:lnTo>
                      <a:pt x="119" y="340"/>
                    </a:lnTo>
                    <a:lnTo>
                      <a:pt x="113" y="340"/>
                    </a:lnTo>
                    <a:lnTo>
                      <a:pt x="113" y="334"/>
                    </a:lnTo>
                    <a:lnTo>
                      <a:pt x="108" y="329"/>
                    </a:lnTo>
                    <a:lnTo>
                      <a:pt x="102" y="329"/>
                    </a:lnTo>
                    <a:lnTo>
                      <a:pt x="102" y="323"/>
                    </a:lnTo>
                    <a:lnTo>
                      <a:pt x="96" y="317"/>
                    </a:lnTo>
                    <a:lnTo>
                      <a:pt x="96" y="312"/>
                    </a:lnTo>
                    <a:lnTo>
                      <a:pt x="91" y="312"/>
                    </a:lnTo>
                    <a:lnTo>
                      <a:pt x="96" y="312"/>
                    </a:lnTo>
                    <a:lnTo>
                      <a:pt x="96" y="306"/>
                    </a:lnTo>
                    <a:lnTo>
                      <a:pt x="91" y="306"/>
                    </a:lnTo>
                    <a:lnTo>
                      <a:pt x="96" y="306"/>
                    </a:lnTo>
                    <a:lnTo>
                      <a:pt x="91" y="306"/>
                    </a:lnTo>
                    <a:lnTo>
                      <a:pt x="91" y="300"/>
                    </a:lnTo>
                    <a:lnTo>
                      <a:pt x="96" y="300"/>
                    </a:lnTo>
                    <a:lnTo>
                      <a:pt x="91" y="300"/>
                    </a:lnTo>
                    <a:lnTo>
                      <a:pt x="91" y="295"/>
                    </a:lnTo>
                    <a:lnTo>
                      <a:pt x="91" y="289"/>
                    </a:lnTo>
                    <a:lnTo>
                      <a:pt x="91" y="295"/>
                    </a:lnTo>
                    <a:lnTo>
                      <a:pt x="91" y="289"/>
                    </a:lnTo>
                    <a:lnTo>
                      <a:pt x="85" y="289"/>
                    </a:lnTo>
                    <a:lnTo>
                      <a:pt x="91" y="283"/>
                    </a:lnTo>
                    <a:lnTo>
                      <a:pt x="91" y="278"/>
                    </a:lnTo>
                    <a:lnTo>
                      <a:pt x="85" y="278"/>
                    </a:lnTo>
                    <a:lnTo>
                      <a:pt x="85" y="272"/>
                    </a:lnTo>
                    <a:lnTo>
                      <a:pt x="79" y="266"/>
                    </a:lnTo>
                    <a:lnTo>
                      <a:pt x="79" y="261"/>
                    </a:lnTo>
                    <a:lnTo>
                      <a:pt x="74" y="261"/>
                    </a:lnTo>
                    <a:lnTo>
                      <a:pt x="79" y="261"/>
                    </a:lnTo>
                    <a:lnTo>
                      <a:pt x="79" y="255"/>
                    </a:lnTo>
                    <a:lnTo>
                      <a:pt x="79" y="261"/>
                    </a:lnTo>
                    <a:lnTo>
                      <a:pt x="74" y="261"/>
                    </a:lnTo>
                    <a:lnTo>
                      <a:pt x="74" y="255"/>
                    </a:lnTo>
                    <a:lnTo>
                      <a:pt x="74" y="249"/>
                    </a:lnTo>
                    <a:lnTo>
                      <a:pt x="68" y="244"/>
                    </a:lnTo>
                    <a:lnTo>
                      <a:pt x="68" y="238"/>
                    </a:lnTo>
                    <a:lnTo>
                      <a:pt x="62" y="238"/>
                    </a:lnTo>
                    <a:lnTo>
                      <a:pt x="62" y="232"/>
                    </a:lnTo>
                    <a:lnTo>
                      <a:pt x="62" y="227"/>
                    </a:lnTo>
                    <a:lnTo>
                      <a:pt x="62" y="221"/>
                    </a:lnTo>
                    <a:lnTo>
                      <a:pt x="62" y="215"/>
                    </a:lnTo>
                    <a:lnTo>
                      <a:pt x="62" y="210"/>
                    </a:lnTo>
                    <a:lnTo>
                      <a:pt x="62" y="204"/>
                    </a:lnTo>
                    <a:lnTo>
                      <a:pt x="62" y="198"/>
                    </a:lnTo>
                    <a:lnTo>
                      <a:pt x="57" y="198"/>
                    </a:lnTo>
                    <a:lnTo>
                      <a:pt x="62" y="193"/>
                    </a:lnTo>
                    <a:lnTo>
                      <a:pt x="57" y="193"/>
                    </a:lnTo>
                    <a:lnTo>
                      <a:pt x="57" y="187"/>
                    </a:lnTo>
                    <a:lnTo>
                      <a:pt x="62" y="187"/>
                    </a:lnTo>
                    <a:lnTo>
                      <a:pt x="62" y="181"/>
                    </a:lnTo>
                    <a:lnTo>
                      <a:pt x="68" y="181"/>
                    </a:lnTo>
                    <a:lnTo>
                      <a:pt x="68" y="176"/>
                    </a:lnTo>
                    <a:lnTo>
                      <a:pt x="62" y="176"/>
                    </a:lnTo>
                    <a:lnTo>
                      <a:pt x="62" y="170"/>
                    </a:lnTo>
                    <a:lnTo>
                      <a:pt x="62" y="176"/>
                    </a:lnTo>
                    <a:lnTo>
                      <a:pt x="68" y="176"/>
                    </a:lnTo>
                    <a:lnTo>
                      <a:pt x="68" y="170"/>
                    </a:lnTo>
                    <a:lnTo>
                      <a:pt x="62" y="170"/>
                    </a:lnTo>
                    <a:lnTo>
                      <a:pt x="62" y="164"/>
                    </a:lnTo>
                    <a:lnTo>
                      <a:pt x="68" y="164"/>
                    </a:lnTo>
                    <a:lnTo>
                      <a:pt x="68" y="159"/>
                    </a:lnTo>
                    <a:lnTo>
                      <a:pt x="68" y="153"/>
                    </a:lnTo>
                    <a:lnTo>
                      <a:pt x="68" y="147"/>
                    </a:lnTo>
                    <a:lnTo>
                      <a:pt x="62" y="142"/>
                    </a:lnTo>
                    <a:lnTo>
                      <a:pt x="62" y="136"/>
                    </a:lnTo>
                    <a:lnTo>
                      <a:pt x="62" y="130"/>
                    </a:lnTo>
                    <a:lnTo>
                      <a:pt x="57" y="125"/>
                    </a:lnTo>
                    <a:lnTo>
                      <a:pt x="51" y="125"/>
                    </a:lnTo>
                    <a:lnTo>
                      <a:pt x="51" y="119"/>
                    </a:lnTo>
                    <a:lnTo>
                      <a:pt x="51" y="113"/>
                    </a:lnTo>
                    <a:lnTo>
                      <a:pt x="51" y="108"/>
                    </a:lnTo>
                    <a:lnTo>
                      <a:pt x="45" y="108"/>
                    </a:lnTo>
                    <a:lnTo>
                      <a:pt x="45" y="102"/>
                    </a:lnTo>
                    <a:lnTo>
                      <a:pt x="40" y="102"/>
                    </a:lnTo>
                    <a:lnTo>
                      <a:pt x="40" y="96"/>
                    </a:lnTo>
                    <a:lnTo>
                      <a:pt x="34" y="91"/>
                    </a:lnTo>
                    <a:lnTo>
                      <a:pt x="40" y="91"/>
                    </a:lnTo>
                    <a:lnTo>
                      <a:pt x="34" y="85"/>
                    </a:lnTo>
                    <a:lnTo>
                      <a:pt x="40" y="85"/>
                    </a:lnTo>
                    <a:lnTo>
                      <a:pt x="34" y="85"/>
                    </a:lnTo>
                    <a:lnTo>
                      <a:pt x="28" y="85"/>
                    </a:lnTo>
                    <a:lnTo>
                      <a:pt x="28" y="79"/>
                    </a:lnTo>
                    <a:lnTo>
                      <a:pt x="28" y="74"/>
                    </a:lnTo>
                    <a:lnTo>
                      <a:pt x="28" y="68"/>
                    </a:lnTo>
                    <a:lnTo>
                      <a:pt x="28" y="62"/>
                    </a:lnTo>
                    <a:lnTo>
                      <a:pt x="28" y="57"/>
                    </a:lnTo>
                    <a:lnTo>
                      <a:pt x="28" y="45"/>
                    </a:lnTo>
                    <a:lnTo>
                      <a:pt x="28" y="40"/>
                    </a:lnTo>
                    <a:lnTo>
                      <a:pt x="23" y="40"/>
                    </a:lnTo>
                    <a:lnTo>
                      <a:pt x="23" y="34"/>
                    </a:lnTo>
                    <a:lnTo>
                      <a:pt x="23" y="28"/>
                    </a:lnTo>
                    <a:lnTo>
                      <a:pt x="23" y="23"/>
                    </a:lnTo>
                    <a:lnTo>
                      <a:pt x="17" y="17"/>
                    </a:lnTo>
                    <a:lnTo>
                      <a:pt x="17" y="11"/>
                    </a:lnTo>
                    <a:lnTo>
                      <a:pt x="11" y="11"/>
                    </a:lnTo>
                    <a:lnTo>
                      <a:pt x="5" y="11"/>
                    </a:lnTo>
                    <a:lnTo>
                      <a:pt x="5" y="6"/>
                    </a:lnTo>
                    <a:lnTo>
                      <a:pt x="0" y="6"/>
                    </a:lnTo>
                    <a:lnTo>
                      <a:pt x="0" y="0"/>
                    </a:lnTo>
                    <a:lnTo>
                      <a:pt x="130" y="45"/>
                    </a:lnTo>
                    <a:lnTo>
                      <a:pt x="289" y="96"/>
                    </a:lnTo>
                    <a:lnTo>
                      <a:pt x="317" y="9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16">
                <a:extLst>
                  <a:ext uri="{FF2B5EF4-FFF2-40B4-BE49-F238E27FC236}">
                    <a16:creationId xmlns:a16="http://schemas.microsoft.com/office/drawing/2014/main" id="{C7A9EE76-B29B-413E-2983-AA5025EE6439}"/>
                  </a:ext>
                </a:extLst>
              </p:cNvPr>
              <p:cNvSpPr>
                <a:spLocks/>
              </p:cNvSpPr>
              <p:nvPr/>
            </p:nvSpPr>
            <p:spPr bwMode="auto">
              <a:xfrm>
                <a:off x="1715" y="1717"/>
                <a:ext cx="301" cy="402"/>
              </a:xfrm>
              <a:custGeom>
                <a:avLst/>
                <a:gdLst>
                  <a:gd name="T0" fmla="*/ 233 w 301"/>
                  <a:gd name="T1" fmla="*/ 295 h 402"/>
                  <a:gd name="T2" fmla="*/ 131 w 301"/>
                  <a:gd name="T3" fmla="*/ 402 h 402"/>
                  <a:gd name="T4" fmla="*/ 0 w 301"/>
                  <a:gd name="T5" fmla="*/ 283 h 402"/>
                  <a:gd name="T6" fmla="*/ 51 w 301"/>
                  <a:gd name="T7" fmla="*/ 0 h 402"/>
                  <a:gd name="T8" fmla="*/ 57 w 301"/>
                  <a:gd name="T9" fmla="*/ 6 h 402"/>
                  <a:gd name="T10" fmla="*/ 68 w 301"/>
                  <a:gd name="T11" fmla="*/ 6 h 402"/>
                  <a:gd name="T12" fmla="*/ 68 w 301"/>
                  <a:gd name="T13" fmla="*/ 17 h 402"/>
                  <a:gd name="T14" fmla="*/ 74 w 301"/>
                  <a:gd name="T15" fmla="*/ 28 h 402"/>
                  <a:gd name="T16" fmla="*/ 80 w 301"/>
                  <a:gd name="T17" fmla="*/ 34 h 402"/>
                  <a:gd name="T18" fmla="*/ 85 w 301"/>
                  <a:gd name="T19" fmla="*/ 40 h 402"/>
                  <a:gd name="T20" fmla="*/ 80 w 301"/>
                  <a:gd name="T21" fmla="*/ 45 h 402"/>
                  <a:gd name="T22" fmla="*/ 91 w 301"/>
                  <a:gd name="T23" fmla="*/ 40 h 402"/>
                  <a:gd name="T24" fmla="*/ 97 w 301"/>
                  <a:gd name="T25" fmla="*/ 45 h 402"/>
                  <a:gd name="T26" fmla="*/ 102 w 301"/>
                  <a:gd name="T27" fmla="*/ 51 h 402"/>
                  <a:gd name="T28" fmla="*/ 102 w 301"/>
                  <a:gd name="T29" fmla="*/ 51 h 402"/>
                  <a:gd name="T30" fmla="*/ 102 w 301"/>
                  <a:gd name="T31" fmla="*/ 57 h 402"/>
                  <a:gd name="T32" fmla="*/ 102 w 301"/>
                  <a:gd name="T33" fmla="*/ 68 h 402"/>
                  <a:gd name="T34" fmla="*/ 102 w 301"/>
                  <a:gd name="T35" fmla="*/ 74 h 402"/>
                  <a:gd name="T36" fmla="*/ 102 w 301"/>
                  <a:gd name="T37" fmla="*/ 74 h 402"/>
                  <a:gd name="T38" fmla="*/ 108 w 301"/>
                  <a:gd name="T39" fmla="*/ 79 h 402"/>
                  <a:gd name="T40" fmla="*/ 108 w 301"/>
                  <a:gd name="T41" fmla="*/ 79 h 402"/>
                  <a:gd name="T42" fmla="*/ 114 w 301"/>
                  <a:gd name="T43" fmla="*/ 85 h 402"/>
                  <a:gd name="T44" fmla="*/ 114 w 301"/>
                  <a:gd name="T45" fmla="*/ 85 h 402"/>
                  <a:gd name="T46" fmla="*/ 114 w 301"/>
                  <a:gd name="T47" fmla="*/ 85 h 402"/>
                  <a:gd name="T48" fmla="*/ 119 w 301"/>
                  <a:gd name="T49" fmla="*/ 91 h 402"/>
                  <a:gd name="T50" fmla="*/ 125 w 301"/>
                  <a:gd name="T51" fmla="*/ 91 h 402"/>
                  <a:gd name="T52" fmla="*/ 131 w 301"/>
                  <a:gd name="T53" fmla="*/ 85 h 402"/>
                  <a:gd name="T54" fmla="*/ 131 w 301"/>
                  <a:gd name="T55" fmla="*/ 96 h 402"/>
                  <a:gd name="T56" fmla="*/ 136 w 301"/>
                  <a:gd name="T57" fmla="*/ 102 h 402"/>
                  <a:gd name="T58" fmla="*/ 148 w 301"/>
                  <a:gd name="T59" fmla="*/ 102 h 402"/>
                  <a:gd name="T60" fmla="*/ 142 w 301"/>
                  <a:gd name="T61" fmla="*/ 108 h 402"/>
                  <a:gd name="T62" fmla="*/ 148 w 301"/>
                  <a:gd name="T63" fmla="*/ 113 h 402"/>
                  <a:gd name="T64" fmla="*/ 153 w 301"/>
                  <a:gd name="T65" fmla="*/ 119 h 402"/>
                  <a:gd name="T66" fmla="*/ 159 w 301"/>
                  <a:gd name="T67" fmla="*/ 125 h 402"/>
                  <a:gd name="T68" fmla="*/ 170 w 301"/>
                  <a:gd name="T69" fmla="*/ 125 h 402"/>
                  <a:gd name="T70" fmla="*/ 176 w 301"/>
                  <a:gd name="T71" fmla="*/ 130 h 402"/>
                  <a:gd name="T72" fmla="*/ 176 w 301"/>
                  <a:gd name="T73" fmla="*/ 130 h 402"/>
                  <a:gd name="T74" fmla="*/ 176 w 301"/>
                  <a:gd name="T75" fmla="*/ 142 h 402"/>
                  <a:gd name="T76" fmla="*/ 170 w 301"/>
                  <a:gd name="T77" fmla="*/ 147 h 402"/>
                  <a:gd name="T78" fmla="*/ 176 w 301"/>
                  <a:gd name="T79" fmla="*/ 153 h 402"/>
                  <a:gd name="T80" fmla="*/ 176 w 301"/>
                  <a:gd name="T81" fmla="*/ 164 h 402"/>
                  <a:gd name="T82" fmla="*/ 176 w 301"/>
                  <a:gd name="T83" fmla="*/ 176 h 402"/>
                  <a:gd name="T84" fmla="*/ 176 w 301"/>
                  <a:gd name="T85" fmla="*/ 176 h 402"/>
                  <a:gd name="T86" fmla="*/ 176 w 301"/>
                  <a:gd name="T87" fmla="*/ 187 h 402"/>
                  <a:gd name="T88" fmla="*/ 182 w 301"/>
                  <a:gd name="T89" fmla="*/ 193 h 402"/>
                  <a:gd name="T90" fmla="*/ 193 w 301"/>
                  <a:gd name="T91" fmla="*/ 193 h 402"/>
                  <a:gd name="T92" fmla="*/ 204 w 301"/>
                  <a:gd name="T93" fmla="*/ 193 h 402"/>
                  <a:gd name="T94" fmla="*/ 210 w 301"/>
                  <a:gd name="T95" fmla="*/ 198 h 402"/>
                  <a:gd name="T96" fmla="*/ 210 w 301"/>
                  <a:gd name="T97" fmla="*/ 198 h 402"/>
                  <a:gd name="T98" fmla="*/ 216 w 301"/>
                  <a:gd name="T99" fmla="*/ 204 h 402"/>
                  <a:gd name="T100" fmla="*/ 227 w 301"/>
                  <a:gd name="T101" fmla="*/ 198 h 402"/>
                  <a:gd name="T102" fmla="*/ 233 w 301"/>
                  <a:gd name="T103" fmla="*/ 204 h 402"/>
                  <a:gd name="T104" fmla="*/ 238 w 301"/>
                  <a:gd name="T105" fmla="*/ 198 h 402"/>
                  <a:gd name="T106" fmla="*/ 238 w 301"/>
                  <a:gd name="T107" fmla="*/ 210 h 402"/>
                  <a:gd name="T108" fmla="*/ 244 w 301"/>
                  <a:gd name="T109" fmla="*/ 215 h 402"/>
                  <a:gd name="T110" fmla="*/ 255 w 301"/>
                  <a:gd name="T111" fmla="*/ 215 h 402"/>
                  <a:gd name="T112" fmla="*/ 267 w 301"/>
                  <a:gd name="T113" fmla="*/ 221 h 402"/>
                  <a:gd name="T114" fmla="*/ 278 w 301"/>
                  <a:gd name="T115" fmla="*/ 221 h 402"/>
                  <a:gd name="T116" fmla="*/ 289 w 301"/>
                  <a:gd name="T117" fmla="*/ 221 h 402"/>
                  <a:gd name="T118" fmla="*/ 295 w 301"/>
                  <a:gd name="T119" fmla="*/ 215 h 402"/>
                  <a:gd name="T120" fmla="*/ 301 w 301"/>
                  <a:gd name="T121" fmla="*/ 21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02">
                    <a:moveTo>
                      <a:pt x="301" y="221"/>
                    </a:moveTo>
                    <a:lnTo>
                      <a:pt x="233" y="295"/>
                    </a:lnTo>
                    <a:lnTo>
                      <a:pt x="193" y="334"/>
                    </a:lnTo>
                    <a:lnTo>
                      <a:pt x="131" y="402"/>
                    </a:lnTo>
                    <a:lnTo>
                      <a:pt x="12" y="289"/>
                    </a:lnTo>
                    <a:lnTo>
                      <a:pt x="0" y="283"/>
                    </a:lnTo>
                    <a:lnTo>
                      <a:pt x="46" y="0"/>
                    </a:lnTo>
                    <a:lnTo>
                      <a:pt x="51" y="0"/>
                    </a:lnTo>
                    <a:lnTo>
                      <a:pt x="57" y="0"/>
                    </a:lnTo>
                    <a:lnTo>
                      <a:pt x="57" y="6"/>
                    </a:lnTo>
                    <a:lnTo>
                      <a:pt x="63" y="6"/>
                    </a:lnTo>
                    <a:lnTo>
                      <a:pt x="68" y="6"/>
                    </a:lnTo>
                    <a:lnTo>
                      <a:pt x="68" y="11"/>
                    </a:lnTo>
                    <a:lnTo>
                      <a:pt x="68" y="17"/>
                    </a:lnTo>
                    <a:lnTo>
                      <a:pt x="74" y="23"/>
                    </a:lnTo>
                    <a:lnTo>
                      <a:pt x="74" y="28"/>
                    </a:lnTo>
                    <a:lnTo>
                      <a:pt x="74" y="34"/>
                    </a:lnTo>
                    <a:lnTo>
                      <a:pt x="80" y="34"/>
                    </a:lnTo>
                    <a:lnTo>
                      <a:pt x="80" y="40"/>
                    </a:lnTo>
                    <a:lnTo>
                      <a:pt x="85" y="40"/>
                    </a:lnTo>
                    <a:lnTo>
                      <a:pt x="80" y="40"/>
                    </a:lnTo>
                    <a:lnTo>
                      <a:pt x="80" y="45"/>
                    </a:lnTo>
                    <a:lnTo>
                      <a:pt x="85" y="45"/>
                    </a:lnTo>
                    <a:lnTo>
                      <a:pt x="91" y="40"/>
                    </a:lnTo>
                    <a:lnTo>
                      <a:pt x="97" y="40"/>
                    </a:lnTo>
                    <a:lnTo>
                      <a:pt x="97" y="45"/>
                    </a:lnTo>
                    <a:lnTo>
                      <a:pt x="97" y="51"/>
                    </a:lnTo>
                    <a:lnTo>
                      <a:pt x="102" y="51"/>
                    </a:lnTo>
                    <a:lnTo>
                      <a:pt x="97" y="51"/>
                    </a:lnTo>
                    <a:lnTo>
                      <a:pt x="102" y="51"/>
                    </a:lnTo>
                    <a:lnTo>
                      <a:pt x="97" y="57"/>
                    </a:lnTo>
                    <a:lnTo>
                      <a:pt x="102" y="57"/>
                    </a:lnTo>
                    <a:lnTo>
                      <a:pt x="102" y="62"/>
                    </a:lnTo>
                    <a:lnTo>
                      <a:pt x="102" y="68"/>
                    </a:lnTo>
                    <a:lnTo>
                      <a:pt x="97" y="68"/>
                    </a:lnTo>
                    <a:lnTo>
                      <a:pt x="102" y="74"/>
                    </a:lnTo>
                    <a:lnTo>
                      <a:pt x="102" y="79"/>
                    </a:lnTo>
                    <a:lnTo>
                      <a:pt x="102" y="74"/>
                    </a:lnTo>
                    <a:lnTo>
                      <a:pt x="102" y="79"/>
                    </a:lnTo>
                    <a:lnTo>
                      <a:pt x="108" y="79"/>
                    </a:lnTo>
                    <a:lnTo>
                      <a:pt x="108" y="85"/>
                    </a:lnTo>
                    <a:lnTo>
                      <a:pt x="108" y="79"/>
                    </a:lnTo>
                    <a:lnTo>
                      <a:pt x="108" y="85"/>
                    </a:lnTo>
                    <a:lnTo>
                      <a:pt x="114" y="85"/>
                    </a:lnTo>
                    <a:lnTo>
                      <a:pt x="108" y="85"/>
                    </a:lnTo>
                    <a:lnTo>
                      <a:pt x="114" y="85"/>
                    </a:lnTo>
                    <a:lnTo>
                      <a:pt x="114" y="91"/>
                    </a:lnTo>
                    <a:lnTo>
                      <a:pt x="114" y="85"/>
                    </a:lnTo>
                    <a:lnTo>
                      <a:pt x="114" y="91"/>
                    </a:lnTo>
                    <a:lnTo>
                      <a:pt x="119" y="91"/>
                    </a:lnTo>
                    <a:lnTo>
                      <a:pt x="119" y="85"/>
                    </a:lnTo>
                    <a:lnTo>
                      <a:pt x="125" y="91"/>
                    </a:lnTo>
                    <a:lnTo>
                      <a:pt x="125" y="85"/>
                    </a:lnTo>
                    <a:lnTo>
                      <a:pt x="131" y="85"/>
                    </a:lnTo>
                    <a:lnTo>
                      <a:pt x="131" y="91"/>
                    </a:lnTo>
                    <a:lnTo>
                      <a:pt x="131" y="96"/>
                    </a:lnTo>
                    <a:lnTo>
                      <a:pt x="136" y="96"/>
                    </a:lnTo>
                    <a:lnTo>
                      <a:pt x="136" y="102"/>
                    </a:lnTo>
                    <a:lnTo>
                      <a:pt x="142" y="102"/>
                    </a:lnTo>
                    <a:lnTo>
                      <a:pt x="148" y="102"/>
                    </a:lnTo>
                    <a:lnTo>
                      <a:pt x="148" y="108"/>
                    </a:lnTo>
                    <a:lnTo>
                      <a:pt x="142" y="108"/>
                    </a:lnTo>
                    <a:lnTo>
                      <a:pt x="142" y="113"/>
                    </a:lnTo>
                    <a:lnTo>
                      <a:pt x="148" y="113"/>
                    </a:lnTo>
                    <a:lnTo>
                      <a:pt x="148" y="119"/>
                    </a:lnTo>
                    <a:lnTo>
                      <a:pt x="153" y="119"/>
                    </a:lnTo>
                    <a:lnTo>
                      <a:pt x="153" y="125"/>
                    </a:lnTo>
                    <a:lnTo>
                      <a:pt x="159" y="125"/>
                    </a:lnTo>
                    <a:lnTo>
                      <a:pt x="165" y="125"/>
                    </a:lnTo>
                    <a:lnTo>
                      <a:pt x="170" y="125"/>
                    </a:lnTo>
                    <a:lnTo>
                      <a:pt x="170" y="130"/>
                    </a:lnTo>
                    <a:lnTo>
                      <a:pt x="176" y="130"/>
                    </a:lnTo>
                    <a:lnTo>
                      <a:pt x="170" y="130"/>
                    </a:lnTo>
                    <a:lnTo>
                      <a:pt x="176" y="130"/>
                    </a:lnTo>
                    <a:lnTo>
                      <a:pt x="176" y="136"/>
                    </a:lnTo>
                    <a:lnTo>
                      <a:pt x="176" y="142"/>
                    </a:lnTo>
                    <a:lnTo>
                      <a:pt x="170" y="142"/>
                    </a:lnTo>
                    <a:lnTo>
                      <a:pt x="170" y="147"/>
                    </a:lnTo>
                    <a:lnTo>
                      <a:pt x="176" y="147"/>
                    </a:lnTo>
                    <a:lnTo>
                      <a:pt x="176" y="153"/>
                    </a:lnTo>
                    <a:lnTo>
                      <a:pt x="176" y="159"/>
                    </a:lnTo>
                    <a:lnTo>
                      <a:pt x="176" y="164"/>
                    </a:lnTo>
                    <a:lnTo>
                      <a:pt x="176" y="170"/>
                    </a:lnTo>
                    <a:lnTo>
                      <a:pt x="176" y="176"/>
                    </a:lnTo>
                    <a:lnTo>
                      <a:pt x="182" y="176"/>
                    </a:lnTo>
                    <a:lnTo>
                      <a:pt x="176" y="176"/>
                    </a:lnTo>
                    <a:lnTo>
                      <a:pt x="176" y="181"/>
                    </a:lnTo>
                    <a:lnTo>
                      <a:pt x="176" y="187"/>
                    </a:lnTo>
                    <a:lnTo>
                      <a:pt x="182" y="187"/>
                    </a:lnTo>
                    <a:lnTo>
                      <a:pt x="182" y="193"/>
                    </a:lnTo>
                    <a:lnTo>
                      <a:pt x="187" y="193"/>
                    </a:lnTo>
                    <a:lnTo>
                      <a:pt x="193" y="193"/>
                    </a:lnTo>
                    <a:lnTo>
                      <a:pt x="199" y="193"/>
                    </a:lnTo>
                    <a:lnTo>
                      <a:pt x="204" y="193"/>
                    </a:lnTo>
                    <a:lnTo>
                      <a:pt x="204" y="198"/>
                    </a:lnTo>
                    <a:lnTo>
                      <a:pt x="210" y="198"/>
                    </a:lnTo>
                    <a:lnTo>
                      <a:pt x="204" y="198"/>
                    </a:lnTo>
                    <a:lnTo>
                      <a:pt x="210" y="198"/>
                    </a:lnTo>
                    <a:lnTo>
                      <a:pt x="216" y="198"/>
                    </a:lnTo>
                    <a:lnTo>
                      <a:pt x="216" y="204"/>
                    </a:lnTo>
                    <a:lnTo>
                      <a:pt x="221" y="198"/>
                    </a:lnTo>
                    <a:lnTo>
                      <a:pt x="227" y="198"/>
                    </a:lnTo>
                    <a:lnTo>
                      <a:pt x="233" y="198"/>
                    </a:lnTo>
                    <a:lnTo>
                      <a:pt x="233" y="204"/>
                    </a:lnTo>
                    <a:lnTo>
                      <a:pt x="233" y="198"/>
                    </a:lnTo>
                    <a:lnTo>
                      <a:pt x="238" y="198"/>
                    </a:lnTo>
                    <a:lnTo>
                      <a:pt x="238" y="204"/>
                    </a:lnTo>
                    <a:lnTo>
                      <a:pt x="238" y="210"/>
                    </a:lnTo>
                    <a:lnTo>
                      <a:pt x="244" y="210"/>
                    </a:lnTo>
                    <a:lnTo>
                      <a:pt x="244" y="215"/>
                    </a:lnTo>
                    <a:lnTo>
                      <a:pt x="250" y="215"/>
                    </a:lnTo>
                    <a:lnTo>
                      <a:pt x="255" y="215"/>
                    </a:lnTo>
                    <a:lnTo>
                      <a:pt x="261" y="215"/>
                    </a:lnTo>
                    <a:lnTo>
                      <a:pt x="267" y="221"/>
                    </a:lnTo>
                    <a:lnTo>
                      <a:pt x="272" y="221"/>
                    </a:lnTo>
                    <a:lnTo>
                      <a:pt x="278" y="221"/>
                    </a:lnTo>
                    <a:lnTo>
                      <a:pt x="284" y="221"/>
                    </a:lnTo>
                    <a:lnTo>
                      <a:pt x="289" y="221"/>
                    </a:lnTo>
                    <a:lnTo>
                      <a:pt x="289" y="215"/>
                    </a:lnTo>
                    <a:lnTo>
                      <a:pt x="295" y="215"/>
                    </a:lnTo>
                    <a:lnTo>
                      <a:pt x="295" y="221"/>
                    </a:lnTo>
                    <a:lnTo>
                      <a:pt x="301" y="215"/>
                    </a:lnTo>
                    <a:lnTo>
                      <a:pt x="301" y="22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1" name="Freeform 17">
                <a:extLst>
                  <a:ext uri="{FF2B5EF4-FFF2-40B4-BE49-F238E27FC236}">
                    <a16:creationId xmlns:a16="http://schemas.microsoft.com/office/drawing/2014/main" id="{B3A0BCB7-8D1B-A61B-524D-8D1B5B827168}"/>
                  </a:ext>
                </a:extLst>
              </p:cNvPr>
              <p:cNvSpPr>
                <a:spLocks/>
              </p:cNvSpPr>
              <p:nvPr/>
            </p:nvSpPr>
            <p:spPr bwMode="auto">
              <a:xfrm>
                <a:off x="2106" y="2182"/>
                <a:ext cx="267" cy="283"/>
              </a:xfrm>
              <a:custGeom>
                <a:avLst/>
                <a:gdLst>
                  <a:gd name="T0" fmla="*/ 6 w 267"/>
                  <a:gd name="T1" fmla="*/ 107 h 283"/>
                  <a:gd name="T2" fmla="*/ 74 w 267"/>
                  <a:gd name="T3" fmla="*/ 17 h 283"/>
                  <a:gd name="T4" fmla="*/ 131 w 267"/>
                  <a:gd name="T5" fmla="*/ 17 h 283"/>
                  <a:gd name="T6" fmla="*/ 159 w 267"/>
                  <a:gd name="T7" fmla="*/ 0 h 283"/>
                  <a:gd name="T8" fmla="*/ 233 w 267"/>
                  <a:gd name="T9" fmla="*/ 5 h 283"/>
                  <a:gd name="T10" fmla="*/ 238 w 267"/>
                  <a:gd name="T11" fmla="*/ 11 h 283"/>
                  <a:gd name="T12" fmla="*/ 244 w 267"/>
                  <a:gd name="T13" fmla="*/ 11 h 283"/>
                  <a:gd name="T14" fmla="*/ 250 w 267"/>
                  <a:gd name="T15" fmla="*/ 5 h 283"/>
                  <a:gd name="T16" fmla="*/ 255 w 267"/>
                  <a:gd name="T17" fmla="*/ 11 h 283"/>
                  <a:gd name="T18" fmla="*/ 255 w 267"/>
                  <a:gd name="T19" fmla="*/ 11 h 283"/>
                  <a:gd name="T20" fmla="*/ 261 w 267"/>
                  <a:gd name="T21" fmla="*/ 22 h 283"/>
                  <a:gd name="T22" fmla="*/ 261 w 267"/>
                  <a:gd name="T23" fmla="*/ 34 h 283"/>
                  <a:gd name="T24" fmla="*/ 267 w 267"/>
                  <a:gd name="T25" fmla="*/ 39 h 283"/>
                  <a:gd name="T26" fmla="*/ 261 w 267"/>
                  <a:gd name="T27" fmla="*/ 45 h 283"/>
                  <a:gd name="T28" fmla="*/ 255 w 267"/>
                  <a:gd name="T29" fmla="*/ 56 h 283"/>
                  <a:gd name="T30" fmla="*/ 250 w 267"/>
                  <a:gd name="T31" fmla="*/ 62 h 283"/>
                  <a:gd name="T32" fmla="*/ 250 w 267"/>
                  <a:gd name="T33" fmla="*/ 73 h 283"/>
                  <a:gd name="T34" fmla="*/ 244 w 267"/>
                  <a:gd name="T35" fmla="*/ 68 h 283"/>
                  <a:gd name="T36" fmla="*/ 244 w 267"/>
                  <a:gd name="T37" fmla="*/ 73 h 283"/>
                  <a:gd name="T38" fmla="*/ 238 w 267"/>
                  <a:gd name="T39" fmla="*/ 79 h 283"/>
                  <a:gd name="T40" fmla="*/ 238 w 267"/>
                  <a:gd name="T41" fmla="*/ 85 h 283"/>
                  <a:gd name="T42" fmla="*/ 244 w 267"/>
                  <a:gd name="T43" fmla="*/ 90 h 283"/>
                  <a:gd name="T44" fmla="*/ 250 w 267"/>
                  <a:gd name="T45" fmla="*/ 96 h 283"/>
                  <a:gd name="T46" fmla="*/ 250 w 267"/>
                  <a:gd name="T47" fmla="*/ 96 h 283"/>
                  <a:gd name="T48" fmla="*/ 255 w 267"/>
                  <a:gd name="T49" fmla="*/ 102 h 283"/>
                  <a:gd name="T50" fmla="*/ 250 w 267"/>
                  <a:gd name="T51" fmla="*/ 107 h 283"/>
                  <a:gd name="T52" fmla="*/ 238 w 267"/>
                  <a:gd name="T53" fmla="*/ 107 h 283"/>
                  <a:gd name="T54" fmla="*/ 233 w 267"/>
                  <a:gd name="T55" fmla="*/ 113 h 283"/>
                  <a:gd name="T56" fmla="*/ 227 w 267"/>
                  <a:gd name="T57" fmla="*/ 119 h 283"/>
                  <a:gd name="T58" fmla="*/ 216 w 267"/>
                  <a:gd name="T59" fmla="*/ 283 h 283"/>
                  <a:gd name="T60" fmla="*/ 204 w 267"/>
                  <a:gd name="T61" fmla="*/ 283 h 283"/>
                  <a:gd name="T62" fmla="*/ 204 w 267"/>
                  <a:gd name="T63" fmla="*/ 272 h 283"/>
                  <a:gd name="T64" fmla="*/ 199 w 267"/>
                  <a:gd name="T65" fmla="*/ 277 h 283"/>
                  <a:gd name="T66" fmla="*/ 199 w 267"/>
                  <a:gd name="T67" fmla="*/ 277 h 283"/>
                  <a:gd name="T68" fmla="*/ 193 w 267"/>
                  <a:gd name="T69" fmla="*/ 277 h 283"/>
                  <a:gd name="T70" fmla="*/ 182 w 267"/>
                  <a:gd name="T71" fmla="*/ 277 h 283"/>
                  <a:gd name="T72" fmla="*/ 170 w 267"/>
                  <a:gd name="T73" fmla="*/ 277 h 283"/>
                  <a:gd name="T74" fmla="*/ 165 w 267"/>
                  <a:gd name="T75" fmla="*/ 272 h 283"/>
                  <a:gd name="T76" fmla="*/ 165 w 267"/>
                  <a:gd name="T77" fmla="*/ 272 h 283"/>
                  <a:gd name="T78" fmla="*/ 159 w 267"/>
                  <a:gd name="T79" fmla="*/ 266 h 283"/>
                  <a:gd name="T80" fmla="*/ 153 w 267"/>
                  <a:gd name="T81" fmla="*/ 272 h 283"/>
                  <a:gd name="T82" fmla="*/ 142 w 267"/>
                  <a:gd name="T83" fmla="*/ 272 h 283"/>
                  <a:gd name="T84" fmla="*/ 136 w 267"/>
                  <a:gd name="T85" fmla="*/ 277 h 283"/>
                  <a:gd name="T86" fmla="*/ 131 w 267"/>
                  <a:gd name="T87" fmla="*/ 272 h 283"/>
                  <a:gd name="T88" fmla="*/ 119 w 267"/>
                  <a:gd name="T89" fmla="*/ 272 h 283"/>
                  <a:gd name="T90" fmla="*/ 114 w 267"/>
                  <a:gd name="T91" fmla="*/ 266 h 283"/>
                  <a:gd name="T92" fmla="*/ 102 w 267"/>
                  <a:gd name="T93" fmla="*/ 260 h 283"/>
                  <a:gd name="T94" fmla="*/ 97 w 267"/>
                  <a:gd name="T95" fmla="*/ 255 h 283"/>
                  <a:gd name="T96" fmla="*/ 85 w 267"/>
                  <a:gd name="T97" fmla="*/ 255 h 283"/>
                  <a:gd name="T98" fmla="*/ 80 w 267"/>
                  <a:gd name="T99" fmla="*/ 249 h 283"/>
                  <a:gd name="T100" fmla="*/ 68 w 267"/>
                  <a:gd name="T101" fmla="*/ 24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283">
                    <a:moveTo>
                      <a:pt x="0" y="181"/>
                    </a:moveTo>
                    <a:lnTo>
                      <a:pt x="6" y="107"/>
                    </a:lnTo>
                    <a:lnTo>
                      <a:pt x="68" y="113"/>
                    </a:lnTo>
                    <a:lnTo>
                      <a:pt x="74" y="17"/>
                    </a:lnTo>
                    <a:lnTo>
                      <a:pt x="114" y="17"/>
                    </a:lnTo>
                    <a:lnTo>
                      <a:pt x="131" y="17"/>
                    </a:lnTo>
                    <a:lnTo>
                      <a:pt x="131" y="0"/>
                    </a:lnTo>
                    <a:lnTo>
                      <a:pt x="159" y="0"/>
                    </a:lnTo>
                    <a:lnTo>
                      <a:pt x="170" y="5"/>
                    </a:lnTo>
                    <a:lnTo>
                      <a:pt x="233" y="5"/>
                    </a:lnTo>
                    <a:lnTo>
                      <a:pt x="238" y="5"/>
                    </a:lnTo>
                    <a:lnTo>
                      <a:pt x="238" y="11"/>
                    </a:lnTo>
                    <a:lnTo>
                      <a:pt x="238" y="5"/>
                    </a:lnTo>
                    <a:lnTo>
                      <a:pt x="244" y="11"/>
                    </a:lnTo>
                    <a:lnTo>
                      <a:pt x="250" y="11"/>
                    </a:lnTo>
                    <a:lnTo>
                      <a:pt x="250" y="5"/>
                    </a:lnTo>
                    <a:lnTo>
                      <a:pt x="250" y="11"/>
                    </a:lnTo>
                    <a:lnTo>
                      <a:pt x="255" y="11"/>
                    </a:lnTo>
                    <a:lnTo>
                      <a:pt x="255" y="17"/>
                    </a:lnTo>
                    <a:lnTo>
                      <a:pt x="255" y="11"/>
                    </a:lnTo>
                    <a:lnTo>
                      <a:pt x="261" y="17"/>
                    </a:lnTo>
                    <a:lnTo>
                      <a:pt x="261" y="22"/>
                    </a:lnTo>
                    <a:lnTo>
                      <a:pt x="261" y="28"/>
                    </a:lnTo>
                    <a:lnTo>
                      <a:pt x="261" y="34"/>
                    </a:lnTo>
                    <a:lnTo>
                      <a:pt x="261" y="39"/>
                    </a:lnTo>
                    <a:lnTo>
                      <a:pt x="267" y="39"/>
                    </a:lnTo>
                    <a:lnTo>
                      <a:pt x="261" y="39"/>
                    </a:lnTo>
                    <a:lnTo>
                      <a:pt x="261" y="45"/>
                    </a:lnTo>
                    <a:lnTo>
                      <a:pt x="255" y="51"/>
                    </a:lnTo>
                    <a:lnTo>
                      <a:pt x="255" y="56"/>
                    </a:lnTo>
                    <a:lnTo>
                      <a:pt x="250" y="56"/>
                    </a:lnTo>
                    <a:lnTo>
                      <a:pt x="250" y="62"/>
                    </a:lnTo>
                    <a:lnTo>
                      <a:pt x="250" y="68"/>
                    </a:lnTo>
                    <a:lnTo>
                      <a:pt x="250" y="73"/>
                    </a:lnTo>
                    <a:lnTo>
                      <a:pt x="244" y="73"/>
                    </a:lnTo>
                    <a:lnTo>
                      <a:pt x="244" y="68"/>
                    </a:lnTo>
                    <a:lnTo>
                      <a:pt x="238" y="68"/>
                    </a:lnTo>
                    <a:lnTo>
                      <a:pt x="244" y="73"/>
                    </a:lnTo>
                    <a:lnTo>
                      <a:pt x="238" y="73"/>
                    </a:lnTo>
                    <a:lnTo>
                      <a:pt x="238" y="79"/>
                    </a:lnTo>
                    <a:lnTo>
                      <a:pt x="233" y="79"/>
                    </a:lnTo>
                    <a:lnTo>
                      <a:pt x="238" y="85"/>
                    </a:lnTo>
                    <a:lnTo>
                      <a:pt x="244" y="85"/>
                    </a:lnTo>
                    <a:lnTo>
                      <a:pt x="244" y="90"/>
                    </a:lnTo>
                    <a:lnTo>
                      <a:pt x="250" y="90"/>
                    </a:lnTo>
                    <a:lnTo>
                      <a:pt x="250" y="96"/>
                    </a:lnTo>
                    <a:lnTo>
                      <a:pt x="244" y="96"/>
                    </a:lnTo>
                    <a:lnTo>
                      <a:pt x="250" y="96"/>
                    </a:lnTo>
                    <a:lnTo>
                      <a:pt x="250" y="102"/>
                    </a:lnTo>
                    <a:lnTo>
                      <a:pt x="255" y="102"/>
                    </a:lnTo>
                    <a:lnTo>
                      <a:pt x="255" y="107"/>
                    </a:lnTo>
                    <a:lnTo>
                      <a:pt x="250" y="107"/>
                    </a:lnTo>
                    <a:lnTo>
                      <a:pt x="244" y="107"/>
                    </a:lnTo>
                    <a:lnTo>
                      <a:pt x="238" y="107"/>
                    </a:lnTo>
                    <a:lnTo>
                      <a:pt x="238" y="113"/>
                    </a:lnTo>
                    <a:lnTo>
                      <a:pt x="233" y="113"/>
                    </a:lnTo>
                    <a:lnTo>
                      <a:pt x="233" y="119"/>
                    </a:lnTo>
                    <a:lnTo>
                      <a:pt x="227" y="119"/>
                    </a:lnTo>
                    <a:lnTo>
                      <a:pt x="227" y="124"/>
                    </a:lnTo>
                    <a:lnTo>
                      <a:pt x="216" y="283"/>
                    </a:lnTo>
                    <a:lnTo>
                      <a:pt x="210" y="283"/>
                    </a:lnTo>
                    <a:lnTo>
                      <a:pt x="204" y="283"/>
                    </a:lnTo>
                    <a:lnTo>
                      <a:pt x="204" y="277"/>
                    </a:lnTo>
                    <a:lnTo>
                      <a:pt x="204" y="272"/>
                    </a:lnTo>
                    <a:lnTo>
                      <a:pt x="199" y="272"/>
                    </a:lnTo>
                    <a:lnTo>
                      <a:pt x="199" y="277"/>
                    </a:lnTo>
                    <a:lnTo>
                      <a:pt x="204" y="277"/>
                    </a:lnTo>
                    <a:lnTo>
                      <a:pt x="199" y="277"/>
                    </a:lnTo>
                    <a:lnTo>
                      <a:pt x="193" y="272"/>
                    </a:lnTo>
                    <a:lnTo>
                      <a:pt x="193" y="277"/>
                    </a:lnTo>
                    <a:lnTo>
                      <a:pt x="187" y="277"/>
                    </a:lnTo>
                    <a:lnTo>
                      <a:pt x="182" y="277"/>
                    </a:lnTo>
                    <a:lnTo>
                      <a:pt x="176" y="277"/>
                    </a:lnTo>
                    <a:lnTo>
                      <a:pt x="170" y="277"/>
                    </a:lnTo>
                    <a:lnTo>
                      <a:pt x="170" y="272"/>
                    </a:lnTo>
                    <a:lnTo>
                      <a:pt x="165" y="272"/>
                    </a:lnTo>
                    <a:lnTo>
                      <a:pt x="165" y="277"/>
                    </a:lnTo>
                    <a:lnTo>
                      <a:pt x="165" y="272"/>
                    </a:lnTo>
                    <a:lnTo>
                      <a:pt x="159" y="272"/>
                    </a:lnTo>
                    <a:lnTo>
                      <a:pt x="159" y="266"/>
                    </a:lnTo>
                    <a:lnTo>
                      <a:pt x="159" y="272"/>
                    </a:lnTo>
                    <a:lnTo>
                      <a:pt x="153" y="272"/>
                    </a:lnTo>
                    <a:lnTo>
                      <a:pt x="148" y="272"/>
                    </a:lnTo>
                    <a:lnTo>
                      <a:pt x="142" y="272"/>
                    </a:lnTo>
                    <a:lnTo>
                      <a:pt x="142" y="277"/>
                    </a:lnTo>
                    <a:lnTo>
                      <a:pt x="136" y="277"/>
                    </a:lnTo>
                    <a:lnTo>
                      <a:pt x="131" y="277"/>
                    </a:lnTo>
                    <a:lnTo>
                      <a:pt x="131" y="272"/>
                    </a:lnTo>
                    <a:lnTo>
                      <a:pt x="125" y="272"/>
                    </a:lnTo>
                    <a:lnTo>
                      <a:pt x="119" y="272"/>
                    </a:lnTo>
                    <a:lnTo>
                      <a:pt x="114" y="272"/>
                    </a:lnTo>
                    <a:lnTo>
                      <a:pt x="114" y="266"/>
                    </a:lnTo>
                    <a:lnTo>
                      <a:pt x="108" y="260"/>
                    </a:lnTo>
                    <a:lnTo>
                      <a:pt x="102" y="260"/>
                    </a:lnTo>
                    <a:lnTo>
                      <a:pt x="102" y="255"/>
                    </a:lnTo>
                    <a:lnTo>
                      <a:pt x="97" y="255"/>
                    </a:lnTo>
                    <a:lnTo>
                      <a:pt x="91" y="255"/>
                    </a:lnTo>
                    <a:lnTo>
                      <a:pt x="85" y="255"/>
                    </a:lnTo>
                    <a:lnTo>
                      <a:pt x="85" y="249"/>
                    </a:lnTo>
                    <a:lnTo>
                      <a:pt x="80" y="249"/>
                    </a:lnTo>
                    <a:lnTo>
                      <a:pt x="74" y="243"/>
                    </a:lnTo>
                    <a:lnTo>
                      <a:pt x="68" y="243"/>
                    </a:lnTo>
                    <a:lnTo>
                      <a:pt x="0" y="18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2" name="Freeform 18">
                <a:extLst>
                  <a:ext uri="{FF2B5EF4-FFF2-40B4-BE49-F238E27FC236}">
                    <a16:creationId xmlns:a16="http://schemas.microsoft.com/office/drawing/2014/main" id="{77CC4221-83C8-7E79-3688-32080927D67F}"/>
                  </a:ext>
                </a:extLst>
              </p:cNvPr>
              <p:cNvSpPr>
                <a:spLocks/>
              </p:cNvSpPr>
              <p:nvPr/>
            </p:nvSpPr>
            <p:spPr bwMode="auto">
              <a:xfrm>
                <a:off x="2322" y="2306"/>
                <a:ext cx="300" cy="346"/>
              </a:xfrm>
              <a:custGeom>
                <a:avLst/>
                <a:gdLst>
                  <a:gd name="T0" fmla="*/ 289 w 300"/>
                  <a:gd name="T1" fmla="*/ 267 h 346"/>
                  <a:gd name="T2" fmla="*/ 289 w 300"/>
                  <a:gd name="T3" fmla="*/ 295 h 346"/>
                  <a:gd name="T4" fmla="*/ 283 w 300"/>
                  <a:gd name="T5" fmla="*/ 307 h 346"/>
                  <a:gd name="T6" fmla="*/ 283 w 300"/>
                  <a:gd name="T7" fmla="*/ 318 h 346"/>
                  <a:gd name="T8" fmla="*/ 272 w 300"/>
                  <a:gd name="T9" fmla="*/ 318 h 346"/>
                  <a:gd name="T10" fmla="*/ 272 w 300"/>
                  <a:gd name="T11" fmla="*/ 329 h 346"/>
                  <a:gd name="T12" fmla="*/ 272 w 300"/>
                  <a:gd name="T13" fmla="*/ 341 h 346"/>
                  <a:gd name="T14" fmla="*/ 266 w 300"/>
                  <a:gd name="T15" fmla="*/ 346 h 346"/>
                  <a:gd name="T16" fmla="*/ 255 w 300"/>
                  <a:gd name="T17" fmla="*/ 346 h 346"/>
                  <a:gd name="T18" fmla="*/ 249 w 300"/>
                  <a:gd name="T19" fmla="*/ 341 h 346"/>
                  <a:gd name="T20" fmla="*/ 244 w 300"/>
                  <a:gd name="T21" fmla="*/ 335 h 346"/>
                  <a:gd name="T22" fmla="*/ 232 w 300"/>
                  <a:gd name="T23" fmla="*/ 329 h 346"/>
                  <a:gd name="T24" fmla="*/ 227 w 300"/>
                  <a:gd name="T25" fmla="*/ 324 h 346"/>
                  <a:gd name="T26" fmla="*/ 221 w 300"/>
                  <a:gd name="T27" fmla="*/ 312 h 346"/>
                  <a:gd name="T28" fmla="*/ 210 w 300"/>
                  <a:gd name="T29" fmla="*/ 307 h 346"/>
                  <a:gd name="T30" fmla="*/ 198 w 300"/>
                  <a:gd name="T31" fmla="*/ 301 h 346"/>
                  <a:gd name="T32" fmla="*/ 193 w 300"/>
                  <a:gd name="T33" fmla="*/ 290 h 346"/>
                  <a:gd name="T34" fmla="*/ 187 w 300"/>
                  <a:gd name="T35" fmla="*/ 278 h 346"/>
                  <a:gd name="T36" fmla="*/ 181 w 300"/>
                  <a:gd name="T37" fmla="*/ 267 h 346"/>
                  <a:gd name="T38" fmla="*/ 170 w 300"/>
                  <a:gd name="T39" fmla="*/ 267 h 346"/>
                  <a:gd name="T40" fmla="*/ 164 w 300"/>
                  <a:gd name="T41" fmla="*/ 261 h 346"/>
                  <a:gd name="T42" fmla="*/ 159 w 300"/>
                  <a:gd name="T43" fmla="*/ 256 h 346"/>
                  <a:gd name="T44" fmla="*/ 142 w 300"/>
                  <a:gd name="T45" fmla="*/ 250 h 346"/>
                  <a:gd name="T46" fmla="*/ 136 w 300"/>
                  <a:gd name="T47" fmla="*/ 239 h 346"/>
                  <a:gd name="T48" fmla="*/ 136 w 300"/>
                  <a:gd name="T49" fmla="*/ 222 h 346"/>
                  <a:gd name="T50" fmla="*/ 142 w 300"/>
                  <a:gd name="T51" fmla="*/ 216 h 346"/>
                  <a:gd name="T52" fmla="*/ 130 w 300"/>
                  <a:gd name="T53" fmla="*/ 216 h 346"/>
                  <a:gd name="T54" fmla="*/ 130 w 300"/>
                  <a:gd name="T55" fmla="*/ 227 h 346"/>
                  <a:gd name="T56" fmla="*/ 125 w 300"/>
                  <a:gd name="T57" fmla="*/ 233 h 346"/>
                  <a:gd name="T58" fmla="*/ 125 w 300"/>
                  <a:gd name="T59" fmla="*/ 222 h 346"/>
                  <a:gd name="T60" fmla="*/ 125 w 300"/>
                  <a:gd name="T61" fmla="*/ 210 h 346"/>
                  <a:gd name="T62" fmla="*/ 119 w 300"/>
                  <a:gd name="T63" fmla="*/ 205 h 346"/>
                  <a:gd name="T64" fmla="*/ 108 w 300"/>
                  <a:gd name="T65" fmla="*/ 210 h 346"/>
                  <a:gd name="T66" fmla="*/ 108 w 300"/>
                  <a:gd name="T67" fmla="*/ 199 h 346"/>
                  <a:gd name="T68" fmla="*/ 102 w 300"/>
                  <a:gd name="T69" fmla="*/ 187 h 346"/>
                  <a:gd name="T70" fmla="*/ 96 w 300"/>
                  <a:gd name="T71" fmla="*/ 176 h 346"/>
                  <a:gd name="T72" fmla="*/ 96 w 300"/>
                  <a:gd name="T73" fmla="*/ 170 h 346"/>
                  <a:gd name="T74" fmla="*/ 91 w 300"/>
                  <a:gd name="T75" fmla="*/ 176 h 346"/>
                  <a:gd name="T76" fmla="*/ 85 w 300"/>
                  <a:gd name="T77" fmla="*/ 170 h 346"/>
                  <a:gd name="T78" fmla="*/ 79 w 300"/>
                  <a:gd name="T79" fmla="*/ 165 h 346"/>
                  <a:gd name="T80" fmla="*/ 74 w 300"/>
                  <a:gd name="T81" fmla="*/ 170 h 346"/>
                  <a:gd name="T82" fmla="*/ 62 w 300"/>
                  <a:gd name="T83" fmla="*/ 170 h 346"/>
                  <a:gd name="T84" fmla="*/ 62 w 300"/>
                  <a:gd name="T85" fmla="*/ 153 h 346"/>
                  <a:gd name="T86" fmla="*/ 57 w 300"/>
                  <a:gd name="T87" fmla="*/ 159 h 346"/>
                  <a:gd name="T88" fmla="*/ 51 w 300"/>
                  <a:gd name="T89" fmla="*/ 165 h 346"/>
                  <a:gd name="T90" fmla="*/ 39 w 300"/>
                  <a:gd name="T91" fmla="*/ 165 h 346"/>
                  <a:gd name="T92" fmla="*/ 34 w 300"/>
                  <a:gd name="T93" fmla="*/ 170 h 346"/>
                  <a:gd name="T94" fmla="*/ 28 w 300"/>
                  <a:gd name="T95" fmla="*/ 165 h 346"/>
                  <a:gd name="T96" fmla="*/ 17 w 300"/>
                  <a:gd name="T97" fmla="*/ 165 h 346"/>
                  <a:gd name="T98" fmla="*/ 11 w 300"/>
                  <a:gd name="T99" fmla="*/ 159 h 346"/>
                  <a:gd name="T100" fmla="*/ 0 w 300"/>
                  <a:gd name="T101" fmla="*/ 159 h 346"/>
                  <a:gd name="T102" fmla="*/ 232 w 300"/>
                  <a:gd name="T103" fmla="*/ 12 h 346"/>
                  <a:gd name="T104" fmla="*/ 289 w 300"/>
                  <a:gd name="T105" fmla="*/ 22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 h="346">
                    <a:moveTo>
                      <a:pt x="289" y="227"/>
                    </a:moveTo>
                    <a:lnTo>
                      <a:pt x="289" y="267"/>
                    </a:lnTo>
                    <a:lnTo>
                      <a:pt x="289" y="290"/>
                    </a:lnTo>
                    <a:lnTo>
                      <a:pt x="289" y="295"/>
                    </a:lnTo>
                    <a:lnTo>
                      <a:pt x="283" y="295"/>
                    </a:lnTo>
                    <a:lnTo>
                      <a:pt x="283" y="307"/>
                    </a:lnTo>
                    <a:lnTo>
                      <a:pt x="283" y="312"/>
                    </a:lnTo>
                    <a:lnTo>
                      <a:pt x="283" y="318"/>
                    </a:lnTo>
                    <a:lnTo>
                      <a:pt x="278" y="318"/>
                    </a:lnTo>
                    <a:lnTo>
                      <a:pt x="272" y="318"/>
                    </a:lnTo>
                    <a:lnTo>
                      <a:pt x="272" y="324"/>
                    </a:lnTo>
                    <a:lnTo>
                      <a:pt x="272" y="329"/>
                    </a:lnTo>
                    <a:lnTo>
                      <a:pt x="272" y="335"/>
                    </a:lnTo>
                    <a:lnTo>
                      <a:pt x="272" y="341"/>
                    </a:lnTo>
                    <a:lnTo>
                      <a:pt x="266" y="341"/>
                    </a:lnTo>
                    <a:lnTo>
                      <a:pt x="266" y="346"/>
                    </a:lnTo>
                    <a:lnTo>
                      <a:pt x="261" y="346"/>
                    </a:lnTo>
                    <a:lnTo>
                      <a:pt x="255" y="346"/>
                    </a:lnTo>
                    <a:lnTo>
                      <a:pt x="255" y="341"/>
                    </a:lnTo>
                    <a:lnTo>
                      <a:pt x="249" y="341"/>
                    </a:lnTo>
                    <a:lnTo>
                      <a:pt x="244" y="341"/>
                    </a:lnTo>
                    <a:lnTo>
                      <a:pt x="244" y="335"/>
                    </a:lnTo>
                    <a:lnTo>
                      <a:pt x="238" y="335"/>
                    </a:lnTo>
                    <a:lnTo>
                      <a:pt x="232" y="329"/>
                    </a:lnTo>
                    <a:lnTo>
                      <a:pt x="232" y="324"/>
                    </a:lnTo>
                    <a:lnTo>
                      <a:pt x="227" y="324"/>
                    </a:lnTo>
                    <a:lnTo>
                      <a:pt x="227" y="318"/>
                    </a:lnTo>
                    <a:lnTo>
                      <a:pt x="221" y="312"/>
                    </a:lnTo>
                    <a:lnTo>
                      <a:pt x="215" y="312"/>
                    </a:lnTo>
                    <a:lnTo>
                      <a:pt x="210" y="307"/>
                    </a:lnTo>
                    <a:lnTo>
                      <a:pt x="204" y="307"/>
                    </a:lnTo>
                    <a:lnTo>
                      <a:pt x="198" y="301"/>
                    </a:lnTo>
                    <a:lnTo>
                      <a:pt x="198" y="295"/>
                    </a:lnTo>
                    <a:lnTo>
                      <a:pt x="193" y="290"/>
                    </a:lnTo>
                    <a:lnTo>
                      <a:pt x="193" y="284"/>
                    </a:lnTo>
                    <a:lnTo>
                      <a:pt x="187" y="278"/>
                    </a:lnTo>
                    <a:lnTo>
                      <a:pt x="187" y="273"/>
                    </a:lnTo>
                    <a:lnTo>
                      <a:pt x="181" y="267"/>
                    </a:lnTo>
                    <a:lnTo>
                      <a:pt x="176" y="267"/>
                    </a:lnTo>
                    <a:lnTo>
                      <a:pt x="170" y="267"/>
                    </a:lnTo>
                    <a:lnTo>
                      <a:pt x="164" y="267"/>
                    </a:lnTo>
                    <a:lnTo>
                      <a:pt x="164" y="261"/>
                    </a:lnTo>
                    <a:lnTo>
                      <a:pt x="159" y="261"/>
                    </a:lnTo>
                    <a:lnTo>
                      <a:pt x="159" y="256"/>
                    </a:lnTo>
                    <a:lnTo>
                      <a:pt x="153" y="250"/>
                    </a:lnTo>
                    <a:lnTo>
                      <a:pt x="142" y="250"/>
                    </a:lnTo>
                    <a:lnTo>
                      <a:pt x="136" y="250"/>
                    </a:lnTo>
                    <a:lnTo>
                      <a:pt x="136" y="239"/>
                    </a:lnTo>
                    <a:lnTo>
                      <a:pt x="142" y="239"/>
                    </a:lnTo>
                    <a:lnTo>
                      <a:pt x="136" y="222"/>
                    </a:lnTo>
                    <a:lnTo>
                      <a:pt x="142" y="222"/>
                    </a:lnTo>
                    <a:lnTo>
                      <a:pt x="142" y="216"/>
                    </a:lnTo>
                    <a:lnTo>
                      <a:pt x="136" y="216"/>
                    </a:lnTo>
                    <a:lnTo>
                      <a:pt x="130" y="216"/>
                    </a:lnTo>
                    <a:lnTo>
                      <a:pt x="130" y="222"/>
                    </a:lnTo>
                    <a:lnTo>
                      <a:pt x="130" y="227"/>
                    </a:lnTo>
                    <a:lnTo>
                      <a:pt x="130" y="233"/>
                    </a:lnTo>
                    <a:lnTo>
                      <a:pt x="125" y="233"/>
                    </a:lnTo>
                    <a:lnTo>
                      <a:pt x="119" y="227"/>
                    </a:lnTo>
                    <a:lnTo>
                      <a:pt x="125" y="222"/>
                    </a:lnTo>
                    <a:lnTo>
                      <a:pt x="125" y="216"/>
                    </a:lnTo>
                    <a:lnTo>
                      <a:pt x="125" y="210"/>
                    </a:lnTo>
                    <a:lnTo>
                      <a:pt x="125" y="205"/>
                    </a:lnTo>
                    <a:lnTo>
                      <a:pt x="119" y="205"/>
                    </a:lnTo>
                    <a:lnTo>
                      <a:pt x="113" y="205"/>
                    </a:lnTo>
                    <a:lnTo>
                      <a:pt x="108" y="210"/>
                    </a:lnTo>
                    <a:lnTo>
                      <a:pt x="108" y="205"/>
                    </a:lnTo>
                    <a:lnTo>
                      <a:pt x="108" y="199"/>
                    </a:lnTo>
                    <a:lnTo>
                      <a:pt x="108" y="193"/>
                    </a:lnTo>
                    <a:lnTo>
                      <a:pt x="102" y="187"/>
                    </a:lnTo>
                    <a:lnTo>
                      <a:pt x="102" y="182"/>
                    </a:lnTo>
                    <a:lnTo>
                      <a:pt x="96" y="176"/>
                    </a:lnTo>
                    <a:lnTo>
                      <a:pt x="102" y="170"/>
                    </a:lnTo>
                    <a:lnTo>
                      <a:pt x="96" y="170"/>
                    </a:lnTo>
                    <a:lnTo>
                      <a:pt x="91" y="170"/>
                    </a:lnTo>
                    <a:lnTo>
                      <a:pt x="91" y="176"/>
                    </a:lnTo>
                    <a:lnTo>
                      <a:pt x="85" y="176"/>
                    </a:lnTo>
                    <a:lnTo>
                      <a:pt x="85" y="170"/>
                    </a:lnTo>
                    <a:lnTo>
                      <a:pt x="85" y="165"/>
                    </a:lnTo>
                    <a:lnTo>
                      <a:pt x="79" y="165"/>
                    </a:lnTo>
                    <a:lnTo>
                      <a:pt x="74" y="165"/>
                    </a:lnTo>
                    <a:lnTo>
                      <a:pt x="74" y="170"/>
                    </a:lnTo>
                    <a:lnTo>
                      <a:pt x="68" y="170"/>
                    </a:lnTo>
                    <a:lnTo>
                      <a:pt x="62" y="170"/>
                    </a:lnTo>
                    <a:lnTo>
                      <a:pt x="62" y="159"/>
                    </a:lnTo>
                    <a:lnTo>
                      <a:pt x="62" y="153"/>
                    </a:lnTo>
                    <a:lnTo>
                      <a:pt x="57" y="153"/>
                    </a:lnTo>
                    <a:lnTo>
                      <a:pt x="57" y="159"/>
                    </a:lnTo>
                    <a:lnTo>
                      <a:pt x="51" y="159"/>
                    </a:lnTo>
                    <a:lnTo>
                      <a:pt x="51" y="165"/>
                    </a:lnTo>
                    <a:lnTo>
                      <a:pt x="45" y="165"/>
                    </a:lnTo>
                    <a:lnTo>
                      <a:pt x="39" y="165"/>
                    </a:lnTo>
                    <a:lnTo>
                      <a:pt x="34" y="165"/>
                    </a:lnTo>
                    <a:lnTo>
                      <a:pt x="34" y="170"/>
                    </a:lnTo>
                    <a:lnTo>
                      <a:pt x="28" y="170"/>
                    </a:lnTo>
                    <a:lnTo>
                      <a:pt x="28" y="165"/>
                    </a:lnTo>
                    <a:lnTo>
                      <a:pt x="22" y="165"/>
                    </a:lnTo>
                    <a:lnTo>
                      <a:pt x="17" y="165"/>
                    </a:lnTo>
                    <a:lnTo>
                      <a:pt x="11" y="165"/>
                    </a:lnTo>
                    <a:lnTo>
                      <a:pt x="11" y="159"/>
                    </a:lnTo>
                    <a:lnTo>
                      <a:pt x="5" y="159"/>
                    </a:lnTo>
                    <a:lnTo>
                      <a:pt x="0" y="159"/>
                    </a:lnTo>
                    <a:lnTo>
                      <a:pt x="11" y="0"/>
                    </a:lnTo>
                    <a:lnTo>
                      <a:pt x="232" y="12"/>
                    </a:lnTo>
                    <a:lnTo>
                      <a:pt x="300" y="17"/>
                    </a:lnTo>
                    <a:lnTo>
                      <a:pt x="289" y="22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3" name="Freeform 19">
                <a:extLst>
                  <a:ext uri="{FF2B5EF4-FFF2-40B4-BE49-F238E27FC236}">
                    <a16:creationId xmlns:a16="http://schemas.microsoft.com/office/drawing/2014/main" id="{8EBA52BE-5C95-653A-1B8F-1A21174E50E1}"/>
                  </a:ext>
                </a:extLst>
              </p:cNvPr>
              <p:cNvSpPr>
                <a:spLocks/>
              </p:cNvSpPr>
              <p:nvPr/>
            </p:nvSpPr>
            <p:spPr bwMode="auto">
              <a:xfrm>
                <a:off x="1942" y="1711"/>
                <a:ext cx="147" cy="142"/>
              </a:xfrm>
              <a:custGeom>
                <a:avLst/>
                <a:gdLst>
                  <a:gd name="T0" fmla="*/ 142 w 147"/>
                  <a:gd name="T1" fmla="*/ 142 h 142"/>
                  <a:gd name="T2" fmla="*/ 85 w 147"/>
                  <a:gd name="T3" fmla="*/ 136 h 142"/>
                  <a:gd name="T4" fmla="*/ 34 w 147"/>
                  <a:gd name="T5" fmla="*/ 136 h 142"/>
                  <a:gd name="T6" fmla="*/ 0 w 147"/>
                  <a:gd name="T7" fmla="*/ 131 h 142"/>
                  <a:gd name="T8" fmla="*/ 0 w 147"/>
                  <a:gd name="T9" fmla="*/ 91 h 142"/>
                  <a:gd name="T10" fmla="*/ 6 w 147"/>
                  <a:gd name="T11" fmla="*/ 23 h 142"/>
                  <a:gd name="T12" fmla="*/ 17 w 147"/>
                  <a:gd name="T13" fmla="*/ 23 h 142"/>
                  <a:gd name="T14" fmla="*/ 23 w 147"/>
                  <a:gd name="T15" fmla="*/ 23 h 142"/>
                  <a:gd name="T16" fmla="*/ 28 w 147"/>
                  <a:gd name="T17" fmla="*/ 23 h 142"/>
                  <a:gd name="T18" fmla="*/ 34 w 147"/>
                  <a:gd name="T19" fmla="*/ 23 h 142"/>
                  <a:gd name="T20" fmla="*/ 40 w 147"/>
                  <a:gd name="T21" fmla="*/ 23 h 142"/>
                  <a:gd name="T22" fmla="*/ 45 w 147"/>
                  <a:gd name="T23" fmla="*/ 23 h 142"/>
                  <a:gd name="T24" fmla="*/ 51 w 147"/>
                  <a:gd name="T25" fmla="*/ 23 h 142"/>
                  <a:gd name="T26" fmla="*/ 57 w 147"/>
                  <a:gd name="T27" fmla="*/ 23 h 142"/>
                  <a:gd name="T28" fmla="*/ 62 w 147"/>
                  <a:gd name="T29" fmla="*/ 29 h 142"/>
                  <a:gd name="T30" fmla="*/ 68 w 147"/>
                  <a:gd name="T31" fmla="*/ 29 h 142"/>
                  <a:gd name="T32" fmla="*/ 74 w 147"/>
                  <a:gd name="T33" fmla="*/ 29 h 142"/>
                  <a:gd name="T34" fmla="*/ 79 w 147"/>
                  <a:gd name="T35" fmla="*/ 29 h 142"/>
                  <a:gd name="T36" fmla="*/ 79 w 147"/>
                  <a:gd name="T37" fmla="*/ 23 h 142"/>
                  <a:gd name="T38" fmla="*/ 79 w 147"/>
                  <a:gd name="T39" fmla="*/ 17 h 142"/>
                  <a:gd name="T40" fmla="*/ 79 w 147"/>
                  <a:gd name="T41" fmla="*/ 12 h 142"/>
                  <a:gd name="T42" fmla="*/ 79 w 147"/>
                  <a:gd name="T43" fmla="*/ 6 h 142"/>
                  <a:gd name="T44" fmla="*/ 79 w 147"/>
                  <a:gd name="T45" fmla="*/ 0 h 142"/>
                  <a:gd name="T46" fmla="*/ 130 w 147"/>
                  <a:gd name="T47" fmla="*/ 6 h 142"/>
                  <a:gd name="T48" fmla="*/ 147 w 147"/>
                  <a:gd name="T49" fmla="*/ 6 h 142"/>
                  <a:gd name="T50" fmla="*/ 142 w 147"/>
                  <a:gd name="T51" fmla="*/ 102 h 142"/>
                  <a:gd name="T52" fmla="*/ 142 w 147"/>
                  <a:gd name="T5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2">
                    <a:moveTo>
                      <a:pt x="142" y="142"/>
                    </a:moveTo>
                    <a:lnTo>
                      <a:pt x="85" y="136"/>
                    </a:lnTo>
                    <a:lnTo>
                      <a:pt x="34" y="136"/>
                    </a:lnTo>
                    <a:lnTo>
                      <a:pt x="0" y="131"/>
                    </a:lnTo>
                    <a:lnTo>
                      <a:pt x="0" y="91"/>
                    </a:lnTo>
                    <a:lnTo>
                      <a:pt x="6" y="23"/>
                    </a:lnTo>
                    <a:lnTo>
                      <a:pt x="17" y="23"/>
                    </a:lnTo>
                    <a:lnTo>
                      <a:pt x="23" y="23"/>
                    </a:lnTo>
                    <a:lnTo>
                      <a:pt x="28" y="23"/>
                    </a:lnTo>
                    <a:lnTo>
                      <a:pt x="34" y="23"/>
                    </a:lnTo>
                    <a:lnTo>
                      <a:pt x="40" y="23"/>
                    </a:lnTo>
                    <a:lnTo>
                      <a:pt x="45" y="23"/>
                    </a:lnTo>
                    <a:lnTo>
                      <a:pt x="51" y="23"/>
                    </a:lnTo>
                    <a:lnTo>
                      <a:pt x="57" y="23"/>
                    </a:lnTo>
                    <a:lnTo>
                      <a:pt x="62" y="29"/>
                    </a:lnTo>
                    <a:lnTo>
                      <a:pt x="68" y="29"/>
                    </a:lnTo>
                    <a:lnTo>
                      <a:pt x="74" y="29"/>
                    </a:lnTo>
                    <a:lnTo>
                      <a:pt x="79" y="29"/>
                    </a:lnTo>
                    <a:lnTo>
                      <a:pt x="79" y="23"/>
                    </a:lnTo>
                    <a:lnTo>
                      <a:pt x="79" y="17"/>
                    </a:lnTo>
                    <a:lnTo>
                      <a:pt x="79" y="12"/>
                    </a:lnTo>
                    <a:lnTo>
                      <a:pt x="79" y="6"/>
                    </a:lnTo>
                    <a:lnTo>
                      <a:pt x="79" y="0"/>
                    </a:lnTo>
                    <a:lnTo>
                      <a:pt x="130" y="6"/>
                    </a:lnTo>
                    <a:lnTo>
                      <a:pt x="147" y="6"/>
                    </a:lnTo>
                    <a:lnTo>
                      <a:pt x="142" y="102"/>
                    </a:lnTo>
                    <a:lnTo>
                      <a:pt x="142"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7" name="Freeform 20">
              <a:extLst>
                <a:ext uri="{FF2B5EF4-FFF2-40B4-BE49-F238E27FC236}">
                  <a16:creationId xmlns:a16="http://schemas.microsoft.com/office/drawing/2014/main" id="{AA04AB00-2958-687F-DAEE-5403A7AE9080}"/>
                </a:ext>
              </a:extLst>
            </p:cNvPr>
            <p:cNvSpPr>
              <a:spLocks/>
            </p:cNvSpPr>
            <p:nvPr/>
          </p:nvSpPr>
          <p:spPr bwMode="auto">
            <a:xfrm>
              <a:off x="3138" y="1224"/>
              <a:ext cx="142" cy="141"/>
            </a:xfrm>
            <a:custGeom>
              <a:avLst/>
              <a:gdLst>
                <a:gd name="T0" fmla="*/ 142 w 142"/>
                <a:gd name="T1" fmla="*/ 5 h 141"/>
                <a:gd name="T2" fmla="*/ 142 w 142"/>
                <a:gd name="T3" fmla="*/ 34 h 141"/>
                <a:gd name="T4" fmla="*/ 142 w 142"/>
                <a:gd name="T5" fmla="*/ 51 h 141"/>
                <a:gd name="T6" fmla="*/ 142 w 142"/>
                <a:gd name="T7" fmla="*/ 119 h 141"/>
                <a:gd name="T8" fmla="*/ 142 w 142"/>
                <a:gd name="T9" fmla="*/ 141 h 141"/>
                <a:gd name="T10" fmla="*/ 85 w 142"/>
                <a:gd name="T11" fmla="*/ 141 h 141"/>
                <a:gd name="T12" fmla="*/ 51 w 142"/>
                <a:gd name="T13" fmla="*/ 141 h 141"/>
                <a:gd name="T14" fmla="*/ 0 w 142"/>
                <a:gd name="T15" fmla="*/ 136 h 141"/>
                <a:gd name="T16" fmla="*/ 6 w 142"/>
                <a:gd name="T17" fmla="*/ 0 h 141"/>
                <a:gd name="T18" fmla="*/ 68 w 142"/>
                <a:gd name="T19" fmla="*/ 0 h 141"/>
                <a:gd name="T20" fmla="*/ 79 w 142"/>
                <a:gd name="T21" fmla="*/ 0 h 141"/>
                <a:gd name="T22" fmla="*/ 96 w 142"/>
                <a:gd name="T23" fmla="*/ 0 h 141"/>
                <a:gd name="T24" fmla="*/ 119 w 142"/>
                <a:gd name="T25" fmla="*/ 0 h 141"/>
                <a:gd name="T26" fmla="*/ 125 w 142"/>
                <a:gd name="T27" fmla="*/ 5 h 141"/>
                <a:gd name="T28" fmla="*/ 142 w 142"/>
                <a:gd name="T29"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142" y="5"/>
                  </a:moveTo>
                  <a:lnTo>
                    <a:pt x="142" y="34"/>
                  </a:lnTo>
                  <a:lnTo>
                    <a:pt x="142" y="51"/>
                  </a:lnTo>
                  <a:lnTo>
                    <a:pt x="142" y="119"/>
                  </a:lnTo>
                  <a:lnTo>
                    <a:pt x="142" y="141"/>
                  </a:lnTo>
                  <a:lnTo>
                    <a:pt x="85" y="141"/>
                  </a:lnTo>
                  <a:lnTo>
                    <a:pt x="51" y="141"/>
                  </a:lnTo>
                  <a:lnTo>
                    <a:pt x="0" y="136"/>
                  </a:lnTo>
                  <a:lnTo>
                    <a:pt x="6" y="0"/>
                  </a:lnTo>
                  <a:lnTo>
                    <a:pt x="68" y="0"/>
                  </a:lnTo>
                  <a:lnTo>
                    <a:pt x="79" y="0"/>
                  </a:lnTo>
                  <a:lnTo>
                    <a:pt x="96" y="0"/>
                  </a:lnTo>
                  <a:lnTo>
                    <a:pt x="119" y="0"/>
                  </a:lnTo>
                  <a:lnTo>
                    <a:pt x="125" y="5"/>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21">
              <a:extLst>
                <a:ext uri="{FF2B5EF4-FFF2-40B4-BE49-F238E27FC236}">
                  <a16:creationId xmlns:a16="http://schemas.microsoft.com/office/drawing/2014/main" id="{F818BAFB-612B-3F0A-17E8-AD17087643C8}"/>
                </a:ext>
              </a:extLst>
            </p:cNvPr>
            <p:cNvSpPr>
              <a:spLocks/>
            </p:cNvSpPr>
            <p:nvPr/>
          </p:nvSpPr>
          <p:spPr bwMode="auto">
            <a:xfrm>
              <a:off x="2458" y="759"/>
              <a:ext cx="147" cy="147"/>
            </a:xfrm>
            <a:custGeom>
              <a:avLst/>
              <a:gdLst>
                <a:gd name="T0" fmla="*/ 147 w 147"/>
                <a:gd name="T1" fmla="*/ 11 h 147"/>
                <a:gd name="T2" fmla="*/ 147 w 147"/>
                <a:gd name="T3" fmla="*/ 57 h 147"/>
                <a:gd name="T4" fmla="*/ 142 w 147"/>
                <a:gd name="T5" fmla="*/ 147 h 147"/>
                <a:gd name="T6" fmla="*/ 91 w 147"/>
                <a:gd name="T7" fmla="*/ 142 h 147"/>
                <a:gd name="T8" fmla="*/ 40 w 147"/>
                <a:gd name="T9" fmla="*/ 142 h 147"/>
                <a:gd name="T10" fmla="*/ 0 w 147"/>
                <a:gd name="T11" fmla="*/ 136 h 147"/>
                <a:gd name="T12" fmla="*/ 6 w 147"/>
                <a:gd name="T13" fmla="*/ 79 h 147"/>
                <a:gd name="T14" fmla="*/ 6 w 147"/>
                <a:gd name="T15" fmla="*/ 51 h 147"/>
                <a:gd name="T16" fmla="*/ 11 w 147"/>
                <a:gd name="T17" fmla="*/ 0 h 147"/>
                <a:gd name="T18" fmla="*/ 85 w 147"/>
                <a:gd name="T19" fmla="*/ 6 h 147"/>
                <a:gd name="T20" fmla="*/ 147 w 147"/>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47" y="11"/>
                  </a:moveTo>
                  <a:lnTo>
                    <a:pt x="147" y="57"/>
                  </a:lnTo>
                  <a:lnTo>
                    <a:pt x="142" y="147"/>
                  </a:lnTo>
                  <a:lnTo>
                    <a:pt x="91" y="142"/>
                  </a:lnTo>
                  <a:lnTo>
                    <a:pt x="40" y="142"/>
                  </a:lnTo>
                  <a:lnTo>
                    <a:pt x="0" y="136"/>
                  </a:lnTo>
                  <a:lnTo>
                    <a:pt x="6" y="79"/>
                  </a:lnTo>
                  <a:lnTo>
                    <a:pt x="6" y="51"/>
                  </a:lnTo>
                  <a:lnTo>
                    <a:pt x="11" y="0"/>
                  </a:lnTo>
                  <a:lnTo>
                    <a:pt x="85"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Freeform 22">
              <a:extLst>
                <a:ext uri="{FF2B5EF4-FFF2-40B4-BE49-F238E27FC236}">
                  <a16:creationId xmlns:a16="http://schemas.microsoft.com/office/drawing/2014/main" id="{4D702760-2EF7-7AE0-60F1-551E7804086F}"/>
                </a:ext>
              </a:extLst>
            </p:cNvPr>
            <p:cNvSpPr>
              <a:spLocks/>
            </p:cNvSpPr>
            <p:nvPr/>
          </p:nvSpPr>
          <p:spPr bwMode="auto">
            <a:xfrm>
              <a:off x="2067" y="1008"/>
              <a:ext cx="124" cy="165"/>
            </a:xfrm>
            <a:custGeom>
              <a:avLst/>
              <a:gdLst>
                <a:gd name="T0" fmla="*/ 124 w 124"/>
                <a:gd name="T1" fmla="*/ 6 h 165"/>
                <a:gd name="T2" fmla="*/ 124 w 124"/>
                <a:gd name="T3" fmla="*/ 34 h 165"/>
                <a:gd name="T4" fmla="*/ 119 w 124"/>
                <a:gd name="T5" fmla="*/ 74 h 165"/>
                <a:gd name="T6" fmla="*/ 113 w 124"/>
                <a:gd name="T7" fmla="*/ 165 h 165"/>
                <a:gd name="T8" fmla="*/ 0 w 124"/>
                <a:gd name="T9" fmla="*/ 153 h 165"/>
                <a:gd name="T10" fmla="*/ 0 w 124"/>
                <a:gd name="T11" fmla="*/ 148 h 165"/>
                <a:gd name="T12" fmla="*/ 0 w 124"/>
                <a:gd name="T13" fmla="*/ 136 h 165"/>
                <a:gd name="T14" fmla="*/ 5 w 124"/>
                <a:gd name="T15" fmla="*/ 136 h 165"/>
                <a:gd name="T16" fmla="*/ 5 w 124"/>
                <a:gd name="T17" fmla="*/ 131 h 165"/>
                <a:gd name="T18" fmla="*/ 5 w 124"/>
                <a:gd name="T19" fmla="*/ 125 h 165"/>
                <a:gd name="T20" fmla="*/ 5 w 124"/>
                <a:gd name="T21" fmla="*/ 114 h 165"/>
                <a:gd name="T22" fmla="*/ 5 w 124"/>
                <a:gd name="T23" fmla="*/ 108 h 165"/>
                <a:gd name="T24" fmla="*/ 5 w 124"/>
                <a:gd name="T25" fmla="*/ 97 h 165"/>
                <a:gd name="T26" fmla="*/ 5 w 124"/>
                <a:gd name="T27" fmla="*/ 91 h 165"/>
                <a:gd name="T28" fmla="*/ 5 w 124"/>
                <a:gd name="T29" fmla="*/ 85 h 165"/>
                <a:gd name="T30" fmla="*/ 5 w 124"/>
                <a:gd name="T31" fmla="*/ 80 h 165"/>
                <a:gd name="T32" fmla="*/ 11 w 124"/>
                <a:gd name="T33" fmla="*/ 74 h 165"/>
                <a:gd name="T34" fmla="*/ 11 w 124"/>
                <a:gd name="T35" fmla="*/ 68 h 165"/>
                <a:gd name="T36" fmla="*/ 11 w 124"/>
                <a:gd name="T37" fmla="*/ 63 h 165"/>
                <a:gd name="T38" fmla="*/ 11 w 124"/>
                <a:gd name="T39" fmla="*/ 57 h 165"/>
                <a:gd name="T40" fmla="*/ 11 w 124"/>
                <a:gd name="T41" fmla="*/ 51 h 165"/>
                <a:gd name="T42" fmla="*/ 11 w 124"/>
                <a:gd name="T43" fmla="*/ 46 h 165"/>
                <a:gd name="T44" fmla="*/ 11 w 124"/>
                <a:gd name="T45" fmla="*/ 40 h 165"/>
                <a:gd name="T46" fmla="*/ 11 w 124"/>
                <a:gd name="T47" fmla="*/ 34 h 165"/>
                <a:gd name="T48" fmla="*/ 11 w 124"/>
                <a:gd name="T49" fmla="*/ 29 h 165"/>
                <a:gd name="T50" fmla="*/ 11 w 124"/>
                <a:gd name="T51" fmla="*/ 23 h 165"/>
                <a:gd name="T52" fmla="*/ 11 w 124"/>
                <a:gd name="T53" fmla="*/ 17 h 165"/>
                <a:gd name="T54" fmla="*/ 11 w 124"/>
                <a:gd name="T55" fmla="*/ 12 h 165"/>
                <a:gd name="T56" fmla="*/ 11 w 124"/>
                <a:gd name="T57" fmla="*/ 6 h 165"/>
                <a:gd name="T58" fmla="*/ 11 w 124"/>
                <a:gd name="T59" fmla="*/ 0 h 165"/>
                <a:gd name="T60" fmla="*/ 17 w 124"/>
                <a:gd name="T61" fmla="*/ 0 h 165"/>
                <a:gd name="T62" fmla="*/ 124 w 124"/>
                <a:gd name="T6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65">
                  <a:moveTo>
                    <a:pt x="124" y="6"/>
                  </a:moveTo>
                  <a:lnTo>
                    <a:pt x="124" y="34"/>
                  </a:lnTo>
                  <a:lnTo>
                    <a:pt x="119" y="74"/>
                  </a:lnTo>
                  <a:lnTo>
                    <a:pt x="113" y="165"/>
                  </a:lnTo>
                  <a:lnTo>
                    <a:pt x="0" y="153"/>
                  </a:lnTo>
                  <a:lnTo>
                    <a:pt x="0" y="148"/>
                  </a:lnTo>
                  <a:lnTo>
                    <a:pt x="0" y="136"/>
                  </a:lnTo>
                  <a:lnTo>
                    <a:pt x="5" y="136"/>
                  </a:lnTo>
                  <a:lnTo>
                    <a:pt x="5" y="131"/>
                  </a:lnTo>
                  <a:lnTo>
                    <a:pt x="5" y="125"/>
                  </a:lnTo>
                  <a:lnTo>
                    <a:pt x="5" y="114"/>
                  </a:lnTo>
                  <a:lnTo>
                    <a:pt x="5" y="108"/>
                  </a:lnTo>
                  <a:lnTo>
                    <a:pt x="5" y="97"/>
                  </a:lnTo>
                  <a:lnTo>
                    <a:pt x="5" y="91"/>
                  </a:lnTo>
                  <a:lnTo>
                    <a:pt x="5" y="85"/>
                  </a:lnTo>
                  <a:lnTo>
                    <a:pt x="5" y="80"/>
                  </a:lnTo>
                  <a:lnTo>
                    <a:pt x="11" y="74"/>
                  </a:lnTo>
                  <a:lnTo>
                    <a:pt x="11" y="68"/>
                  </a:lnTo>
                  <a:lnTo>
                    <a:pt x="11" y="63"/>
                  </a:lnTo>
                  <a:lnTo>
                    <a:pt x="11" y="57"/>
                  </a:lnTo>
                  <a:lnTo>
                    <a:pt x="11" y="51"/>
                  </a:lnTo>
                  <a:lnTo>
                    <a:pt x="11" y="46"/>
                  </a:lnTo>
                  <a:lnTo>
                    <a:pt x="11" y="40"/>
                  </a:lnTo>
                  <a:lnTo>
                    <a:pt x="11" y="34"/>
                  </a:lnTo>
                  <a:lnTo>
                    <a:pt x="11" y="29"/>
                  </a:lnTo>
                  <a:lnTo>
                    <a:pt x="11" y="23"/>
                  </a:lnTo>
                  <a:lnTo>
                    <a:pt x="11" y="17"/>
                  </a:lnTo>
                  <a:lnTo>
                    <a:pt x="11" y="12"/>
                  </a:lnTo>
                  <a:lnTo>
                    <a:pt x="11" y="6"/>
                  </a:lnTo>
                  <a:lnTo>
                    <a:pt x="11" y="0"/>
                  </a:lnTo>
                  <a:lnTo>
                    <a:pt x="17" y="0"/>
                  </a:lnTo>
                  <a:lnTo>
                    <a:pt x="124"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23">
              <a:extLst>
                <a:ext uri="{FF2B5EF4-FFF2-40B4-BE49-F238E27FC236}">
                  <a16:creationId xmlns:a16="http://schemas.microsoft.com/office/drawing/2014/main" id="{670A555B-14AC-AAEB-BD56-78C564DC63C2}"/>
                </a:ext>
              </a:extLst>
            </p:cNvPr>
            <p:cNvSpPr>
              <a:spLocks/>
            </p:cNvSpPr>
            <p:nvPr/>
          </p:nvSpPr>
          <p:spPr bwMode="auto">
            <a:xfrm>
              <a:off x="3002" y="1218"/>
              <a:ext cx="142" cy="142"/>
            </a:xfrm>
            <a:custGeom>
              <a:avLst/>
              <a:gdLst>
                <a:gd name="T0" fmla="*/ 6 w 142"/>
                <a:gd name="T1" fmla="*/ 0 h 142"/>
                <a:gd name="T2" fmla="*/ 85 w 142"/>
                <a:gd name="T3" fmla="*/ 0 h 142"/>
                <a:gd name="T4" fmla="*/ 142 w 142"/>
                <a:gd name="T5" fmla="*/ 6 h 142"/>
                <a:gd name="T6" fmla="*/ 136 w 142"/>
                <a:gd name="T7" fmla="*/ 142 h 142"/>
                <a:gd name="T8" fmla="*/ 0 w 142"/>
                <a:gd name="T9" fmla="*/ 136 h 142"/>
                <a:gd name="T10" fmla="*/ 0 w 142"/>
                <a:gd name="T11" fmla="*/ 79 h 142"/>
                <a:gd name="T12" fmla="*/ 0 w 142"/>
                <a:gd name="T13" fmla="*/ 28 h 142"/>
                <a:gd name="T14" fmla="*/ 6 w 142"/>
                <a:gd name="T15" fmla="*/ 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6" y="0"/>
                  </a:moveTo>
                  <a:lnTo>
                    <a:pt x="85" y="0"/>
                  </a:lnTo>
                  <a:lnTo>
                    <a:pt x="142" y="6"/>
                  </a:lnTo>
                  <a:lnTo>
                    <a:pt x="136" y="142"/>
                  </a:lnTo>
                  <a:lnTo>
                    <a:pt x="0" y="136"/>
                  </a:lnTo>
                  <a:lnTo>
                    <a:pt x="0" y="79"/>
                  </a:lnTo>
                  <a:lnTo>
                    <a:pt x="0" y="28"/>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24">
              <a:extLst>
                <a:ext uri="{FF2B5EF4-FFF2-40B4-BE49-F238E27FC236}">
                  <a16:creationId xmlns:a16="http://schemas.microsoft.com/office/drawing/2014/main" id="{E268BC7B-260C-08E6-AAC6-A1343A5A3513}"/>
                </a:ext>
              </a:extLst>
            </p:cNvPr>
            <p:cNvSpPr>
              <a:spLocks/>
            </p:cNvSpPr>
            <p:nvPr/>
          </p:nvSpPr>
          <p:spPr bwMode="auto">
            <a:xfrm>
              <a:off x="2396" y="1462"/>
              <a:ext cx="147" cy="147"/>
            </a:xfrm>
            <a:custGeom>
              <a:avLst/>
              <a:gdLst>
                <a:gd name="T0" fmla="*/ 45 w 147"/>
                <a:gd name="T1" fmla="*/ 0 h 147"/>
                <a:gd name="T2" fmla="*/ 147 w 147"/>
                <a:gd name="T3" fmla="*/ 5 h 147"/>
                <a:gd name="T4" fmla="*/ 141 w 147"/>
                <a:gd name="T5" fmla="*/ 147 h 147"/>
                <a:gd name="T6" fmla="*/ 136 w 147"/>
                <a:gd name="T7" fmla="*/ 147 h 147"/>
                <a:gd name="T8" fmla="*/ 0 w 147"/>
                <a:gd name="T9" fmla="*/ 136 h 147"/>
                <a:gd name="T10" fmla="*/ 5 w 147"/>
                <a:gd name="T11" fmla="*/ 68 h 147"/>
                <a:gd name="T12" fmla="*/ 11 w 147"/>
                <a:gd name="T13" fmla="*/ 0 h 147"/>
                <a:gd name="T14" fmla="*/ 45 w 147"/>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45" y="0"/>
                  </a:moveTo>
                  <a:lnTo>
                    <a:pt x="147" y="5"/>
                  </a:lnTo>
                  <a:lnTo>
                    <a:pt x="141" y="147"/>
                  </a:lnTo>
                  <a:lnTo>
                    <a:pt x="136" y="147"/>
                  </a:lnTo>
                  <a:lnTo>
                    <a:pt x="0" y="136"/>
                  </a:lnTo>
                  <a:lnTo>
                    <a:pt x="5" y="68"/>
                  </a:lnTo>
                  <a:lnTo>
                    <a:pt x="11" y="0"/>
                  </a:lnTo>
                  <a:lnTo>
                    <a:pt x="4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Freeform 25">
              <a:extLst>
                <a:ext uri="{FF2B5EF4-FFF2-40B4-BE49-F238E27FC236}">
                  <a16:creationId xmlns:a16="http://schemas.microsoft.com/office/drawing/2014/main" id="{83123792-204B-4EDD-FA81-0F67617A48F3}"/>
                </a:ext>
              </a:extLst>
            </p:cNvPr>
            <p:cNvSpPr>
              <a:spLocks/>
            </p:cNvSpPr>
            <p:nvPr/>
          </p:nvSpPr>
          <p:spPr bwMode="auto">
            <a:xfrm>
              <a:off x="1755" y="2153"/>
              <a:ext cx="419" cy="539"/>
            </a:xfrm>
            <a:custGeom>
              <a:avLst/>
              <a:gdLst>
                <a:gd name="T0" fmla="*/ 414 w 419"/>
                <a:gd name="T1" fmla="*/ 272 h 539"/>
                <a:gd name="T2" fmla="*/ 402 w 419"/>
                <a:gd name="T3" fmla="*/ 289 h 539"/>
                <a:gd name="T4" fmla="*/ 397 w 419"/>
                <a:gd name="T5" fmla="*/ 306 h 539"/>
                <a:gd name="T6" fmla="*/ 374 w 419"/>
                <a:gd name="T7" fmla="*/ 301 h 539"/>
                <a:gd name="T8" fmla="*/ 363 w 419"/>
                <a:gd name="T9" fmla="*/ 301 h 539"/>
                <a:gd name="T10" fmla="*/ 351 w 419"/>
                <a:gd name="T11" fmla="*/ 306 h 539"/>
                <a:gd name="T12" fmla="*/ 340 w 419"/>
                <a:gd name="T13" fmla="*/ 306 h 539"/>
                <a:gd name="T14" fmla="*/ 323 w 419"/>
                <a:gd name="T15" fmla="*/ 312 h 539"/>
                <a:gd name="T16" fmla="*/ 312 w 419"/>
                <a:gd name="T17" fmla="*/ 318 h 539"/>
                <a:gd name="T18" fmla="*/ 306 w 419"/>
                <a:gd name="T19" fmla="*/ 335 h 539"/>
                <a:gd name="T20" fmla="*/ 295 w 419"/>
                <a:gd name="T21" fmla="*/ 346 h 539"/>
                <a:gd name="T22" fmla="*/ 283 w 419"/>
                <a:gd name="T23" fmla="*/ 363 h 539"/>
                <a:gd name="T24" fmla="*/ 283 w 419"/>
                <a:gd name="T25" fmla="*/ 369 h 539"/>
                <a:gd name="T26" fmla="*/ 272 w 419"/>
                <a:gd name="T27" fmla="*/ 386 h 539"/>
                <a:gd name="T28" fmla="*/ 266 w 419"/>
                <a:gd name="T29" fmla="*/ 403 h 539"/>
                <a:gd name="T30" fmla="*/ 272 w 419"/>
                <a:gd name="T31" fmla="*/ 414 h 539"/>
                <a:gd name="T32" fmla="*/ 261 w 419"/>
                <a:gd name="T33" fmla="*/ 426 h 539"/>
                <a:gd name="T34" fmla="*/ 249 w 419"/>
                <a:gd name="T35" fmla="*/ 437 h 539"/>
                <a:gd name="T36" fmla="*/ 244 w 419"/>
                <a:gd name="T37" fmla="*/ 454 h 539"/>
                <a:gd name="T38" fmla="*/ 249 w 419"/>
                <a:gd name="T39" fmla="*/ 460 h 539"/>
                <a:gd name="T40" fmla="*/ 244 w 419"/>
                <a:gd name="T41" fmla="*/ 465 h 539"/>
                <a:gd name="T42" fmla="*/ 232 w 419"/>
                <a:gd name="T43" fmla="*/ 477 h 539"/>
                <a:gd name="T44" fmla="*/ 221 w 419"/>
                <a:gd name="T45" fmla="*/ 477 h 539"/>
                <a:gd name="T46" fmla="*/ 210 w 419"/>
                <a:gd name="T47" fmla="*/ 488 h 539"/>
                <a:gd name="T48" fmla="*/ 204 w 419"/>
                <a:gd name="T49" fmla="*/ 505 h 539"/>
                <a:gd name="T50" fmla="*/ 193 w 419"/>
                <a:gd name="T51" fmla="*/ 505 h 539"/>
                <a:gd name="T52" fmla="*/ 187 w 419"/>
                <a:gd name="T53" fmla="*/ 511 h 539"/>
                <a:gd name="T54" fmla="*/ 187 w 419"/>
                <a:gd name="T55" fmla="*/ 522 h 539"/>
                <a:gd name="T56" fmla="*/ 170 w 419"/>
                <a:gd name="T57" fmla="*/ 539 h 539"/>
                <a:gd name="T58" fmla="*/ 147 w 419"/>
                <a:gd name="T59" fmla="*/ 533 h 539"/>
                <a:gd name="T60" fmla="*/ 136 w 419"/>
                <a:gd name="T61" fmla="*/ 533 h 539"/>
                <a:gd name="T62" fmla="*/ 125 w 419"/>
                <a:gd name="T63" fmla="*/ 522 h 539"/>
                <a:gd name="T64" fmla="*/ 119 w 419"/>
                <a:gd name="T65" fmla="*/ 516 h 539"/>
                <a:gd name="T66" fmla="*/ 108 w 419"/>
                <a:gd name="T67" fmla="*/ 516 h 539"/>
                <a:gd name="T68" fmla="*/ 96 w 419"/>
                <a:gd name="T69" fmla="*/ 516 h 539"/>
                <a:gd name="T70" fmla="*/ 91 w 419"/>
                <a:gd name="T71" fmla="*/ 511 h 539"/>
                <a:gd name="T72" fmla="*/ 85 w 419"/>
                <a:gd name="T73" fmla="*/ 505 h 539"/>
                <a:gd name="T74" fmla="*/ 79 w 419"/>
                <a:gd name="T75" fmla="*/ 488 h 539"/>
                <a:gd name="T76" fmla="*/ 68 w 419"/>
                <a:gd name="T77" fmla="*/ 477 h 539"/>
                <a:gd name="T78" fmla="*/ 51 w 419"/>
                <a:gd name="T79" fmla="*/ 477 h 539"/>
                <a:gd name="T80" fmla="*/ 34 w 419"/>
                <a:gd name="T81" fmla="*/ 471 h 539"/>
                <a:gd name="T82" fmla="*/ 23 w 419"/>
                <a:gd name="T83" fmla="*/ 460 h 539"/>
                <a:gd name="T84" fmla="*/ 11 w 419"/>
                <a:gd name="T85" fmla="*/ 448 h 539"/>
                <a:gd name="T86" fmla="*/ 6 w 419"/>
                <a:gd name="T87" fmla="*/ 443 h 539"/>
                <a:gd name="T88" fmla="*/ 6 w 419"/>
                <a:gd name="T89" fmla="*/ 443 h 539"/>
                <a:gd name="T90" fmla="*/ 0 w 419"/>
                <a:gd name="T91" fmla="*/ 437 h 539"/>
                <a:gd name="T92" fmla="*/ 23 w 419"/>
                <a:gd name="T93" fmla="*/ 102 h 539"/>
                <a:gd name="T94" fmla="*/ 351 w 419"/>
                <a:gd name="T95" fmla="*/ 21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539">
                  <a:moveTo>
                    <a:pt x="419" y="272"/>
                  </a:moveTo>
                  <a:lnTo>
                    <a:pt x="414" y="272"/>
                  </a:lnTo>
                  <a:lnTo>
                    <a:pt x="414" y="278"/>
                  </a:lnTo>
                  <a:lnTo>
                    <a:pt x="414" y="272"/>
                  </a:lnTo>
                  <a:lnTo>
                    <a:pt x="408" y="278"/>
                  </a:lnTo>
                  <a:lnTo>
                    <a:pt x="402" y="278"/>
                  </a:lnTo>
                  <a:lnTo>
                    <a:pt x="402" y="284"/>
                  </a:lnTo>
                  <a:lnTo>
                    <a:pt x="402" y="289"/>
                  </a:lnTo>
                  <a:lnTo>
                    <a:pt x="402" y="295"/>
                  </a:lnTo>
                  <a:lnTo>
                    <a:pt x="402" y="301"/>
                  </a:lnTo>
                  <a:lnTo>
                    <a:pt x="397" y="301"/>
                  </a:lnTo>
                  <a:lnTo>
                    <a:pt x="397" y="306"/>
                  </a:lnTo>
                  <a:lnTo>
                    <a:pt x="391" y="306"/>
                  </a:lnTo>
                  <a:lnTo>
                    <a:pt x="385" y="301"/>
                  </a:lnTo>
                  <a:lnTo>
                    <a:pt x="380" y="301"/>
                  </a:lnTo>
                  <a:lnTo>
                    <a:pt x="374" y="301"/>
                  </a:lnTo>
                  <a:lnTo>
                    <a:pt x="368" y="301"/>
                  </a:lnTo>
                  <a:lnTo>
                    <a:pt x="368" y="295"/>
                  </a:lnTo>
                  <a:lnTo>
                    <a:pt x="368" y="301"/>
                  </a:lnTo>
                  <a:lnTo>
                    <a:pt x="363" y="301"/>
                  </a:lnTo>
                  <a:lnTo>
                    <a:pt x="363" y="295"/>
                  </a:lnTo>
                  <a:lnTo>
                    <a:pt x="363" y="301"/>
                  </a:lnTo>
                  <a:lnTo>
                    <a:pt x="357" y="306"/>
                  </a:lnTo>
                  <a:lnTo>
                    <a:pt x="351" y="306"/>
                  </a:lnTo>
                  <a:lnTo>
                    <a:pt x="351" y="301"/>
                  </a:lnTo>
                  <a:lnTo>
                    <a:pt x="346" y="301"/>
                  </a:lnTo>
                  <a:lnTo>
                    <a:pt x="346" y="306"/>
                  </a:lnTo>
                  <a:lnTo>
                    <a:pt x="340" y="306"/>
                  </a:lnTo>
                  <a:lnTo>
                    <a:pt x="334" y="306"/>
                  </a:lnTo>
                  <a:lnTo>
                    <a:pt x="334" y="312"/>
                  </a:lnTo>
                  <a:lnTo>
                    <a:pt x="329" y="312"/>
                  </a:lnTo>
                  <a:lnTo>
                    <a:pt x="323" y="312"/>
                  </a:lnTo>
                  <a:lnTo>
                    <a:pt x="317" y="306"/>
                  </a:lnTo>
                  <a:lnTo>
                    <a:pt x="317" y="312"/>
                  </a:lnTo>
                  <a:lnTo>
                    <a:pt x="312" y="312"/>
                  </a:lnTo>
                  <a:lnTo>
                    <a:pt x="312" y="318"/>
                  </a:lnTo>
                  <a:lnTo>
                    <a:pt x="312" y="323"/>
                  </a:lnTo>
                  <a:lnTo>
                    <a:pt x="312" y="329"/>
                  </a:lnTo>
                  <a:lnTo>
                    <a:pt x="306" y="329"/>
                  </a:lnTo>
                  <a:lnTo>
                    <a:pt x="306" y="335"/>
                  </a:lnTo>
                  <a:lnTo>
                    <a:pt x="300" y="335"/>
                  </a:lnTo>
                  <a:lnTo>
                    <a:pt x="300" y="340"/>
                  </a:lnTo>
                  <a:lnTo>
                    <a:pt x="295" y="340"/>
                  </a:lnTo>
                  <a:lnTo>
                    <a:pt x="295" y="346"/>
                  </a:lnTo>
                  <a:lnTo>
                    <a:pt x="295" y="352"/>
                  </a:lnTo>
                  <a:lnTo>
                    <a:pt x="289" y="352"/>
                  </a:lnTo>
                  <a:lnTo>
                    <a:pt x="289" y="358"/>
                  </a:lnTo>
                  <a:lnTo>
                    <a:pt x="283" y="363"/>
                  </a:lnTo>
                  <a:lnTo>
                    <a:pt x="289" y="369"/>
                  </a:lnTo>
                  <a:lnTo>
                    <a:pt x="283" y="369"/>
                  </a:lnTo>
                  <a:lnTo>
                    <a:pt x="278" y="369"/>
                  </a:lnTo>
                  <a:lnTo>
                    <a:pt x="283" y="369"/>
                  </a:lnTo>
                  <a:lnTo>
                    <a:pt x="278" y="375"/>
                  </a:lnTo>
                  <a:lnTo>
                    <a:pt x="278" y="380"/>
                  </a:lnTo>
                  <a:lnTo>
                    <a:pt x="278" y="386"/>
                  </a:lnTo>
                  <a:lnTo>
                    <a:pt x="272" y="386"/>
                  </a:lnTo>
                  <a:lnTo>
                    <a:pt x="272" y="392"/>
                  </a:lnTo>
                  <a:lnTo>
                    <a:pt x="272" y="397"/>
                  </a:lnTo>
                  <a:lnTo>
                    <a:pt x="266" y="397"/>
                  </a:lnTo>
                  <a:lnTo>
                    <a:pt x="266" y="403"/>
                  </a:lnTo>
                  <a:lnTo>
                    <a:pt x="266" y="409"/>
                  </a:lnTo>
                  <a:lnTo>
                    <a:pt x="266" y="414"/>
                  </a:lnTo>
                  <a:lnTo>
                    <a:pt x="266" y="409"/>
                  </a:lnTo>
                  <a:lnTo>
                    <a:pt x="272" y="414"/>
                  </a:lnTo>
                  <a:lnTo>
                    <a:pt x="266" y="414"/>
                  </a:lnTo>
                  <a:lnTo>
                    <a:pt x="266" y="420"/>
                  </a:lnTo>
                  <a:lnTo>
                    <a:pt x="261" y="420"/>
                  </a:lnTo>
                  <a:lnTo>
                    <a:pt x="261" y="426"/>
                  </a:lnTo>
                  <a:lnTo>
                    <a:pt x="255" y="426"/>
                  </a:lnTo>
                  <a:lnTo>
                    <a:pt x="249" y="426"/>
                  </a:lnTo>
                  <a:lnTo>
                    <a:pt x="249" y="431"/>
                  </a:lnTo>
                  <a:lnTo>
                    <a:pt x="249" y="437"/>
                  </a:lnTo>
                  <a:lnTo>
                    <a:pt x="249" y="443"/>
                  </a:lnTo>
                  <a:lnTo>
                    <a:pt x="249" y="448"/>
                  </a:lnTo>
                  <a:lnTo>
                    <a:pt x="244" y="448"/>
                  </a:lnTo>
                  <a:lnTo>
                    <a:pt x="244" y="454"/>
                  </a:lnTo>
                  <a:lnTo>
                    <a:pt x="244" y="460"/>
                  </a:lnTo>
                  <a:lnTo>
                    <a:pt x="249" y="460"/>
                  </a:lnTo>
                  <a:lnTo>
                    <a:pt x="255" y="460"/>
                  </a:lnTo>
                  <a:lnTo>
                    <a:pt x="249" y="460"/>
                  </a:lnTo>
                  <a:lnTo>
                    <a:pt x="249" y="465"/>
                  </a:lnTo>
                  <a:lnTo>
                    <a:pt x="255" y="465"/>
                  </a:lnTo>
                  <a:lnTo>
                    <a:pt x="244" y="471"/>
                  </a:lnTo>
                  <a:lnTo>
                    <a:pt x="244" y="465"/>
                  </a:lnTo>
                  <a:lnTo>
                    <a:pt x="238" y="465"/>
                  </a:lnTo>
                  <a:lnTo>
                    <a:pt x="238" y="471"/>
                  </a:lnTo>
                  <a:lnTo>
                    <a:pt x="238" y="477"/>
                  </a:lnTo>
                  <a:lnTo>
                    <a:pt x="232" y="477"/>
                  </a:lnTo>
                  <a:lnTo>
                    <a:pt x="227" y="477"/>
                  </a:lnTo>
                  <a:lnTo>
                    <a:pt x="227" y="482"/>
                  </a:lnTo>
                  <a:lnTo>
                    <a:pt x="227" y="477"/>
                  </a:lnTo>
                  <a:lnTo>
                    <a:pt x="221" y="477"/>
                  </a:lnTo>
                  <a:lnTo>
                    <a:pt x="215" y="477"/>
                  </a:lnTo>
                  <a:lnTo>
                    <a:pt x="215" y="482"/>
                  </a:lnTo>
                  <a:lnTo>
                    <a:pt x="215" y="488"/>
                  </a:lnTo>
                  <a:lnTo>
                    <a:pt x="210" y="488"/>
                  </a:lnTo>
                  <a:lnTo>
                    <a:pt x="210" y="494"/>
                  </a:lnTo>
                  <a:lnTo>
                    <a:pt x="210" y="499"/>
                  </a:lnTo>
                  <a:lnTo>
                    <a:pt x="204" y="499"/>
                  </a:lnTo>
                  <a:lnTo>
                    <a:pt x="204" y="505"/>
                  </a:lnTo>
                  <a:lnTo>
                    <a:pt x="198" y="505"/>
                  </a:lnTo>
                  <a:lnTo>
                    <a:pt x="198" y="499"/>
                  </a:lnTo>
                  <a:lnTo>
                    <a:pt x="198" y="505"/>
                  </a:lnTo>
                  <a:lnTo>
                    <a:pt x="193" y="505"/>
                  </a:lnTo>
                  <a:lnTo>
                    <a:pt x="193" y="511"/>
                  </a:lnTo>
                  <a:lnTo>
                    <a:pt x="187" y="511"/>
                  </a:lnTo>
                  <a:lnTo>
                    <a:pt x="187" y="516"/>
                  </a:lnTo>
                  <a:lnTo>
                    <a:pt x="187" y="511"/>
                  </a:lnTo>
                  <a:lnTo>
                    <a:pt x="187" y="516"/>
                  </a:lnTo>
                  <a:lnTo>
                    <a:pt x="181" y="516"/>
                  </a:lnTo>
                  <a:lnTo>
                    <a:pt x="181" y="522"/>
                  </a:lnTo>
                  <a:lnTo>
                    <a:pt x="187" y="522"/>
                  </a:lnTo>
                  <a:lnTo>
                    <a:pt x="181" y="533"/>
                  </a:lnTo>
                  <a:lnTo>
                    <a:pt x="181" y="539"/>
                  </a:lnTo>
                  <a:lnTo>
                    <a:pt x="176" y="539"/>
                  </a:lnTo>
                  <a:lnTo>
                    <a:pt x="170" y="539"/>
                  </a:lnTo>
                  <a:lnTo>
                    <a:pt x="164" y="539"/>
                  </a:lnTo>
                  <a:lnTo>
                    <a:pt x="159" y="539"/>
                  </a:lnTo>
                  <a:lnTo>
                    <a:pt x="153" y="533"/>
                  </a:lnTo>
                  <a:lnTo>
                    <a:pt x="147" y="533"/>
                  </a:lnTo>
                  <a:lnTo>
                    <a:pt x="142" y="533"/>
                  </a:lnTo>
                  <a:lnTo>
                    <a:pt x="136" y="533"/>
                  </a:lnTo>
                  <a:lnTo>
                    <a:pt x="130" y="533"/>
                  </a:lnTo>
                  <a:lnTo>
                    <a:pt x="136" y="533"/>
                  </a:lnTo>
                  <a:lnTo>
                    <a:pt x="130" y="533"/>
                  </a:lnTo>
                  <a:lnTo>
                    <a:pt x="130" y="528"/>
                  </a:lnTo>
                  <a:lnTo>
                    <a:pt x="125" y="528"/>
                  </a:lnTo>
                  <a:lnTo>
                    <a:pt x="125" y="522"/>
                  </a:lnTo>
                  <a:lnTo>
                    <a:pt x="119" y="522"/>
                  </a:lnTo>
                  <a:lnTo>
                    <a:pt x="119" y="516"/>
                  </a:lnTo>
                  <a:lnTo>
                    <a:pt x="119" y="511"/>
                  </a:lnTo>
                  <a:lnTo>
                    <a:pt x="119" y="516"/>
                  </a:lnTo>
                  <a:lnTo>
                    <a:pt x="113" y="516"/>
                  </a:lnTo>
                  <a:lnTo>
                    <a:pt x="113" y="522"/>
                  </a:lnTo>
                  <a:lnTo>
                    <a:pt x="108" y="522"/>
                  </a:lnTo>
                  <a:lnTo>
                    <a:pt x="108" y="516"/>
                  </a:lnTo>
                  <a:lnTo>
                    <a:pt x="108" y="522"/>
                  </a:lnTo>
                  <a:lnTo>
                    <a:pt x="108" y="516"/>
                  </a:lnTo>
                  <a:lnTo>
                    <a:pt x="102" y="516"/>
                  </a:lnTo>
                  <a:lnTo>
                    <a:pt x="96" y="516"/>
                  </a:lnTo>
                  <a:lnTo>
                    <a:pt x="96" y="511"/>
                  </a:lnTo>
                  <a:lnTo>
                    <a:pt x="91" y="511"/>
                  </a:lnTo>
                  <a:lnTo>
                    <a:pt x="96" y="511"/>
                  </a:lnTo>
                  <a:lnTo>
                    <a:pt x="91" y="511"/>
                  </a:lnTo>
                  <a:lnTo>
                    <a:pt x="91" y="505"/>
                  </a:lnTo>
                  <a:lnTo>
                    <a:pt x="91" y="499"/>
                  </a:lnTo>
                  <a:lnTo>
                    <a:pt x="85" y="499"/>
                  </a:lnTo>
                  <a:lnTo>
                    <a:pt x="85" y="505"/>
                  </a:lnTo>
                  <a:lnTo>
                    <a:pt x="85" y="499"/>
                  </a:lnTo>
                  <a:lnTo>
                    <a:pt x="79" y="499"/>
                  </a:lnTo>
                  <a:lnTo>
                    <a:pt x="79" y="494"/>
                  </a:lnTo>
                  <a:lnTo>
                    <a:pt x="79" y="488"/>
                  </a:lnTo>
                  <a:lnTo>
                    <a:pt x="74" y="488"/>
                  </a:lnTo>
                  <a:lnTo>
                    <a:pt x="68" y="488"/>
                  </a:lnTo>
                  <a:lnTo>
                    <a:pt x="68" y="482"/>
                  </a:lnTo>
                  <a:lnTo>
                    <a:pt x="68" y="477"/>
                  </a:lnTo>
                  <a:lnTo>
                    <a:pt x="62" y="477"/>
                  </a:lnTo>
                  <a:lnTo>
                    <a:pt x="62" y="471"/>
                  </a:lnTo>
                  <a:lnTo>
                    <a:pt x="57" y="477"/>
                  </a:lnTo>
                  <a:lnTo>
                    <a:pt x="51" y="477"/>
                  </a:lnTo>
                  <a:lnTo>
                    <a:pt x="51" y="471"/>
                  </a:lnTo>
                  <a:lnTo>
                    <a:pt x="45" y="471"/>
                  </a:lnTo>
                  <a:lnTo>
                    <a:pt x="40" y="471"/>
                  </a:lnTo>
                  <a:lnTo>
                    <a:pt x="34" y="471"/>
                  </a:lnTo>
                  <a:lnTo>
                    <a:pt x="34" y="465"/>
                  </a:lnTo>
                  <a:lnTo>
                    <a:pt x="28" y="465"/>
                  </a:lnTo>
                  <a:lnTo>
                    <a:pt x="23" y="465"/>
                  </a:lnTo>
                  <a:lnTo>
                    <a:pt x="23" y="460"/>
                  </a:lnTo>
                  <a:lnTo>
                    <a:pt x="17" y="460"/>
                  </a:lnTo>
                  <a:lnTo>
                    <a:pt x="17" y="454"/>
                  </a:lnTo>
                  <a:lnTo>
                    <a:pt x="11" y="454"/>
                  </a:lnTo>
                  <a:lnTo>
                    <a:pt x="11" y="448"/>
                  </a:lnTo>
                  <a:lnTo>
                    <a:pt x="6" y="448"/>
                  </a:lnTo>
                  <a:lnTo>
                    <a:pt x="11" y="448"/>
                  </a:lnTo>
                  <a:lnTo>
                    <a:pt x="6" y="448"/>
                  </a:lnTo>
                  <a:lnTo>
                    <a:pt x="6" y="443"/>
                  </a:lnTo>
                  <a:lnTo>
                    <a:pt x="6" y="448"/>
                  </a:lnTo>
                  <a:lnTo>
                    <a:pt x="0" y="448"/>
                  </a:lnTo>
                  <a:lnTo>
                    <a:pt x="0" y="443"/>
                  </a:lnTo>
                  <a:lnTo>
                    <a:pt x="6" y="443"/>
                  </a:lnTo>
                  <a:lnTo>
                    <a:pt x="6" y="437"/>
                  </a:lnTo>
                  <a:lnTo>
                    <a:pt x="0" y="437"/>
                  </a:lnTo>
                  <a:lnTo>
                    <a:pt x="0" y="431"/>
                  </a:lnTo>
                  <a:lnTo>
                    <a:pt x="0" y="437"/>
                  </a:lnTo>
                  <a:lnTo>
                    <a:pt x="6" y="358"/>
                  </a:lnTo>
                  <a:lnTo>
                    <a:pt x="11" y="289"/>
                  </a:lnTo>
                  <a:lnTo>
                    <a:pt x="17" y="199"/>
                  </a:lnTo>
                  <a:lnTo>
                    <a:pt x="23" y="102"/>
                  </a:lnTo>
                  <a:lnTo>
                    <a:pt x="28" y="68"/>
                  </a:lnTo>
                  <a:lnTo>
                    <a:pt x="130" y="0"/>
                  </a:lnTo>
                  <a:lnTo>
                    <a:pt x="159" y="29"/>
                  </a:lnTo>
                  <a:lnTo>
                    <a:pt x="351" y="210"/>
                  </a:lnTo>
                  <a:lnTo>
                    <a:pt x="419" y="27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Freeform 26">
              <a:extLst>
                <a:ext uri="{FF2B5EF4-FFF2-40B4-BE49-F238E27FC236}">
                  <a16:creationId xmlns:a16="http://schemas.microsoft.com/office/drawing/2014/main" id="{56A68BE2-7E11-288C-7A50-2090CCAA8F51}"/>
                </a:ext>
              </a:extLst>
            </p:cNvPr>
            <p:cNvSpPr>
              <a:spLocks/>
            </p:cNvSpPr>
            <p:nvPr/>
          </p:nvSpPr>
          <p:spPr bwMode="auto">
            <a:xfrm>
              <a:off x="2492" y="901"/>
              <a:ext cx="142" cy="147"/>
            </a:xfrm>
            <a:custGeom>
              <a:avLst/>
              <a:gdLst>
                <a:gd name="T0" fmla="*/ 113 w 142"/>
                <a:gd name="T1" fmla="*/ 141 h 147"/>
                <a:gd name="T2" fmla="*/ 74 w 142"/>
                <a:gd name="T3" fmla="*/ 141 h 147"/>
                <a:gd name="T4" fmla="*/ 0 w 142"/>
                <a:gd name="T5" fmla="*/ 136 h 147"/>
                <a:gd name="T6" fmla="*/ 6 w 142"/>
                <a:gd name="T7" fmla="*/ 68 h 147"/>
                <a:gd name="T8" fmla="*/ 6 w 142"/>
                <a:gd name="T9" fmla="*/ 28 h 147"/>
                <a:gd name="T10" fmla="*/ 6 w 142"/>
                <a:gd name="T11" fmla="*/ 0 h 147"/>
                <a:gd name="T12" fmla="*/ 57 w 142"/>
                <a:gd name="T13" fmla="*/ 0 h 147"/>
                <a:gd name="T14" fmla="*/ 108 w 142"/>
                <a:gd name="T15" fmla="*/ 5 h 147"/>
                <a:gd name="T16" fmla="*/ 142 w 142"/>
                <a:gd name="T17" fmla="*/ 5 h 147"/>
                <a:gd name="T18" fmla="*/ 142 w 142"/>
                <a:gd name="T19" fmla="*/ 45 h 147"/>
                <a:gd name="T20" fmla="*/ 136 w 142"/>
                <a:gd name="T21" fmla="*/ 147 h 147"/>
                <a:gd name="T22" fmla="*/ 113 w 142"/>
                <a:gd name="T23" fmla="*/ 1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7">
                  <a:moveTo>
                    <a:pt x="113" y="141"/>
                  </a:moveTo>
                  <a:lnTo>
                    <a:pt x="74" y="141"/>
                  </a:lnTo>
                  <a:lnTo>
                    <a:pt x="0" y="136"/>
                  </a:lnTo>
                  <a:lnTo>
                    <a:pt x="6" y="68"/>
                  </a:lnTo>
                  <a:lnTo>
                    <a:pt x="6" y="28"/>
                  </a:lnTo>
                  <a:lnTo>
                    <a:pt x="6" y="0"/>
                  </a:lnTo>
                  <a:lnTo>
                    <a:pt x="57" y="0"/>
                  </a:lnTo>
                  <a:lnTo>
                    <a:pt x="108" y="5"/>
                  </a:lnTo>
                  <a:lnTo>
                    <a:pt x="142" y="5"/>
                  </a:lnTo>
                  <a:lnTo>
                    <a:pt x="142" y="45"/>
                  </a:lnTo>
                  <a:lnTo>
                    <a:pt x="136" y="147"/>
                  </a:lnTo>
                  <a:lnTo>
                    <a:pt x="113"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Freeform 27">
              <a:extLst>
                <a:ext uri="{FF2B5EF4-FFF2-40B4-BE49-F238E27FC236}">
                  <a16:creationId xmlns:a16="http://schemas.microsoft.com/office/drawing/2014/main" id="{E9623D5C-C47A-F31F-A899-1D588F4B30D7}"/>
                </a:ext>
              </a:extLst>
            </p:cNvPr>
            <p:cNvSpPr>
              <a:spLocks/>
            </p:cNvSpPr>
            <p:nvPr/>
          </p:nvSpPr>
          <p:spPr bwMode="auto">
            <a:xfrm>
              <a:off x="2940" y="1632"/>
              <a:ext cx="141" cy="147"/>
            </a:xfrm>
            <a:custGeom>
              <a:avLst/>
              <a:gdLst>
                <a:gd name="T0" fmla="*/ 11 w 141"/>
                <a:gd name="T1" fmla="*/ 0 h 147"/>
                <a:gd name="T2" fmla="*/ 68 w 141"/>
                <a:gd name="T3" fmla="*/ 6 h 147"/>
                <a:gd name="T4" fmla="*/ 85 w 141"/>
                <a:gd name="T5" fmla="*/ 6 h 147"/>
                <a:gd name="T6" fmla="*/ 141 w 141"/>
                <a:gd name="T7" fmla="*/ 6 h 147"/>
                <a:gd name="T8" fmla="*/ 141 w 141"/>
                <a:gd name="T9" fmla="*/ 91 h 147"/>
                <a:gd name="T10" fmla="*/ 136 w 141"/>
                <a:gd name="T11" fmla="*/ 147 h 147"/>
                <a:gd name="T12" fmla="*/ 119 w 141"/>
                <a:gd name="T13" fmla="*/ 142 h 147"/>
                <a:gd name="T14" fmla="*/ 56 w 141"/>
                <a:gd name="T15" fmla="*/ 142 h 147"/>
                <a:gd name="T16" fmla="*/ 34 w 141"/>
                <a:gd name="T17" fmla="*/ 142 h 147"/>
                <a:gd name="T18" fmla="*/ 0 w 141"/>
                <a:gd name="T19" fmla="*/ 136 h 147"/>
                <a:gd name="T20" fmla="*/ 5 w 141"/>
                <a:gd name="T21" fmla="*/ 62 h 147"/>
                <a:gd name="T22" fmla="*/ 5 w 141"/>
                <a:gd name="T23" fmla="*/ 28 h 147"/>
                <a:gd name="T24" fmla="*/ 5 w 141"/>
                <a:gd name="T25" fmla="*/ 0 h 147"/>
                <a:gd name="T26" fmla="*/ 11 w 141"/>
                <a:gd name="T2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47">
                  <a:moveTo>
                    <a:pt x="11" y="0"/>
                  </a:moveTo>
                  <a:lnTo>
                    <a:pt x="68" y="6"/>
                  </a:lnTo>
                  <a:lnTo>
                    <a:pt x="85" y="6"/>
                  </a:lnTo>
                  <a:lnTo>
                    <a:pt x="141" y="6"/>
                  </a:lnTo>
                  <a:lnTo>
                    <a:pt x="141" y="91"/>
                  </a:lnTo>
                  <a:lnTo>
                    <a:pt x="136" y="147"/>
                  </a:lnTo>
                  <a:lnTo>
                    <a:pt x="119" y="142"/>
                  </a:lnTo>
                  <a:lnTo>
                    <a:pt x="56" y="142"/>
                  </a:lnTo>
                  <a:lnTo>
                    <a:pt x="34" y="142"/>
                  </a:lnTo>
                  <a:lnTo>
                    <a:pt x="0" y="136"/>
                  </a:lnTo>
                  <a:lnTo>
                    <a:pt x="5" y="62"/>
                  </a:lnTo>
                  <a:lnTo>
                    <a:pt x="5" y="28"/>
                  </a:lnTo>
                  <a:lnTo>
                    <a:pt x="5" y="0"/>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28">
              <a:extLst>
                <a:ext uri="{FF2B5EF4-FFF2-40B4-BE49-F238E27FC236}">
                  <a16:creationId xmlns:a16="http://schemas.microsoft.com/office/drawing/2014/main" id="{9EBB184B-B644-93B1-2B5D-2A1C2206F62F}"/>
                </a:ext>
              </a:extLst>
            </p:cNvPr>
            <p:cNvSpPr>
              <a:spLocks/>
            </p:cNvSpPr>
            <p:nvPr/>
          </p:nvSpPr>
          <p:spPr bwMode="auto">
            <a:xfrm>
              <a:off x="2469" y="617"/>
              <a:ext cx="148" cy="153"/>
            </a:xfrm>
            <a:custGeom>
              <a:avLst/>
              <a:gdLst>
                <a:gd name="T0" fmla="*/ 136 w 148"/>
                <a:gd name="T1" fmla="*/ 153 h 153"/>
                <a:gd name="T2" fmla="*/ 74 w 148"/>
                <a:gd name="T3" fmla="*/ 148 h 153"/>
                <a:gd name="T4" fmla="*/ 0 w 148"/>
                <a:gd name="T5" fmla="*/ 142 h 153"/>
                <a:gd name="T6" fmla="*/ 0 w 148"/>
                <a:gd name="T7" fmla="*/ 114 h 153"/>
                <a:gd name="T8" fmla="*/ 12 w 148"/>
                <a:gd name="T9" fmla="*/ 6 h 153"/>
                <a:gd name="T10" fmla="*/ 12 w 148"/>
                <a:gd name="T11" fmla="*/ 0 h 153"/>
                <a:gd name="T12" fmla="*/ 29 w 148"/>
                <a:gd name="T13" fmla="*/ 6 h 153"/>
                <a:gd name="T14" fmla="*/ 68 w 148"/>
                <a:gd name="T15" fmla="*/ 6 h 153"/>
                <a:gd name="T16" fmla="*/ 97 w 148"/>
                <a:gd name="T17" fmla="*/ 6 h 153"/>
                <a:gd name="T18" fmla="*/ 148 w 148"/>
                <a:gd name="T19" fmla="*/ 11 h 153"/>
                <a:gd name="T20" fmla="*/ 136 w 148"/>
                <a:gd name="T2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53">
                  <a:moveTo>
                    <a:pt x="136" y="153"/>
                  </a:moveTo>
                  <a:lnTo>
                    <a:pt x="74" y="148"/>
                  </a:lnTo>
                  <a:lnTo>
                    <a:pt x="0" y="142"/>
                  </a:lnTo>
                  <a:lnTo>
                    <a:pt x="0" y="114"/>
                  </a:lnTo>
                  <a:lnTo>
                    <a:pt x="12" y="6"/>
                  </a:lnTo>
                  <a:lnTo>
                    <a:pt x="12" y="0"/>
                  </a:lnTo>
                  <a:lnTo>
                    <a:pt x="29" y="6"/>
                  </a:lnTo>
                  <a:lnTo>
                    <a:pt x="68" y="6"/>
                  </a:lnTo>
                  <a:lnTo>
                    <a:pt x="97" y="6"/>
                  </a:lnTo>
                  <a:lnTo>
                    <a:pt x="148" y="11"/>
                  </a:lnTo>
                  <a:lnTo>
                    <a:pt x="136"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Freeform 29">
              <a:extLst>
                <a:ext uri="{FF2B5EF4-FFF2-40B4-BE49-F238E27FC236}">
                  <a16:creationId xmlns:a16="http://schemas.microsoft.com/office/drawing/2014/main" id="{1DFE8925-DC78-5D4E-5A9B-E9ED046A8A43}"/>
                </a:ext>
              </a:extLst>
            </p:cNvPr>
            <p:cNvSpPr>
              <a:spLocks/>
            </p:cNvSpPr>
            <p:nvPr/>
          </p:nvSpPr>
          <p:spPr bwMode="auto">
            <a:xfrm>
              <a:off x="2214" y="878"/>
              <a:ext cx="147" cy="147"/>
            </a:xfrm>
            <a:custGeom>
              <a:avLst/>
              <a:gdLst>
                <a:gd name="T0" fmla="*/ 147 w 147"/>
                <a:gd name="T1" fmla="*/ 11 h 147"/>
                <a:gd name="T2" fmla="*/ 147 w 147"/>
                <a:gd name="T3" fmla="*/ 45 h 147"/>
                <a:gd name="T4" fmla="*/ 142 w 147"/>
                <a:gd name="T5" fmla="*/ 79 h 147"/>
                <a:gd name="T6" fmla="*/ 142 w 147"/>
                <a:gd name="T7" fmla="*/ 108 h 147"/>
                <a:gd name="T8" fmla="*/ 142 w 147"/>
                <a:gd name="T9" fmla="*/ 147 h 147"/>
                <a:gd name="T10" fmla="*/ 113 w 147"/>
                <a:gd name="T11" fmla="*/ 147 h 147"/>
                <a:gd name="T12" fmla="*/ 62 w 147"/>
                <a:gd name="T13" fmla="*/ 142 h 147"/>
                <a:gd name="T14" fmla="*/ 0 w 147"/>
                <a:gd name="T15" fmla="*/ 142 h 147"/>
                <a:gd name="T16" fmla="*/ 6 w 147"/>
                <a:gd name="T17" fmla="*/ 68 h 147"/>
                <a:gd name="T18" fmla="*/ 11 w 147"/>
                <a:gd name="T19" fmla="*/ 0 h 147"/>
                <a:gd name="T20" fmla="*/ 23 w 147"/>
                <a:gd name="T21" fmla="*/ 6 h 147"/>
                <a:gd name="T22" fmla="*/ 51 w 147"/>
                <a:gd name="T23" fmla="*/ 6 h 147"/>
                <a:gd name="T24" fmla="*/ 102 w 147"/>
                <a:gd name="T25" fmla="*/ 11 h 147"/>
                <a:gd name="T26" fmla="*/ 147 w 147"/>
                <a:gd name="T2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7">
                  <a:moveTo>
                    <a:pt x="147" y="11"/>
                  </a:moveTo>
                  <a:lnTo>
                    <a:pt x="147" y="45"/>
                  </a:lnTo>
                  <a:lnTo>
                    <a:pt x="142" y="79"/>
                  </a:lnTo>
                  <a:lnTo>
                    <a:pt x="142" y="108"/>
                  </a:lnTo>
                  <a:lnTo>
                    <a:pt x="142" y="147"/>
                  </a:lnTo>
                  <a:lnTo>
                    <a:pt x="113" y="147"/>
                  </a:lnTo>
                  <a:lnTo>
                    <a:pt x="62" y="142"/>
                  </a:lnTo>
                  <a:lnTo>
                    <a:pt x="0" y="142"/>
                  </a:lnTo>
                  <a:lnTo>
                    <a:pt x="6" y="68"/>
                  </a:lnTo>
                  <a:lnTo>
                    <a:pt x="11" y="0"/>
                  </a:lnTo>
                  <a:lnTo>
                    <a:pt x="23" y="6"/>
                  </a:lnTo>
                  <a:lnTo>
                    <a:pt x="51" y="6"/>
                  </a:lnTo>
                  <a:lnTo>
                    <a:pt x="102" y="11"/>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30">
              <a:extLst>
                <a:ext uri="{FF2B5EF4-FFF2-40B4-BE49-F238E27FC236}">
                  <a16:creationId xmlns:a16="http://schemas.microsoft.com/office/drawing/2014/main" id="{4A4E95F9-5AAA-61DC-11BA-8D3113B40A5B}"/>
                </a:ext>
              </a:extLst>
            </p:cNvPr>
            <p:cNvSpPr>
              <a:spLocks/>
            </p:cNvSpPr>
            <p:nvPr/>
          </p:nvSpPr>
          <p:spPr bwMode="auto">
            <a:xfrm>
              <a:off x="2764" y="918"/>
              <a:ext cx="119" cy="141"/>
            </a:xfrm>
            <a:custGeom>
              <a:avLst/>
              <a:gdLst>
                <a:gd name="T0" fmla="*/ 11 w 119"/>
                <a:gd name="T1" fmla="*/ 0 h 141"/>
                <a:gd name="T2" fmla="*/ 119 w 119"/>
                <a:gd name="T3" fmla="*/ 5 h 141"/>
                <a:gd name="T4" fmla="*/ 119 w 119"/>
                <a:gd name="T5" fmla="*/ 11 h 141"/>
                <a:gd name="T6" fmla="*/ 119 w 119"/>
                <a:gd name="T7" fmla="*/ 17 h 141"/>
                <a:gd name="T8" fmla="*/ 119 w 119"/>
                <a:gd name="T9" fmla="*/ 22 h 141"/>
                <a:gd name="T10" fmla="*/ 119 w 119"/>
                <a:gd name="T11" fmla="*/ 28 h 141"/>
                <a:gd name="T12" fmla="*/ 119 w 119"/>
                <a:gd name="T13" fmla="*/ 34 h 141"/>
                <a:gd name="T14" fmla="*/ 113 w 119"/>
                <a:gd name="T15" fmla="*/ 34 h 141"/>
                <a:gd name="T16" fmla="*/ 113 w 119"/>
                <a:gd name="T17" fmla="*/ 39 h 141"/>
                <a:gd name="T18" fmla="*/ 113 w 119"/>
                <a:gd name="T19" fmla="*/ 45 h 141"/>
                <a:gd name="T20" fmla="*/ 113 w 119"/>
                <a:gd name="T21" fmla="*/ 51 h 141"/>
                <a:gd name="T22" fmla="*/ 113 w 119"/>
                <a:gd name="T23" fmla="*/ 56 h 141"/>
                <a:gd name="T24" fmla="*/ 113 w 119"/>
                <a:gd name="T25" fmla="*/ 62 h 141"/>
                <a:gd name="T26" fmla="*/ 113 w 119"/>
                <a:gd name="T27" fmla="*/ 141 h 141"/>
                <a:gd name="T28" fmla="*/ 45 w 119"/>
                <a:gd name="T29" fmla="*/ 136 h 141"/>
                <a:gd name="T30" fmla="*/ 0 w 119"/>
                <a:gd name="T31" fmla="*/ 136 h 141"/>
                <a:gd name="T32" fmla="*/ 6 w 119"/>
                <a:gd name="T33" fmla="*/ 56 h 141"/>
                <a:gd name="T34" fmla="*/ 11 w 119"/>
                <a:gd name="T3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141">
                  <a:moveTo>
                    <a:pt x="11" y="0"/>
                  </a:moveTo>
                  <a:lnTo>
                    <a:pt x="119" y="5"/>
                  </a:lnTo>
                  <a:lnTo>
                    <a:pt x="119" y="11"/>
                  </a:lnTo>
                  <a:lnTo>
                    <a:pt x="119" y="17"/>
                  </a:lnTo>
                  <a:lnTo>
                    <a:pt x="119" y="22"/>
                  </a:lnTo>
                  <a:lnTo>
                    <a:pt x="119" y="28"/>
                  </a:lnTo>
                  <a:lnTo>
                    <a:pt x="119" y="34"/>
                  </a:lnTo>
                  <a:lnTo>
                    <a:pt x="113" y="34"/>
                  </a:lnTo>
                  <a:lnTo>
                    <a:pt x="113" y="39"/>
                  </a:lnTo>
                  <a:lnTo>
                    <a:pt x="113" y="45"/>
                  </a:lnTo>
                  <a:lnTo>
                    <a:pt x="113" y="51"/>
                  </a:lnTo>
                  <a:lnTo>
                    <a:pt x="113" y="56"/>
                  </a:lnTo>
                  <a:lnTo>
                    <a:pt x="113" y="62"/>
                  </a:lnTo>
                  <a:lnTo>
                    <a:pt x="113" y="141"/>
                  </a:lnTo>
                  <a:lnTo>
                    <a:pt x="45" y="136"/>
                  </a:lnTo>
                  <a:lnTo>
                    <a:pt x="0" y="136"/>
                  </a:lnTo>
                  <a:lnTo>
                    <a:pt x="6" y="5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Freeform 31">
              <a:extLst>
                <a:ext uri="{FF2B5EF4-FFF2-40B4-BE49-F238E27FC236}">
                  <a16:creationId xmlns:a16="http://schemas.microsoft.com/office/drawing/2014/main" id="{FEDCCA0A-6610-60F7-A5CB-38D459E80F21}"/>
                </a:ext>
              </a:extLst>
            </p:cNvPr>
            <p:cNvSpPr>
              <a:spLocks/>
            </p:cNvSpPr>
            <p:nvPr/>
          </p:nvSpPr>
          <p:spPr bwMode="auto">
            <a:xfrm>
              <a:off x="2055" y="1161"/>
              <a:ext cx="125" cy="148"/>
            </a:xfrm>
            <a:custGeom>
              <a:avLst/>
              <a:gdLst>
                <a:gd name="T0" fmla="*/ 125 w 125"/>
                <a:gd name="T1" fmla="*/ 12 h 148"/>
                <a:gd name="T2" fmla="*/ 125 w 125"/>
                <a:gd name="T3" fmla="*/ 63 h 148"/>
                <a:gd name="T4" fmla="*/ 125 w 125"/>
                <a:gd name="T5" fmla="*/ 114 h 148"/>
                <a:gd name="T6" fmla="*/ 119 w 125"/>
                <a:gd name="T7" fmla="*/ 148 h 148"/>
                <a:gd name="T8" fmla="*/ 63 w 125"/>
                <a:gd name="T9" fmla="*/ 142 h 148"/>
                <a:gd name="T10" fmla="*/ 0 w 125"/>
                <a:gd name="T11" fmla="*/ 136 h 148"/>
                <a:gd name="T12" fmla="*/ 0 w 125"/>
                <a:gd name="T13" fmla="*/ 131 h 148"/>
                <a:gd name="T14" fmla="*/ 0 w 125"/>
                <a:gd name="T15" fmla="*/ 125 h 148"/>
                <a:gd name="T16" fmla="*/ 0 w 125"/>
                <a:gd name="T17" fmla="*/ 119 h 148"/>
                <a:gd name="T18" fmla="*/ 0 w 125"/>
                <a:gd name="T19" fmla="*/ 114 h 148"/>
                <a:gd name="T20" fmla="*/ 0 w 125"/>
                <a:gd name="T21" fmla="*/ 108 h 148"/>
                <a:gd name="T22" fmla="*/ 0 w 125"/>
                <a:gd name="T23" fmla="*/ 102 h 148"/>
                <a:gd name="T24" fmla="*/ 6 w 125"/>
                <a:gd name="T25" fmla="*/ 102 h 148"/>
                <a:gd name="T26" fmla="*/ 6 w 125"/>
                <a:gd name="T27" fmla="*/ 97 h 148"/>
                <a:gd name="T28" fmla="*/ 6 w 125"/>
                <a:gd name="T29" fmla="*/ 91 h 148"/>
                <a:gd name="T30" fmla="*/ 6 w 125"/>
                <a:gd name="T31" fmla="*/ 85 h 148"/>
                <a:gd name="T32" fmla="*/ 6 w 125"/>
                <a:gd name="T33" fmla="*/ 80 h 148"/>
                <a:gd name="T34" fmla="*/ 6 w 125"/>
                <a:gd name="T35" fmla="*/ 74 h 148"/>
                <a:gd name="T36" fmla="*/ 6 w 125"/>
                <a:gd name="T37" fmla="*/ 68 h 148"/>
                <a:gd name="T38" fmla="*/ 6 w 125"/>
                <a:gd name="T39" fmla="*/ 63 h 148"/>
                <a:gd name="T40" fmla="*/ 6 w 125"/>
                <a:gd name="T41" fmla="*/ 57 h 148"/>
                <a:gd name="T42" fmla="*/ 6 w 125"/>
                <a:gd name="T43" fmla="*/ 51 h 148"/>
                <a:gd name="T44" fmla="*/ 6 w 125"/>
                <a:gd name="T45" fmla="*/ 46 h 148"/>
                <a:gd name="T46" fmla="*/ 6 w 125"/>
                <a:gd name="T47" fmla="*/ 40 h 148"/>
                <a:gd name="T48" fmla="*/ 12 w 125"/>
                <a:gd name="T49" fmla="*/ 40 h 148"/>
                <a:gd name="T50" fmla="*/ 12 w 125"/>
                <a:gd name="T51" fmla="*/ 34 h 148"/>
                <a:gd name="T52" fmla="*/ 12 w 125"/>
                <a:gd name="T53" fmla="*/ 29 h 148"/>
                <a:gd name="T54" fmla="*/ 12 w 125"/>
                <a:gd name="T55" fmla="*/ 23 h 148"/>
                <a:gd name="T56" fmla="*/ 12 w 125"/>
                <a:gd name="T57" fmla="*/ 17 h 148"/>
                <a:gd name="T58" fmla="*/ 12 w 125"/>
                <a:gd name="T59" fmla="*/ 12 h 148"/>
                <a:gd name="T60" fmla="*/ 12 w 125"/>
                <a:gd name="T61" fmla="*/ 6 h 148"/>
                <a:gd name="T62" fmla="*/ 12 w 125"/>
                <a:gd name="T63" fmla="*/ 0 h 148"/>
                <a:gd name="T64" fmla="*/ 125 w 125"/>
                <a:gd name="T65"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8">
                  <a:moveTo>
                    <a:pt x="125" y="12"/>
                  </a:moveTo>
                  <a:lnTo>
                    <a:pt x="125" y="63"/>
                  </a:lnTo>
                  <a:lnTo>
                    <a:pt x="125" y="114"/>
                  </a:lnTo>
                  <a:lnTo>
                    <a:pt x="119" y="148"/>
                  </a:lnTo>
                  <a:lnTo>
                    <a:pt x="63" y="142"/>
                  </a:lnTo>
                  <a:lnTo>
                    <a:pt x="0" y="136"/>
                  </a:lnTo>
                  <a:lnTo>
                    <a:pt x="0" y="131"/>
                  </a:lnTo>
                  <a:lnTo>
                    <a:pt x="0" y="125"/>
                  </a:lnTo>
                  <a:lnTo>
                    <a:pt x="0" y="119"/>
                  </a:lnTo>
                  <a:lnTo>
                    <a:pt x="0" y="114"/>
                  </a:lnTo>
                  <a:lnTo>
                    <a:pt x="0" y="108"/>
                  </a:lnTo>
                  <a:lnTo>
                    <a:pt x="0" y="102"/>
                  </a:lnTo>
                  <a:lnTo>
                    <a:pt x="6" y="102"/>
                  </a:lnTo>
                  <a:lnTo>
                    <a:pt x="6" y="97"/>
                  </a:lnTo>
                  <a:lnTo>
                    <a:pt x="6" y="91"/>
                  </a:lnTo>
                  <a:lnTo>
                    <a:pt x="6" y="85"/>
                  </a:lnTo>
                  <a:lnTo>
                    <a:pt x="6" y="80"/>
                  </a:lnTo>
                  <a:lnTo>
                    <a:pt x="6" y="74"/>
                  </a:lnTo>
                  <a:lnTo>
                    <a:pt x="6" y="68"/>
                  </a:lnTo>
                  <a:lnTo>
                    <a:pt x="6" y="63"/>
                  </a:lnTo>
                  <a:lnTo>
                    <a:pt x="6" y="57"/>
                  </a:lnTo>
                  <a:lnTo>
                    <a:pt x="6" y="51"/>
                  </a:lnTo>
                  <a:lnTo>
                    <a:pt x="6" y="46"/>
                  </a:lnTo>
                  <a:lnTo>
                    <a:pt x="6" y="40"/>
                  </a:lnTo>
                  <a:lnTo>
                    <a:pt x="12" y="40"/>
                  </a:lnTo>
                  <a:lnTo>
                    <a:pt x="12" y="34"/>
                  </a:lnTo>
                  <a:lnTo>
                    <a:pt x="12" y="29"/>
                  </a:lnTo>
                  <a:lnTo>
                    <a:pt x="12" y="23"/>
                  </a:lnTo>
                  <a:lnTo>
                    <a:pt x="12" y="17"/>
                  </a:lnTo>
                  <a:lnTo>
                    <a:pt x="12" y="12"/>
                  </a:lnTo>
                  <a:lnTo>
                    <a:pt x="12" y="6"/>
                  </a:lnTo>
                  <a:lnTo>
                    <a:pt x="12" y="0"/>
                  </a:lnTo>
                  <a:lnTo>
                    <a:pt x="125"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Freeform 32">
              <a:extLst>
                <a:ext uri="{FF2B5EF4-FFF2-40B4-BE49-F238E27FC236}">
                  <a16:creationId xmlns:a16="http://schemas.microsoft.com/office/drawing/2014/main" id="{048C7878-D0F7-FA29-0531-F57D411B8F2F}"/>
                </a:ext>
              </a:extLst>
            </p:cNvPr>
            <p:cNvSpPr>
              <a:spLocks/>
            </p:cNvSpPr>
            <p:nvPr/>
          </p:nvSpPr>
          <p:spPr bwMode="auto">
            <a:xfrm>
              <a:off x="2611" y="1751"/>
              <a:ext cx="164" cy="136"/>
            </a:xfrm>
            <a:custGeom>
              <a:avLst/>
              <a:gdLst>
                <a:gd name="T0" fmla="*/ 159 w 164"/>
                <a:gd name="T1" fmla="*/ 136 h 136"/>
                <a:gd name="T2" fmla="*/ 108 w 164"/>
                <a:gd name="T3" fmla="*/ 130 h 136"/>
                <a:gd name="T4" fmla="*/ 57 w 164"/>
                <a:gd name="T5" fmla="*/ 130 h 136"/>
                <a:gd name="T6" fmla="*/ 0 w 164"/>
                <a:gd name="T7" fmla="*/ 125 h 136"/>
                <a:gd name="T8" fmla="*/ 11 w 164"/>
                <a:gd name="T9" fmla="*/ 0 h 136"/>
                <a:gd name="T10" fmla="*/ 17 w 164"/>
                <a:gd name="T11" fmla="*/ 0 h 136"/>
                <a:gd name="T12" fmla="*/ 51 w 164"/>
                <a:gd name="T13" fmla="*/ 6 h 136"/>
                <a:gd name="T14" fmla="*/ 85 w 164"/>
                <a:gd name="T15" fmla="*/ 6 h 136"/>
                <a:gd name="T16" fmla="*/ 142 w 164"/>
                <a:gd name="T17" fmla="*/ 11 h 136"/>
                <a:gd name="T18" fmla="*/ 164 w 164"/>
                <a:gd name="T19" fmla="*/ 11 h 136"/>
                <a:gd name="T20" fmla="*/ 164 w 164"/>
                <a:gd name="T21" fmla="*/ 85 h 136"/>
                <a:gd name="T22" fmla="*/ 164 w 164"/>
                <a:gd name="T23" fmla="*/ 91 h 136"/>
                <a:gd name="T24" fmla="*/ 159 w 164"/>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36">
                  <a:moveTo>
                    <a:pt x="159" y="136"/>
                  </a:moveTo>
                  <a:lnTo>
                    <a:pt x="108" y="130"/>
                  </a:lnTo>
                  <a:lnTo>
                    <a:pt x="57" y="130"/>
                  </a:lnTo>
                  <a:lnTo>
                    <a:pt x="0" y="125"/>
                  </a:lnTo>
                  <a:lnTo>
                    <a:pt x="11" y="0"/>
                  </a:lnTo>
                  <a:lnTo>
                    <a:pt x="17" y="0"/>
                  </a:lnTo>
                  <a:lnTo>
                    <a:pt x="51" y="6"/>
                  </a:lnTo>
                  <a:lnTo>
                    <a:pt x="85" y="6"/>
                  </a:lnTo>
                  <a:lnTo>
                    <a:pt x="142" y="11"/>
                  </a:lnTo>
                  <a:lnTo>
                    <a:pt x="164" y="11"/>
                  </a:lnTo>
                  <a:lnTo>
                    <a:pt x="164" y="85"/>
                  </a:lnTo>
                  <a:lnTo>
                    <a:pt x="164" y="91"/>
                  </a:lnTo>
                  <a:lnTo>
                    <a:pt x="159"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33">
              <a:extLst>
                <a:ext uri="{FF2B5EF4-FFF2-40B4-BE49-F238E27FC236}">
                  <a16:creationId xmlns:a16="http://schemas.microsoft.com/office/drawing/2014/main" id="{5315880C-94EF-2B09-DC0C-6523D34790BA}"/>
                </a:ext>
              </a:extLst>
            </p:cNvPr>
            <p:cNvSpPr>
              <a:spLocks/>
            </p:cNvSpPr>
            <p:nvPr/>
          </p:nvSpPr>
          <p:spPr bwMode="auto">
            <a:xfrm>
              <a:off x="2906" y="1768"/>
              <a:ext cx="153" cy="221"/>
            </a:xfrm>
            <a:custGeom>
              <a:avLst/>
              <a:gdLst>
                <a:gd name="T0" fmla="*/ 147 w 153"/>
                <a:gd name="T1" fmla="*/ 40 h 221"/>
                <a:gd name="T2" fmla="*/ 141 w 153"/>
                <a:gd name="T3" fmla="*/ 108 h 221"/>
                <a:gd name="T4" fmla="*/ 141 w 153"/>
                <a:gd name="T5" fmla="*/ 204 h 221"/>
                <a:gd name="T6" fmla="*/ 130 w 153"/>
                <a:gd name="T7" fmla="*/ 198 h 221"/>
                <a:gd name="T8" fmla="*/ 124 w 153"/>
                <a:gd name="T9" fmla="*/ 204 h 221"/>
                <a:gd name="T10" fmla="*/ 119 w 153"/>
                <a:gd name="T11" fmla="*/ 210 h 221"/>
                <a:gd name="T12" fmla="*/ 119 w 153"/>
                <a:gd name="T13" fmla="*/ 210 h 221"/>
                <a:gd name="T14" fmla="*/ 119 w 153"/>
                <a:gd name="T15" fmla="*/ 210 h 221"/>
                <a:gd name="T16" fmla="*/ 113 w 153"/>
                <a:gd name="T17" fmla="*/ 215 h 221"/>
                <a:gd name="T18" fmla="*/ 107 w 153"/>
                <a:gd name="T19" fmla="*/ 215 h 221"/>
                <a:gd name="T20" fmla="*/ 102 w 153"/>
                <a:gd name="T21" fmla="*/ 210 h 221"/>
                <a:gd name="T22" fmla="*/ 90 w 153"/>
                <a:gd name="T23" fmla="*/ 210 h 221"/>
                <a:gd name="T24" fmla="*/ 90 w 153"/>
                <a:gd name="T25" fmla="*/ 210 h 221"/>
                <a:gd name="T26" fmla="*/ 90 w 153"/>
                <a:gd name="T27" fmla="*/ 204 h 221"/>
                <a:gd name="T28" fmla="*/ 85 w 153"/>
                <a:gd name="T29" fmla="*/ 198 h 221"/>
                <a:gd name="T30" fmla="*/ 73 w 153"/>
                <a:gd name="T31" fmla="*/ 198 h 221"/>
                <a:gd name="T32" fmla="*/ 79 w 153"/>
                <a:gd name="T33" fmla="*/ 204 h 221"/>
                <a:gd name="T34" fmla="*/ 68 w 153"/>
                <a:gd name="T35" fmla="*/ 210 h 221"/>
                <a:gd name="T36" fmla="*/ 68 w 153"/>
                <a:gd name="T37" fmla="*/ 210 h 221"/>
                <a:gd name="T38" fmla="*/ 62 w 153"/>
                <a:gd name="T39" fmla="*/ 204 h 221"/>
                <a:gd name="T40" fmla="*/ 56 w 153"/>
                <a:gd name="T41" fmla="*/ 204 h 221"/>
                <a:gd name="T42" fmla="*/ 51 w 153"/>
                <a:gd name="T43" fmla="*/ 198 h 221"/>
                <a:gd name="T44" fmla="*/ 45 w 153"/>
                <a:gd name="T45" fmla="*/ 193 h 221"/>
                <a:gd name="T46" fmla="*/ 39 w 153"/>
                <a:gd name="T47" fmla="*/ 187 h 221"/>
                <a:gd name="T48" fmla="*/ 34 w 153"/>
                <a:gd name="T49" fmla="*/ 187 h 221"/>
                <a:gd name="T50" fmla="*/ 28 w 153"/>
                <a:gd name="T51" fmla="*/ 193 h 221"/>
                <a:gd name="T52" fmla="*/ 28 w 153"/>
                <a:gd name="T53" fmla="*/ 198 h 221"/>
                <a:gd name="T54" fmla="*/ 22 w 153"/>
                <a:gd name="T55" fmla="*/ 187 h 221"/>
                <a:gd name="T56" fmla="*/ 11 w 153"/>
                <a:gd name="T57" fmla="*/ 187 h 221"/>
                <a:gd name="T58" fmla="*/ 22 w 153"/>
                <a:gd name="T59" fmla="*/ 176 h 221"/>
                <a:gd name="T60" fmla="*/ 11 w 153"/>
                <a:gd name="T61" fmla="*/ 176 h 221"/>
                <a:gd name="T62" fmla="*/ 17 w 153"/>
                <a:gd name="T63" fmla="*/ 170 h 221"/>
                <a:gd name="T64" fmla="*/ 11 w 153"/>
                <a:gd name="T65" fmla="*/ 164 h 221"/>
                <a:gd name="T66" fmla="*/ 5 w 153"/>
                <a:gd name="T67" fmla="*/ 164 h 221"/>
                <a:gd name="T68" fmla="*/ 0 w 153"/>
                <a:gd name="T69" fmla="*/ 159 h 221"/>
                <a:gd name="T70" fmla="*/ 11 w 153"/>
                <a:gd name="T71" fmla="*/ 0 h 221"/>
                <a:gd name="T72" fmla="*/ 68 w 153"/>
                <a:gd name="T73" fmla="*/ 6 h 221"/>
                <a:gd name="T74" fmla="*/ 153 w 153"/>
                <a:gd name="T75"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221">
                  <a:moveTo>
                    <a:pt x="153" y="6"/>
                  </a:moveTo>
                  <a:lnTo>
                    <a:pt x="147" y="40"/>
                  </a:lnTo>
                  <a:lnTo>
                    <a:pt x="147" y="79"/>
                  </a:lnTo>
                  <a:lnTo>
                    <a:pt x="141" y="108"/>
                  </a:lnTo>
                  <a:lnTo>
                    <a:pt x="141" y="159"/>
                  </a:lnTo>
                  <a:lnTo>
                    <a:pt x="141" y="204"/>
                  </a:lnTo>
                  <a:lnTo>
                    <a:pt x="136" y="198"/>
                  </a:lnTo>
                  <a:lnTo>
                    <a:pt x="130" y="198"/>
                  </a:lnTo>
                  <a:lnTo>
                    <a:pt x="124" y="198"/>
                  </a:lnTo>
                  <a:lnTo>
                    <a:pt x="124" y="204"/>
                  </a:lnTo>
                  <a:lnTo>
                    <a:pt x="124" y="210"/>
                  </a:lnTo>
                  <a:lnTo>
                    <a:pt x="119" y="210"/>
                  </a:lnTo>
                  <a:lnTo>
                    <a:pt x="119" y="204"/>
                  </a:lnTo>
                  <a:lnTo>
                    <a:pt x="119" y="210"/>
                  </a:lnTo>
                  <a:lnTo>
                    <a:pt x="119" y="215"/>
                  </a:lnTo>
                  <a:lnTo>
                    <a:pt x="119" y="210"/>
                  </a:lnTo>
                  <a:lnTo>
                    <a:pt x="113" y="210"/>
                  </a:lnTo>
                  <a:lnTo>
                    <a:pt x="113" y="215"/>
                  </a:lnTo>
                  <a:lnTo>
                    <a:pt x="107" y="221"/>
                  </a:lnTo>
                  <a:lnTo>
                    <a:pt x="107" y="215"/>
                  </a:lnTo>
                  <a:lnTo>
                    <a:pt x="102" y="215"/>
                  </a:lnTo>
                  <a:lnTo>
                    <a:pt x="102" y="210"/>
                  </a:lnTo>
                  <a:lnTo>
                    <a:pt x="96" y="210"/>
                  </a:lnTo>
                  <a:lnTo>
                    <a:pt x="90" y="210"/>
                  </a:lnTo>
                  <a:lnTo>
                    <a:pt x="90" y="204"/>
                  </a:lnTo>
                  <a:lnTo>
                    <a:pt x="90" y="210"/>
                  </a:lnTo>
                  <a:lnTo>
                    <a:pt x="85" y="204"/>
                  </a:lnTo>
                  <a:lnTo>
                    <a:pt x="90" y="204"/>
                  </a:lnTo>
                  <a:lnTo>
                    <a:pt x="85" y="204"/>
                  </a:lnTo>
                  <a:lnTo>
                    <a:pt x="85" y="198"/>
                  </a:lnTo>
                  <a:lnTo>
                    <a:pt x="79" y="198"/>
                  </a:lnTo>
                  <a:lnTo>
                    <a:pt x="73" y="198"/>
                  </a:lnTo>
                  <a:lnTo>
                    <a:pt x="73" y="204"/>
                  </a:lnTo>
                  <a:lnTo>
                    <a:pt x="79" y="204"/>
                  </a:lnTo>
                  <a:lnTo>
                    <a:pt x="73" y="210"/>
                  </a:lnTo>
                  <a:lnTo>
                    <a:pt x="68" y="210"/>
                  </a:lnTo>
                  <a:lnTo>
                    <a:pt x="68" y="215"/>
                  </a:lnTo>
                  <a:lnTo>
                    <a:pt x="68" y="210"/>
                  </a:lnTo>
                  <a:lnTo>
                    <a:pt x="62" y="210"/>
                  </a:lnTo>
                  <a:lnTo>
                    <a:pt x="62" y="204"/>
                  </a:lnTo>
                  <a:lnTo>
                    <a:pt x="56" y="210"/>
                  </a:lnTo>
                  <a:lnTo>
                    <a:pt x="56" y="204"/>
                  </a:lnTo>
                  <a:lnTo>
                    <a:pt x="51" y="204"/>
                  </a:lnTo>
                  <a:lnTo>
                    <a:pt x="51" y="198"/>
                  </a:lnTo>
                  <a:lnTo>
                    <a:pt x="51" y="193"/>
                  </a:lnTo>
                  <a:lnTo>
                    <a:pt x="45" y="193"/>
                  </a:lnTo>
                  <a:lnTo>
                    <a:pt x="45" y="187"/>
                  </a:lnTo>
                  <a:lnTo>
                    <a:pt x="39" y="187"/>
                  </a:lnTo>
                  <a:lnTo>
                    <a:pt x="34" y="193"/>
                  </a:lnTo>
                  <a:lnTo>
                    <a:pt x="34" y="187"/>
                  </a:lnTo>
                  <a:lnTo>
                    <a:pt x="28" y="187"/>
                  </a:lnTo>
                  <a:lnTo>
                    <a:pt x="28" y="193"/>
                  </a:lnTo>
                  <a:lnTo>
                    <a:pt x="34" y="193"/>
                  </a:lnTo>
                  <a:lnTo>
                    <a:pt x="28" y="198"/>
                  </a:lnTo>
                  <a:lnTo>
                    <a:pt x="22" y="193"/>
                  </a:lnTo>
                  <a:lnTo>
                    <a:pt x="22" y="187"/>
                  </a:lnTo>
                  <a:lnTo>
                    <a:pt x="17" y="187"/>
                  </a:lnTo>
                  <a:lnTo>
                    <a:pt x="11" y="187"/>
                  </a:lnTo>
                  <a:lnTo>
                    <a:pt x="17" y="181"/>
                  </a:lnTo>
                  <a:lnTo>
                    <a:pt x="22" y="176"/>
                  </a:lnTo>
                  <a:lnTo>
                    <a:pt x="17" y="176"/>
                  </a:lnTo>
                  <a:lnTo>
                    <a:pt x="11" y="176"/>
                  </a:lnTo>
                  <a:lnTo>
                    <a:pt x="11" y="170"/>
                  </a:lnTo>
                  <a:lnTo>
                    <a:pt x="17" y="170"/>
                  </a:lnTo>
                  <a:lnTo>
                    <a:pt x="11" y="170"/>
                  </a:lnTo>
                  <a:lnTo>
                    <a:pt x="11" y="164"/>
                  </a:lnTo>
                  <a:lnTo>
                    <a:pt x="5" y="159"/>
                  </a:lnTo>
                  <a:lnTo>
                    <a:pt x="5" y="164"/>
                  </a:lnTo>
                  <a:lnTo>
                    <a:pt x="0" y="164"/>
                  </a:lnTo>
                  <a:lnTo>
                    <a:pt x="0" y="159"/>
                  </a:lnTo>
                  <a:lnTo>
                    <a:pt x="11" y="57"/>
                  </a:lnTo>
                  <a:lnTo>
                    <a:pt x="11" y="0"/>
                  </a:lnTo>
                  <a:lnTo>
                    <a:pt x="34" y="0"/>
                  </a:lnTo>
                  <a:lnTo>
                    <a:pt x="68" y="6"/>
                  </a:lnTo>
                  <a:lnTo>
                    <a:pt x="90" y="6"/>
                  </a:lnTo>
                  <a:lnTo>
                    <a:pt x="153"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34">
              <a:extLst>
                <a:ext uri="{FF2B5EF4-FFF2-40B4-BE49-F238E27FC236}">
                  <a16:creationId xmlns:a16="http://schemas.microsoft.com/office/drawing/2014/main" id="{B258C547-AD8E-C11D-B1EF-2D35D331B7B2}"/>
                </a:ext>
              </a:extLst>
            </p:cNvPr>
            <p:cNvSpPr>
              <a:spLocks/>
            </p:cNvSpPr>
            <p:nvPr/>
          </p:nvSpPr>
          <p:spPr bwMode="auto">
            <a:xfrm>
              <a:off x="2741" y="776"/>
              <a:ext cx="148" cy="147"/>
            </a:xfrm>
            <a:custGeom>
              <a:avLst/>
              <a:gdLst>
                <a:gd name="T0" fmla="*/ 6 w 148"/>
                <a:gd name="T1" fmla="*/ 0 h 147"/>
                <a:gd name="T2" fmla="*/ 148 w 148"/>
                <a:gd name="T3" fmla="*/ 6 h 147"/>
                <a:gd name="T4" fmla="*/ 148 w 148"/>
                <a:gd name="T5" fmla="*/ 11 h 147"/>
                <a:gd name="T6" fmla="*/ 148 w 148"/>
                <a:gd name="T7" fmla="*/ 23 h 147"/>
                <a:gd name="T8" fmla="*/ 148 w 148"/>
                <a:gd name="T9" fmla="*/ 28 h 147"/>
                <a:gd name="T10" fmla="*/ 148 w 148"/>
                <a:gd name="T11" fmla="*/ 34 h 147"/>
                <a:gd name="T12" fmla="*/ 148 w 148"/>
                <a:gd name="T13" fmla="*/ 40 h 147"/>
                <a:gd name="T14" fmla="*/ 148 w 148"/>
                <a:gd name="T15" fmla="*/ 45 h 147"/>
                <a:gd name="T16" fmla="*/ 148 w 148"/>
                <a:gd name="T17" fmla="*/ 51 h 147"/>
                <a:gd name="T18" fmla="*/ 148 w 148"/>
                <a:gd name="T19" fmla="*/ 57 h 147"/>
                <a:gd name="T20" fmla="*/ 148 w 148"/>
                <a:gd name="T21" fmla="*/ 62 h 147"/>
                <a:gd name="T22" fmla="*/ 142 w 148"/>
                <a:gd name="T23" fmla="*/ 62 h 147"/>
                <a:gd name="T24" fmla="*/ 142 w 148"/>
                <a:gd name="T25" fmla="*/ 68 h 147"/>
                <a:gd name="T26" fmla="*/ 142 w 148"/>
                <a:gd name="T27" fmla="*/ 74 h 147"/>
                <a:gd name="T28" fmla="*/ 142 w 148"/>
                <a:gd name="T29" fmla="*/ 79 h 147"/>
                <a:gd name="T30" fmla="*/ 142 w 148"/>
                <a:gd name="T31" fmla="*/ 85 h 147"/>
                <a:gd name="T32" fmla="*/ 142 w 148"/>
                <a:gd name="T33" fmla="*/ 91 h 147"/>
                <a:gd name="T34" fmla="*/ 142 w 148"/>
                <a:gd name="T35" fmla="*/ 96 h 147"/>
                <a:gd name="T36" fmla="*/ 142 w 148"/>
                <a:gd name="T37" fmla="*/ 102 h 147"/>
                <a:gd name="T38" fmla="*/ 142 w 148"/>
                <a:gd name="T39" fmla="*/ 108 h 147"/>
                <a:gd name="T40" fmla="*/ 142 w 148"/>
                <a:gd name="T41" fmla="*/ 113 h 147"/>
                <a:gd name="T42" fmla="*/ 142 w 148"/>
                <a:gd name="T43" fmla="*/ 119 h 147"/>
                <a:gd name="T44" fmla="*/ 142 w 148"/>
                <a:gd name="T45" fmla="*/ 125 h 147"/>
                <a:gd name="T46" fmla="*/ 142 w 148"/>
                <a:gd name="T47" fmla="*/ 130 h 147"/>
                <a:gd name="T48" fmla="*/ 142 w 148"/>
                <a:gd name="T49" fmla="*/ 136 h 147"/>
                <a:gd name="T50" fmla="*/ 142 w 148"/>
                <a:gd name="T51" fmla="*/ 142 h 147"/>
                <a:gd name="T52" fmla="*/ 142 w 148"/>
                <a:gd name="T53" fmla="*/ 147 h 147"/>
                <a:gd name="T54" fmla="*/ 34 w 148"/>
                <a:gd name="T55" fmla="*/ 142 h 147"/>
                <a:gd name="T56" fmla="*/ 0 w 148"/>
                <a:gd name="T57" fmla="*/ 136 h 147"/>
                <a:gd name="T58" fmla="*/ 6 w 148"/>
                <a:gd name="T59" fmla="*/ 62 h 147"/>
                <a:gd name="T60" fmla="*/ 6 w 148"/>
                <a:gd name="T6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47">
                  <a:moveTo>
                    <a:pt x="6" y="0"/>
                  </a:moveTo>
                  <a:lnTo>
                    <a:pt x="148" y="6"/>
                  </a:lnTo>
                  <a:lnTo>
                    <a:pt x="148" y="11"/>
                  </a:lnTo>
                  <a:lnTo>
                    <a:pt x="148" y="23"/>
                  </a:lnTo>
                  <a:lnTo>
                    <a:pt x="148" y="28"/>
                  </a:lnTo>
                  <a:lnTo>
                    <a:pt x="148" y="34"/>
                  </a:lnTo>
                  <a:lnTo>
                    <a:pt x="148" y="40"/>
                  </a:lnTo>
                  <a:lnTo>
                    <a:pt x="148" y="45"/>
                  </a:lnTo>
                  <a:lnTo>
                    <a:pt x="148" y="51"/>
                  </a:lnTo>
                  <a:lnTo>
                    <a:pt x="148" y="57"/>
                  </a:lnTo>
                  <a:lnTo>
                    <a:pt x="148" y="62"/>
                  </a:lnTo>
                  <a:lnTo>
                    <a:pt x="142" y="62"/>
                  </a:lnTo>
                  <a:lnTo>
                    <a:pt x="142" y="68"/>
                  </a:lnTo>
                  <a:lnTo>
                    <a:pt x="142" y="74"/>
                  </a:lnTo>
                  <a:lnTo>
                    <a:pt x="142" y="79"/>
                  </a:lnTo>
                  <a:lnTo>
                    <a:pt x="142" y="85"/>
                  </a:lnTo>
                  <a:lnTo>
                    <a:pt x="142" y="91"/>
                  </a:lnTo>
                  <a:lnTo>
                    <a:pt x="142" y="96"/>
                  </a:lnTo>
                  <a:lnTo>
                    <a:pt x="142" y="102"/>
                  </a:lnTo>
                  <a:lnTo>
                    <a:pt x="142" y="108"/>
                  </a:lnTo>
                  <a:lnTo>
                    <a:pt x="142" y="113"/>
                  </a:lnTo>
                  <a:lnTo>
                    <a:pt x="142" y="119"/>
                  </a:lnTo>
                  <a:lnTo>
                    <a:pt x="142" y="125"/>
                  </a:lnTo>
                  <a:lnTo>
                    <a:pt x="142" y="130"/>
                  </a:lnTo>
                  <a:lnTo>
                    <a:pt x="142" y="136"/>
                  </a:lnTo>
                  <a:lnTo>
                    <a:pt x="142" y="142"/>
                  </a:lnTo>
                  <a:lnTo>
                    <a:pt x="142" y="147"/>
                  </a:lnTo>
                  <a:lnTo>
                    <a:pt x="34" y="142"/>
                  </a:lnTo>
                  <a:lnTo>
                    <a:pt x="0" y="136"/>
                  </a:lnTo>
                  <a:lnTo>
                    <a:pt x="6" y="62"/>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 name="Freeform 35">
              <a:extLst>
                <a:ext uri="{FF2B5EF4-FFF2-40B4-BE49-F238E27FC236}">
                  <a16:creationId xmlns:a16="http://schemas.microsoft.com/office/drawing/2014/main" id="{23AB81B1-25BB-8AFB-9FDD-27CC49EE9D84}"/>
                </a:ext>
              </a:extLst>
            </p:cNvPr>
            <p:cNvSpPr>
              <a:spLocks/>
            </p:cNvSpPr>
            <p:nvPr/>
          </p:nvSpPr>
          <p:spPr bwMode="auto">
            <a:xfrm>
              <a:off x="3127" y="1723"/>
              <a:ext cx="204" cy="187"/>
            </a:xfrm>
            <a:custGeom>
              <a:avLst/>
              <a:gdLst>
                <a:gd name="T0" fmla="*/ 102 w 204"/>
                <a:gd name="T1" fmla="*/ 0 h 187"/>
                <a:gd name="T2" fmla="*/ 136 w 204"/>
                <a:gd name="T3" fmla="*/ 62 h 187"/>
                <a:gd name="T4" fmla="*/ 147 w 204"/>
                <a:gd name="T5" fmla="*/ 85 h 187"/>
                <a:gd name="T6" fmla="*/ 159 w 204"/>
                <a:gd name="T7" fmla="*/ 107 h 187"/>
                <a:gd name="T8" fmla="*/ 164 w 204"/>
                <a:gd name="T9" fmla="*/ 102 h 187"/>
                <a:gd name="T10" fmla="*/ 181 w 204"/>
                <a:gd name="T11" fmla="*/ 96 h 187"/>
                <a:gd name="T12" fmla="*/ 187 w 204"/>
                <a:gd name="T13" fmla="*/ 107 h 187"/>
                <a:gd name="T14" fmla="*/ 193 w 204"/>
                <a:gd name="T15" fmla="*/ 113 h 187"/>
                <a:gd name="T16" fmla="*/ 204 w 204"/>
                <a:gd name="T17" fmla="*/ 136 h 187"/>
                <a:gd name="T18" fmla="*/ 119 w 204"/>
                <a:gd name="T19" fmla="*/ 187 h 187"/>
                <a:gd name="T20" fmla="*/ 113 w 204"/>
                <a:gd name="T21" fmla="*/ 170 h 187"/>
                <a:gd name="T22" fmla="*/ 107 w 204"/>
                <a:gd name="T23" fmla="*/ 175 h 187"/>
                <a:gd name="T24" fmla="*/ 68 w 204"/>
                <a:gd name="T25" fmla="*/ 175 h 187"/>
                <a:gd name="T26" fmla="*/ 34 w 204"/>
                <a:gd name="T27" fmla="*/ 119 h 187"/>
                <a:gd name="T28" fmla="*/ 0 w 204"/>
                <a:gd name="T29" fmla="*/ 56 h 187"/>
                <a:gd name="T30" fmla="*/ 11 w 204"/>
                <a:gd name="T31" fmla="*/ 51 h 187"/>
                <a:gd name="T32" fmla="*/ 28 w 204"/>
                <a:gd name="T33" fmla="*/ 45 h 187"/>
                <a:gd name="T34" fmla="*/ 73 w 204"/>
                <a:gd name="T35" fmla="*/ 17 h 187"/>
                <a:gd name="T36" fmla="*/ 102 w 204"/>
                <a:gd name="T3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187">
                  <a:moveTo>
                    <a:pt x="102" y="0"/>
                  </a:moveTo>
                  <a:lnTo>
                    <a:pt x="136" y="62"/>
                  </a:lnTo>
                  <a:lnTo>
                    <a:pt x="147" y="85"/>
                  </a:lnTo>
                  <a:lnTo>
                    <a:pt x="159" y="107"/>
                  </a:lnTo>
                  <a:lnTo>
                    <a:pt x="164" y="102"/>
                  </a:lnTo>
                  <a:lnTo>
                    <a:pt x="181" y="96"/>
                  </a:lnTo>
                  <a:lnTo>
                    <a:pt x="187" y="107"/>
                  </a:lnTo>
                  <a:lnTo>
                    <a:pt x="193" y="113"/>
                  </a:lnTo>
                  <a:lnTo>
                    <a:pt x="204" y="136"/>
                  </a:lnTo>
                  <a:lnTo>
                    <a:pt x="119" y="187"/>
                  </a:lnTo>
                  <a:lnTo>
                    <a:pt x="113" y="170"/>
                  </a:lnTo>
                  <a:lnTo>
                    <a:pt x="107" y="175"/>
                  </a:lnTo>
                  <a:lnTo>
                    <a:pt x="68" y="175"/>
                  </a:lnTo>
                  <a:lnTo>
                    <a:pt x="34" y="119"/>
                  </a:lnTo>
                  <a:lnTo>
                    <a:pt x="0" y="56"/>
                  </a:lnTo>
                  <a:lnTo>
                    <a:pt x="11" y="51"/>
                  </a:lnTo>
                  <a:lnTo>
                    <a:pt x="28" y="45"/>
                  </a:lnTo>
                  <a:lnTo>
                    <a:pt x="73" y="17"/>
                  </a:lnTo>
                  <a:lnTo>
                    <a:pt x="10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 name="Freeform 36">
              <a:extLst>
                <a:ext uri="{FF2B5EF4-FFF2-40B4-BE49-F238E27FC236}">
                  <a16:creationId xmlns:a16="http://schemas.microsoft.com/office/drawing/2014/main" id="{783C9E67-8466-CC71-91CC-3D65F2720D6C}"/>
                </a:ext>
              </a:extLst>
            </p:cNvPr>
            <p:cNvSpPr>
              <a:spLocks/>
            </p:cNvSpPr>
            <p:nvPr/>
          </p:nvSpPr>
          <p:spPr bwMode="auto">
            <a:xfrm>
              <a:off x="2792" y="1921"/>
              <a:ext cx="148" cy="164"/>
            </a:xfrm>
            <a:custGeom>
              <a:avLst/>
              <a:gdLst>
                <a:gd name="T0" fmla="*/ 0 w 148"/>
                <a:gd name="T1" fmla="*/ 159 h 164"/>
                <a:gd name="T2" fmla="*/ 6 w 148"/>
                <a:gd name="T3" fmla="*/ 108 h 164"/>
                <a:gd name="T4" fmla="*/ 12 w 148"/>
                <a:gd name="T5" fmla="*/ 0 h 164"/>
                <a:gd name="T6" fmla="*/ 46 w 148"/>
                <a:gd name="T7" fmla="*/ 6 h 164"/>
                <a:gd name="T8" fmla="*/ 108 w 148"/>
                <a:gd name="T9" fmla="*/ 6 h 164"/>
                <a:gd name="T10" fmla="*/ 114 w 148"/>
                <a:gd name="T11" fmla="*/ 6 h 164"/>
                <a:gd name="T12" fmla="*/ 114 w 148"/>
                <a:gd name="T13" fmla="*/ 11 h 164"/>
                <a:gd name="T14" fmla="*/ 119 w 148"/>
                <a:gd name="T15" fmla="*/ 11 h 164"/>
                <a:gd name="T16" fmla="*/ 119 w 148"/>
                <a:gd name="T17" fmla="*/ 6 h 164"/>
                <a:gd name="T18" fmla="*/ 125 w 148"/>
                <a:gd name="T19" fmla="*/ 11 h 164"/>
                <a:gd name="T20" fmla="*/ 125 w 148"/>
                <a:gd name="T21" fmla="*/ 17 h 164"/>
                <a:gd name="T22" fmla="*/ 131 w 148"/>
                <a:gd name="T23" fmla="*/ 17 h 164"/>
                <a:gd name="T24" fmla="*/ 125 w 148"/>
                <a:gd name="T25" fmla="*/ 17 h 164"/>
                <a:gd name="T26" fmla="*/ 125 w 148"/>
                <a:gd name="T27" fmla="*/ 23 h 164"/>
                <a:gd name="T28" fmla="*/ 131 w 148"/>
                <a:gd name="T29" fmla="*/ 23 h 164"/>
                <a:gd name="T30" fmla="*/ 136 w 148"/>
                <a:gd name="T31" fmla="*/ 23 h 164"/>
                <a:gd name="T32" fmla="*/ 131 w 148"/>
                <a:gd name="T33" fmla="*/ 28 h 164"/>
                <a:gd name="T34" fmla="*/ 125 w 148"/>
                <a:gd name="T35" fmla="*/ 34 h 164"/>
                <a:gd name="T36" fmla="*/ 131 w 148"/>
                <a:gd name="T37" fmla="*/ 34 h 164"/>
                <a:gd name="T38" fmla="*/ 136 w 148"/>
                <a:gd name="T39" fmla="*/ 34 h 164"/>
                <a:gd name="T40" fmla="*/ 136 w 148"/>
                <a:gd name="T41" fmla="*/ 40 h 164"/>
                <a:gd name="T42" fmla="*/ 142 w 148"/>
                <a:gd name="T43" fmla="*/ 45 h 164"/>
                <a:gd name="T44" fmla="*/ 148 w 148"/>
                <a:gd name="T45" fmla="*/ 40 h 164"/>
                <a:gd name="T46" fmla="*/ 142 w 148"/>
                <a:gd name="T47" fmla="*/ 40 h 164"/>
                <a:gd name="T48" fmla="*/ 142 w 148"/>
                <a:gd name="T49" fmla="*/ 34 h 164"/>
                <a:gd name="T50" fmla="*/ 148 w 148"/>
                <a:gd name="T51" fmla="*/ 34 h 164"/>
                <a:gd name="T52" fmla="*/ 142 w 148"/>
                <a:gd name="T53" fmla="*/ 153 h 164"/>
                <a:gd name="T54" fmla="*/ 142 w 148"/>
                <a:gd name="T55" fmla="*/ 164 h 164"/>
                <a:gd name="T56" fmla="*/ 68 w 148"/>
                <a:gd name="T57" fmla="*/ 159 h 164"/>
                <a:gd name="T58" fmla="*/ 0 w 148"/>
                <a:gd name="T59" fmla="*/ 1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64">
                  <a:moveTo>
                    <a:pt x="0" y="159"/>
                  </a:moveTo>
                  <a:lnTo>
                    <a:pt x="6" y="108"/>
                  </a:lnTo>
                  <a:lnTo>
                    <a:pt x="12" y="0"/>
                  </a:lnTo>
                  <a:lnTo>
                    <a:pt x="46" y="6"/>
                  </a:lnTo>
                  <a:lnTo>
                    <a:pt x="108" y="6"/>
                  </a:lnTo>
                  <a:lnTo>
                    <a:pt x="114" y="6"/>
                  </a:lnTo>
                  <a:lnTo>
                    <a:pt x="114" y="11"/>
                  </a:lnTo>
                  <a:lnTo>
                    <a:pt x="119" y="11"/>
                  </a:lnTo>
                  <a:lnTo>
                    <a:pt x="119" y="6"/>
                  </a:lnTo>
                  <a:lnTo>
                    <a:pt x="125" y="11"/>
                  </a:lnTo>
                  <a:lnTo>
                    <a:pt x="125" y="17"/>
                  </a:lnTo>
                  <a:lnTo>
                    <a:pt x="131" y="17"/>
                  </a:lnTo>
                  <a:lnTo>
                    <a:pt x="125" y="17"/>
                  </a:lnTo>
                  <a:lnTo>
                    <a:pt x="125" y="23"/>
                  </a:lnTo>
                  <a:lnTo>
                    <a:pt x="131" y="23"/>
                  </a:lnTo>
                  <a:lnTo>
                    <a:pt x="136" y="23"/>
                  </a:lnTo>
                  <a:lnTo>
                    <a:pt x="131" y="28"/>
                  </a:lnTo>
                  <a:lnTo>
                    <a:pt x="125" y="34"/>
                  </a:lnTo>
                  <a:lnTo>
                    <a:pt x="131" y="34"/>
                  </a:lnTo>
                  <a:lnTo>
                    <a:pt x="136" y="34"/>
                  </a:lnTo>
                  <a:lnTo>
                    <a:pt x="136" y="40"/>
                  </a:lnTo>
                  <a:lnTo>
                    <a:pt x="142" y="45"/>
                  </a:lnTo>
                  <a:lnTo>
                    <a:pt x="148" y="40"/>
                  </a:lnTo>
                  <a:lnTo>
                    <a:pt x="142" y="40"/>
                  </a:lnTo>
                  <a:lnTo>
                    <a:pt x="142" y="34"/>
                  </a:lnTo>
                  <a:lnTo>
                    <a:pt x="148" y="34"/>
                  </a:lnTo>
                  <a:lnTo>
                    <a:pt x="142" y="153"/>
                  </a:lnTo>
                  <a:lnTo>
                    <a:pt x="142" y="164"/>
                  </a:lnTo>
                  <a:lnTo>
                    <a:pt x="68" y="159"/>
                  </a:lnTo>
                  <a:lnTo>
                    <a:pt x="0" y="15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 name="Freeform 37">
              <a:extLst>
                <a:ext uri="{FF2B5EF4-FFF2-40B4-BE49-F238E27FC236}">
                  <a16:creationId xmlns:a16="http://schemas.microsoft.com/office/drawing/2014/main" id="{BC3A293F-1004-68EB-3E5F-A00D38AA02DC}"/>
                </a:ext>
              </a:extLst>
            </p:cNvPr>
            <p:cNvSpPr>
              <a:spLocks/>
            </p:cNvSpPr>
            <p:nvPr/>
          </p:nvSpPr>
          <p:spPr bwMode="auto">
            <a:xfrm>
              <a:off x="2730" y="1054"/>
              <a:ext cx="147" cy="153"/>
            </a:xfrm>
            <a:custGeom>
              <a:avLst/>
              <a:gdLst>
                <a:gd name="T0" fmla="*/ 11 w 147"/>
                <a:gd name="T1" fmla="*/ 0 h 153"/>
                <a:gd name="T2" fmla="*/ 34 w 147"/>
                <a:gd name="T3" fmla="*/ 0 h 153"/>
                <a:gd name="T4" fmla="*/ 79 w 147"/>
                <a:gd name="T5" fmla="*/ 0 h 153"/>
                <a:gd name="T6" fmla="*/ 147 w 147"/>
                <a:gd name="T7" fmla="*/ 5 h 153"/>
                <a:gd name="T8" fmla="*/ 142 w 147"/>
                <a:gd name="T9" fmla="*/ 34 h 153"/>
                <a:gd name="T10" fmla="*/ 142 w 147"/>
                <a:gd name="T11" fmla="*/ 28 h 153"/>
                <a:gd name="T12" fmla="*/ 136 w 147"/>
                <a:gd name="T13" fmla="*/ 28 h 153"/>
                <a:gd name="T14" fmla="*/ 130 w 147"/>
                <a:gd name="T15" fmla="*/ 34 h 153"/>
                <a:gd name="T16" fmla="*/ 130 w 147"/>
                <a:gd name="T17" fmla="*/ 28 h 153"/>
                <a:gd name="T18" fmla="*/ 125 w 147"/>
                <a:gd name="T19" fmla="*/ 153 h 153"/>
                <a:gd name="T20" fmla="*/ 0 w 147"/>
                <a:gd name="T21" fmla="*/ 147 h 153"/>
                <a:gd name="T22" fmla="*/ 6 w 147"/>
                <a:gd name="T23" fmla="*/ 45 h 153"/>
                <a:gd name="T24" fmla="*/ 11 w 147"/>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53">
                  <a:moveTo>
                    <a:pt x="11" y="0"/>
                  </a:moveTo>
                  <a:lnTo>
                    <a:pt x="34" y="0"/>
                  </a:lnTo>
                  <a:lnTo>
                    <a:pt x="79" y="0"/>
                  </a:lnTo>
                  <a:lnTo>
                    <a:pt x="147" y="5"/>
                  </a:lnTo>
                  <a:lnTo>
                    <a:pt x="142" y="34"/>
                  </a:lnTo>
                  <a:lnTo>
                    <a:pt x="142" y="28"/>
                  </a:lnTo>
                  <a:lnTo>
                    <a:pt x="136" y="28"/>
                  </a:lnTo>
                  <a:lnTo>
                    <a:pt x="130" y="34"/>
                  </a:lnTo>
                  <a:lnTo>
                    <a:pt x="130" y="28"/>
                  </a:lnTo>
                  <a:lnTo>
                    <a:pt x="125" y="153"/>
                  </a:lnTo>
                  <a:lnTo>
                    <a:pt x="0" y="147"/>
                  </a:lnTo>
                  <a:lnTo>
                    <a:pt x="6" y="45"/>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 name="Freeform 38">
              <a:extLst>
                <a:ext uri="{FF2B5EF4-FFF2-40B4-BE49-F238E27FC236}">
                  <a16:creationId xmlns:a16="http://schemas.microsoft.com/office/drawing/2014/main" id="{9DA1E0E8-6886-5F66-6DBF-EEEC8132FF7F}"/>
                </a:ext>
              </a:extLst>
            </p:cNvPr>
            <p:cNvSpPr>
              <a:spLocks/>
            </p:cNvSpPr>
            <p:nvPr/>
          </p:nvSpPr>
          <p:spPr bwMode="auto">
            <a:xfrm>
              <a:off x="2452" y="1190"/>
              <a:ext cx="142" cy="141"/>
            </a:xfrm>
            <a:custGeom>
              <a:avLst/>
              <a:gdLst>
                <a:gd name="T0" fmla="*/ 136 w 142"/>
                <a:gd name="T1" fmla="*/ 141 h 141"/>
                <a:gd name="T2" fmla="*/ 91 w 142"/>
                <a:gd name="T3" fmla="*/ 141 h 141"/>
                <a:gd name="T4" fmla="*/ 46 w 142"/>
                <a:gd name="T5" fmla="*/ 136 h 141"/>
                <a:gd name="T6" fmla="*/ 0 w 142"/>
                <a:gd name="T7" fmla="*/ 136 h 141"/>
                <a:gd name="T8" fmla="*/ 0 w 142"/>
                <a:gd name="T9" fmla="*/ 119 h 141"/>
                <a:gd name="T10" fmla="*/ 6 w 142"/>
                <a:gd name="T11" fmla="*/ 0 h 141"/>
                <a:gd name="T12" fmla="*/ 29 w 142"/>
                <a:gd name="T13" fmla="*/ 0 h 141"/>
                <a:gd name="T14" fmla="*/ 63 w 142"/>
                <a:gd name="T15" fmla="*/ 0 h 141"/>
                <a:gd name="T16" fmla="*/ 142 w 142"/>
                <a:gd name="T17" fmla="*/ 5 h 141"/>
                <a:gd name="T18" fmla="*/ 136 w 142"/>
                <a:gd name="T19" fmla="*/ 68 h 141"/>
                <a:gd name="T20" fmla="*/ 136 w 142"/>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1">
                  <a:moveTo>
                    <a:pt x="136" y="141"/>
                  </a:moveTo>
                  <a:lnTo>
                    <a:pt x="91" y="141"/>
                  </a:lnTo>
                  <a:lnTo>
                    <a:pt x="46" y="136"/>
                  </a:lnTo>
                  <a:lnTo>
                    <a:pt x="0" y="136"/>
                  </a:lnTo>
                  <a:lnTo>
                    <a:pt x="0" y="119"/>
                  </a:lnTo>
                  <a:lnTo>
                    <a:pt x="6" y="0"/>
                  </a:lnTo>
                  <a:lnTo>
                    <a:pt x="29" y="0"/>
                  </a:lnTo>
                  <a:lnTo>
                    <a:pt x="63" y="0"/>
                  </a:lnTo>
                  <a:lnTo>
                    <a:pt x="142" y="5"/>
                  </a:lnTo>
                  <a:lnTo>
                    <a:pt x="136" y="68"/>
                  </a:lnTo>
                  <a:lnTo>
                    <a:pt x="136"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 name="Freeform 39">
              <a:extLst>
                <a:ext uri="{FF2B5EF4-FFF2-40B4-BE49-F238E27FC236}">
                  <a16:creationId xmlns:a16="http://schemas.microsoft.com/office/drawing/2014/main" id="{1BD696B8-80F3-3E00-63ED-BE936A54D080}"/>
                </a:ext>
              </a:extLst>
            </p:cNvPr>
            <p:cNvSpPr>
              <a:spLocks/>
            </p:cNvSpPr>
            <p:nvPr/>
          </p:nvSpPr>
          <p:spPr bwMode="auto">
            <a:xfrm>
              <a:off x="2129" y="317"/>
              <a:ext cx="232" cy="158"/>
            </a:xfrm>
            <a:custGeom>
              <a:avLst/>
              <a:gdLst>
                <a:gd name="T0" fmla="*/ 0 w 232"/>
                <a:gd name="T1" fmla="*/ 141 h 158"/>
                <a:gd name="T2" fmla="*/ 0 w 232"/>
                <a:gd name="T3" fmla="*/ 130 h 158"/>
                <a:gd name="T4" fmla="*/ 0 w 232"/>
                <a:gd name="T5" fmla="*/ 119 h 158"/>
                <a:gd name="T6" fmla="*/ 0 w 232"/>
                <a:gd name="T7" fmla="*/ 113 h 158"/>
                <a:gd name="T8" fmla="*/ 0 w 232"/>
                <a:gd name="T9" fmla="*/ 102 h 158"/>
                <a:gd name="T10" fmla="*/ 0 w 232"/>
                <a:gd name="T11" fmla="*/ 96 h 158"/>
                <a:gd name="T12" fmla="*/ 0 w 232"/>
                <a:gd name="T13" fmla="*/ 90 h 158"/>
                <a:gd name="T14" fmla="*/ 0 w 232"/>
                <a:gd name="T15" fmla="*/ 85 h 158"/>
                <a:gd name="T16" fmla="*/ 0 w 232"/>
                <a:gd name="T17" fmla="*/ 79 h 158"/>
                <a:gd name="T18" fmla="*/ 6 w 232"/>
                <a:gd name="T19" fmla="*/ 68 h 158"/>
                <a:gd name="T20" fmla="*/ 6 w 232"/>
                <a:gd name="T21" fmla="*/ 62 h 158"/>
                <a:gd name="T22" fmla="*/ 6 w 232"/>
                <a:gd name="T23" fmla="*/ 56 h 158"/>
                <a:gd name="T24" fmla="*/ 6 w 232"/>
                <a:gd name="T25" fmla="*/ 45 h 158"/>
                <a:gd name="T26" fmla="*/ 6 w 232"/>
                <a:gd name="T27" fmla="*/ 39 h 158"/>
                <a:gd name="T28" fmla="*/ 6 w 232"/>
                <a:gd name="T29" fmla="*/ 34 h 158"/>
                <a:gd name="T30" fmla="*/ 6 w 232"/>
                <a:gd name="T31" fmla="*/ 28 h 158"/>
                <a:gd name="T32" fmla="*/ 6 w 232"/>
                <a:gd name="T33" fmla="*/ 22 h 158"/>
                <a:gd name="T34" fmla="*/ 6 w 232"/>
                <a:gd name="T35" fmla="*/ 11 h 158"/>
                <a:gd name="T36" fmla="*/ 6 w 232"/>
                <a:gd name="T37" fmla="*/ 5 h 158"/>
                <a:gd name="T38" fmla="*/ 11 w 232"/>
                <a:gd name="T39" fmla="*/ 0 h 158"/>
                <a:gd name="T40" fmla="*/ 17 w 232"/>
                <a:gd name="T41" fmla="*/ 0 h 158"/>
                <a:gd name="T42" fmla="*/ 23 w 232"/>
                <a:gd name="T43" fmla="*/ 0 h 158"/>
                <a:gd name="T44" fmla="*/ 28 w 232"/>
                <a:gd name="T45" fmla="*/ 0 h 158"/>
                <a:gd name="T46" fmla="*/ 40 w 232"/>
                <a:gd name="T47" fmla="*/ 0 h 158"/>
                <a:gd name="T48" fmla="*/ 45 w 232"/>
                <a:gd name="T49" fmla="*/ 0 h 158"/>
                <a:gd name="T50" fmla="*/ 51 w 232"/>
                <a:gd name="T51" fmla="*/ 0 h 158"/>
                <a:gd name="T52" fmla="*/ 57 w 232"/>
                <a:gd name="T53" fmla="*/ 0 h 158"/>
                <a:gd name="T54" fmla="*/ 62 w 232"/>
                <a:gd name="T55" fmla="*/ 0 h 158"/>
                <a:gd name="T56" fmla="*/ 62 w 232"/>
                <a:gd name="T57" fmla="*/ 5 h 158"/>
                <a:gd name="T58" fmla="*/ 68 w 232"/>
                <a:gd name="T59" fmla="*/ 5 h 158"/>
                <a:gd name="T60" fmla="*/ 74 w 232"/>
                <a:gd name="T61" fmla="*/ 5 h 158"/>
                <a:gd name="T62" fmla="*/ 85 w 232"/>
                <a:gd name="T63" fmla="*/ 5 h 158"/>
                <a:gd name="T64" fmla="*/ 91 w 232"/>
                <a:gd name="T65" fmla="*/ 5 h 158"/>
                <a:gd name="T66" fmla="*/ 96 w 232"/>
                <a:gd name="T67" fmla="*/ 5 h 158"/>
                <a:gd name="T68" fmla="*/ 108 w 232"/>
                <a:gd name="T69" fmla="*/ 5 h 158"/>
                <a:gd name="T70" fmla="*/ 113 w 232"/>
                <a:gd name="T71" fmla="*/ 5 h 158"/>
                <a:gd name="T72" fmla="*/ 125 w 232"/>
                <a:gd name="T73" fmla="*/ 5 h 158"/>
                <a:gd name="T74" fmla="*/ 136 w 232"/>
                <a:gd name="T75" fmla="*/ 11 h 158"/>
                <a:gd name="T76" fmla="*/ 142 w 232"/>
                <a:gd name="T77" fmla="*/ 11 h 158"/>
                <a:gd name="T78" fmla="*/ 147 w 232"/>
                <a:gd name="T79" fmla="*/ 11 h 158"/>
                <a:gd name="T80" fmla="*/ 153 w 232"/>
                <a:gd name="T81" fmla="*/ 11 h 158"/>
                <a:gd name="T82" fmla="*/ 164 w 232"/>
                <a:gd name="T83" fmla="*/ 11 h 158"/>
                <a:gd name="T84" fmla="*/ 176 w 232"/>
                <a:gd name="T85" fmla="*/ 11 h 158"/>
                <a:gd name="T86" fmla="*/ 181 w 232"/>
                <a:gd name="T87" fmla="*/ 11 h 158"/>
                <a:gd name="T88" fmla="*/ 187 w 232"/>
                <a:gd name="T89" fmla="*/ 11 h 158"/>
                <a:gd name="T90" fmla="*/ 193 w 232"/>
                <a:gd name="T91" fmla="*/ 11 h 158"/>
                <a:gd name="T92" fmla="*/ 204 w 232"/>
                <a:gd name="T93" fmla="*/ 11 h 158"/>
                <a:gd name="T94" fmla="*/ 210 w 232"/>
                <a:gd name="T95" fmla="*/ 17 h 158"/>
                <a:gd name="T96" fmla="*/ 215 w 232"/>
                <a:gd name="T97" fmla="*/ 17 h 158"/>
                <a:gd name="T98" fmla="*/ 232 w 232"/>
                <a:gd name="T99" fmla="*/ 17 h 158"/>
                <a:gd name="T100" fmla="*/ 221 w 232"/>
                <a:gd name="T101" fmla="*/ 158 h 158"/>
                <a:gd name="T102" fmla="*/ 181 w 232"/>
                <a:gd name="T103" fmla="*/ 153 h 158"/>
                <a:gd name="T104" fmla="*/ 142 w 232"/>
                <a:gd name="T105" fmla="*/ 153 h 158"/>
                <a:gd name="T106" fmla="*/ 125 w 232"/>
                <a:gd name="T107" fmla="*/ 147 h 158"/>
                <a:gd name="T108" fmla="*/ 0 w 232"/>
                <a:gd name="T109" fmla="*/ 14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58">
                  <a:moveTo>
                    <a:pt x="0" y="141"/>
                  </a:moveTo>
                  <a:lnTo>
                    <a:pt x="0" y="130"/>
                  </a:lnTo>
                  <a:lnTo>
                    <a:pt x="0" y="119"/>
                  </a:lnTo>
                  <a:lnTo>
                    <a:pt x="0" y="113"/>
                  </a:lnTo>
                  <a:lnTo>
                    <a:pt x="0" y="102"/>
                  </a:lnTo>
                  <a:lnTo>
                    <a:pt x="0" y="96"/>
                  </a:lnTo>
                  <a:lnTo>
                    <a:pt x="0" y="90"/>
                  </a:lnTo>
                  <a:lnTo>
                    <a:pt x="0" y="85"/>
                  </a:lnTo>
                  <a:lnTo>
                    <a:pt x="0" y="79"/>
                  </a:lnTo>
                  <a:lnTo>
                    <a:pt x="6" y="68"/>
                  </a:lnTo>
                  <a:lnTo>
                    <a:pt x="6" y="62"/>
                  </a:lnTo>
                  <a:lnTo>
                    <a:pt x="6" y="56"/>
                  </a:lnTo>
                  <a:lnTo>
                    <a:pt x="6" y="45"/>
                  </a:lnTo>
                  <a:lnTo>
                    <a:pt x="6" y="39"/>
                  </a:lnTo>
                  <a:lnTo>
                    <a:pt x="6" y="34"/>
                  </a:lnTo>
                  <a:lnTo>
                    <a:pt x="6" y="28"/>
                  </a:lnTo>
                  <a:lnTo>
                    <a:pt x="6" y="22"/>
                  </a:lnTo>
                  <a:lnTo>
                    <a:pt x="6" y="11"/>
                  </a:lnTo>
                  <a:lnTo>
                    <a:pt x="6" y="5"/>
                  </a:lnTo>
                  <a:lnTo>
                    <a:pt x="11" y="0"/>
                  </a:lnTo>
                  <a:lnTo>
                    <a:pt x="17" y="0"/>
                  </a:lnTo>
                  <a:lnTo>
                    <a:pt x="23" y="0"/>
                  </a:lnTo>
                  <a:lnTo>
                    <a:pt x="28" y="0"/>
                  </a:lnTo>
                  <a:lnTo>
                    <a:pt x="40" y="0"/>
                  </a:lnTo>
                  <a:lnTo>
                    <a:pt x="45" y="0"/>
                  </a:lnTo>
                  <a:lnTo>
                    <a:pt x="51" y="0"/>
                  </a:lnTo>
                  <a:lnTo>
                    <a:pt x="57" y="0"/>
                  </a:lnTo>
                  <a:lnTo>
                    <a:pt x="62" y="0"/>
                  </a:lnTo>
                  <a:lnTo>
                    <a:pt x="62" y="5"/>
                  </a:lnTo>
                  <a:lnTo>
                    <a:pt x="68" y="5"/>
                  </a:lnTo>
                  <a:lnTo>
                    <a:pt x="74" y="5"/>
                  </a:lnTo>
                  <a:lnTo>
                    <a:pt x="85" y="5"/>
                  </a:lnTo>
                  <a:lnTo>
                    <a:pt x="91" y="5"/>
                  </a:lnTo>
                  <a:lnTo>
                    <a:pt x="96" y="5"/>
                  </a:lnTo>
                  <a:lnTo>
                    <a:pt x="108" y="5"/>
                  </a:lnTo>
                  <a:lnTo>
                    <a:pt x="113" y="5"/>
                  </a:lnTo>
                  <a:lnTo>
                    <a:pt x="125" y="5"/>
                  </a:lnTo>
                  <a:lnTo>
                    <a:pt x="136" y="11"/>
                  </a:lnTo>
                  <a:lnTo>
                    <a:pt x="142" y="11"/>
                  </a:lnTo>
                  <a:lnTo>
                    <a:pt x="147" y="11"/>
                  </a:lnTo>
                  <a:lnTo>
                    <a:pt x="153" y="11"/>
                  </a:lnTo>
                  <a:lnTo>
                    <a:pt x="164" y="11"/>
                  </a:lnTo>
                  <a:lnTo>
                    <a:pt x="176" y="11"/>
                  </a:lnTo>
                  <a:lnTo>
                    <a:pt x="181" y="11"/>
                  </a:lnTo>
                  <a:lnTo>
                    <a:pt x="187" y="11"/>
                  </a:lnTo>
                  <a:lnTo>
                    <a:pt x="193" y="11"/>
                  </a:lnTo>
                  <a:lnTo>
                    <a:pt x="204" y="11"/>
                  </a:lnTo>
                  <a:lnTo>
                    <a:pt x="210" y="17"/>
                  </a:lnTo>
                  <a:lnTo>
                    <a:pt x="215" y="17"/>
                  </a:lnTo>
                  <a:lnTo>
                    <a:pt x="232" y="17"/>
                  </a:lnTo>
                  <a:lnTo>
                    <a:pt x="221" y="158"/>
                  </a:lnTo>
                  <a:lnTo>
                    <a:pt x="181" y="153"/>
                  </a:lnTo>
                  <a:lnTo>
                    <a:pt x="142" y="153"/>
                  </a:lnTo>
                  <a:lnTo>
                    <a:pt x="125" y="147"/>
                  </a:lnTo>
                  <a:lnTo>
                    <a:pt x="0"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 name="Freeform 40">
              <a:extLst>
                <a:ext uri="{FF2B5EF4-FFF2-40B4-BE49-F238E27FC236}">
                  <a16:creationId xmlns:a16="http://schemas.microsoft.com/office/drawing/2014/main" id="{5C185FCE-4F1A-C0E9-4BD7-E0747D1BB0DA}"/>
                </a:ext>
              </a:extLst>
            </p:cNvPr>
            <p:cNvSpPr>
              <a:spLocks/>
            </p:cNvSpPr>
            <p:nvPr/>
          </p:nvSpPr>
          <p:spPr bwMode="auto">
            <a:xfrm>
              <a:off x="2259" y="1450"/>
              <a:ext cx="148" cy="148"/>
            </a:xfrm>
            <a:custGeom>
              <a:avLst/>
              <a:gdLst>
                <a:gd name="T0" fmla="*/ 148 w 148"/>
                <a:gd name="T1" fmla="*/ 12 h 148"/>
                <a:gd name="T2" fmla="*/ 142 w 148"/>
                <a:gd name="T3" fmla="*/ 80 h 148"/>
                <a:gd name="T4" fmla="*/ 137 w 148"/>
                <a:gd name="T5" fmla="*/ 148 h 148"/>
                <a:gd name="T6" fmla="*/ 85 w 148"/>
                <a:gd name="T7" fmla="*/ 148 h 148"/>
                <a:gd name="T8" fmla="*/ 0 w 148"/>
                <a:gd name="T9" fmla="*/ 142 h 148"/>
                <a:gd name="T10" fmla="*/ 6 w 148"/>
                <a:gd name="T11" fmla="*/ 85 h 148"/>
                <a:gd name="T12" fmla="*/ 12 w 148"/>
                <a:gd name="T13" fmla="*/ 0 h 148"/>
                <a:gd name="T14" fmla="*/ 46 w 148"/>
                <a:gd name="T15" fmla="*/ 6 h 148"/>
                <a:gd name="T16" fmla="*/ 63 w 148"/>
                <a:gd name="T17" fmla="*/ 6 h 148"/>
                <a:gd name="T18" fmla="*/ 148 w 148"/>
                <a:gd name="T19"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8">
                  <a:moveTo>
                    <a:pt x="148" y="12"/>
                  </a:moveTo>
                  <a:lnTo>
                    <a:pt x="142" y="80"/>
                  </a:lnTo>
                  <a:lnTo>
                    <a:pt x="137" y="148"/>
                  </a:lnTo>
                  <a:lnTo>
                    <a:pt x="85" y="148"/>
                  </a:lnTo>
                  <a:lnTo>
                    <a:pt x="0" y="142"/>
                  </a:lnTo>
                  <a:lnTo>
                    <a:pt x="6" y="85"/>
                  </a:lnTo>
                  <a:lnTo>
                    <a:pt x="12" y="0"/>
                  </a:lnTo>
                  <a:lnTo>
                    <a:pt x="46" y="6"/>
                  </a:lnTo>
                  <a:lnTo>
                    <a:pt x="63" y="6"/>
                  </a:lnTo>
                  <a:lnTo>
                    <a:pt x="148"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 name="Freeform 41">
              <a:extLst>
                <a:ext uri="{FF2B5EF4-FFF2-40B4-BE49-F238E27FC236}">
                  <a16:creationId xmlns:a16="http://schemas.microsoft.com/office/drawing/2014/main" id="{6E3FDFFC-D5E4-8148-5BDE-ADB4813191D8}"/>
                </a:ext>
              </a:extLst>
            </p:cNvPr>
            <p:cNvSpPr>
              <a:spLocks/>
            </p:cNvSpPr>
            <p:nvPr/>
          </p:nvSpPr>
          <p:spPr bwMode="auto">
            <a:xfrm>
              <a:off x="2095" y="731"/>
              <a:ext cx="232" cy="158"/>
            </a:xfrm>
            <a:custGeom>
              <a:avLst/>
              <a:gdLst>
                <a:gd name="T0" fmla="*/ 221 w 232"/>
                <a:gd name="T1" fmla="*/ 158 h 158"/>
                <a:gd name="T2" fmla="*/ 170 w 232"/>
                <a:gd name="T3" fmla="*/ 153 h 158"/>
                <a:gd name="T4" fmla="*/ 142 w 232"/>
                <a:gd name="T5" fmla="*/ 153 h 158"/>
                <a:gd name="T6" fmla="*/ 130 w 232"/>
                <a:gd name="T7" fmla="*/ 147 h 158"/>
                <a:gd name="T8" fmla="*/ 0 w 232"/>
                <a:gd name="T9" fmla="*/ 141 h 158"/>
                <a:gd name="T10" fmla="*/ 0 w 232"/>
                <a:gd name="T11" fmla="*/ 136 h 158"/>
                <a:gd name="T12" fmla="*/ 0 w 232"/>
                <a:gd name="T13" fmla="*/ 124 h 158"/>
                <a:gd name="T14" fmla="*/ 0 w 232"/>
                <a:gd name="T15" fmla="*/ 119 h 158"/>
                <a:gd name="T16" fmla="*/ 0 w 232"/>
                <a:gd name="T17" fmla="*/ 113 h 158"/>
                <a:gd name="T18" fmla="*/ 0 w 232"/>
                <a:gd name="T19" fmla="*/ 107 h 158"/>
                <a:gd name="T20" fmla="*/ 0 w 232"/>
                <a:gd name="T21" fmla="*/ 102 h 158"/>
                <a:gd name="T22" fmla="*/ 0 w 232"/>
                <a:gd name="T23" fmla="*/ 96 h 158"/>
                <a:gd name="T24" fmla="*/ 0 w 232"/>
                <a:gd name="T25" fmla="*/ 90 h 158"/>
                <a:gd name="T26" fmla="*/ 0 w 232"/>
                <a:gd name="T27" fmla="*/ 85 h 158"/>
                <a:gd name="T28" fmla="*/ 0 w 232"/>
                <a:gd name="T29" fmla="*/ 79 h 158"/>
                <a:gd name="T30" fmla="*/ 0 w 232"/>
                <a:gd name="T31" fmla="*/ 73 h 158"/>
                <a:gd name="T32" fmla="*/ 6 w 232"/>
                <a:gd name="T33" fmla="*/ 68 h 158"/>
                <a:gd name="T34" fmla="*/ 6 w 232"/>
                <a:gd name="T35" fmla="*/ 62 h 158"/>
                <a:gd name="T36" fmla="*/ 6 w 232"/>
                <a:gd name="T37" fmla="*/ 56 h 158"/>
                <a:gd name="T38" fmla="*/ 6 w 232"/>
                <a:gd name="T39" fmla="*/ 51 h 158"/>
                <a:gd name="T40" fmla="*/ 6 w 232"/>
                <a:gd name="T41" fmla="*/ 45 h 158"/>
                <a:gd name="T42" fmla="*/ 6 w 232"/>
                <a:gd name="T43" fmla="*/ 39 h 158"/>
                <a:gd name="T44" fmla="*/ 6 w 232"/>
                <a:gd name="T45" fmla="*/ 34 h 158"/>
                <a:gd name="T46" fmla="*/ 6 w 232"/>
                <a:gd name="T47" fmla="*/ 28 h 158"/>
                <a:gd name="T48" fmla="*/ 6 w 232"/>
                <a:gd name="T49" fmla="*/ 22 h 158"/>
                <a:gd name="T50" fmla="*/ 6 w 232"/>
                <a:gd name="T51" fmla="*/ 17 h 158"/>
                <a:gd name="T52" fmla="*/ 6 w 232"/>
                <a:gd name="T53" fmla="*/ 11 h 158"/>
                <a:gd name="T54" fmla="*/ 6 w 232"/>
                <a:gd name="T55" fmla="*/ 5 h 158"/>
                <a:gd name="T56" fmla="*/ 6 w 232"/>
                <a:gd name="T57" fmla="*/ 0 h 158"/>
                <a:gd name="T58" fmla="*/ 11 w 232"/>
                <a:gd name="T59" fmla="*/ 0 h 158"/>
                <a:gd name="T60" fmla="*/ 62 w 232"/>
                <a:gd name="T61" fmla="*/ 5 h 158"/>
                <a:gd name="T62" fmla="*/ 113 w 232"/>
                <a:gd name="T63" fmla="*/ 11 h 158"/>
                <a:gd name="T64" fmla="*/ 130 w 232"/>
                <a:gd name="T65" fmla="*/ 11 h 158"/>
                <a:gd name="T66" fmla="*/ 176 w 232"/>
                <a:gd name="T67" fmla="*/ 11 h 158"/>
                <a:gd name="T68" fmla="*/ 204 w 232"/>
                <a:gd name="T69" fmla="*/ 17 h 158"/>
                <a:gd name="T70" fmla="*/ 215 w 232"/>
                <a:gd name="T71" fmla="*/ 17 h 158"/>
                <a:gd name="T72" fmla="*/ 232 w 232"/>
                <a:gd name="T73" fmla="*/ 17 h 158"/>
                <a:gd name="T74" fmla="*/ 232 w 232"/>
                <a:gd name="T75" fmla="*/ 68 h 158"/>
                <a:gd name="T76" fmla="*/ 221 w 232"/>
                <a:gd name="T7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158">
                  <a:moveTo>
                    <a:pt x="221" y="158"/>
                  </a:moveTo>
                  <a:lnTo>
                    <a:pt x="170" y="153"/>
                  </a:lnTo>
                  <a:lnTo>
                    <a:pt x="142" y="153"/>
                  </a:lnTo>
                  <a:lnTo>
                    <a:pt x="130" y="147"/>
                  </a:lnTo>
                  <a:lnTo>
                    <a:pt x="0" y="141"/>
                  </a:lnTo>
                  <a:lnTo>
                    <a:pt x="0" y="136"/>
                  </a:lnTo>
                  <a:lnTo>
                    <a:pt x="0" y="124"/>
                  </a:lnTo>
                  <a:lnTo>
                    <a:pt x="0" y="119"/>
                  </a:lnTo>
                  <a:lnTo>
                    <a:pt x="0" y="113"/>
                  </a:lnTo>
                  <a:lnTo>
                    <a:pt x="0" y="107"/>
                  </a:lnTo>
                  <a:lnTo>
                    <a:pt x="0" y="102"/>
                  </a:lnTo>
                  <a:lnTo>
                    <a:pt x="0" y="96"/>
                  </a:lnTo>
                  <a:lnTo>
                    <a:pt x="0" y="90"/>
                  </a:lnTo>
                  <a:lnTo>
                    <a:pt x="0" y="85"/>
                  </a:lnTo>
                  <a:lnTo>
                    <a:pt x="0" y="79"/>
                  </a:lnTo>
                  <a:lnTo>
                    <a:pt x="0" y="73"/>
                  </a:lnTo>
                  <a:lnTo>
                    <a:pt x="6" y="68"/>
                  </a:lnTo>
                  <a:lnTo>
                    <a:pt x="6" y="62"/>
                  </a:lnTo>
                  <a:lnTo>
                    <a:pt x="6" y="56"/>
                  </a:lnTo>
                  <a:lnTo>
                    <a:pt x="6" y="51"/>
                  </a:lnTo>
                  <a:lnTo>
                    <a:pt x="6" y="45"/>
                  </a:lnTo>
                  <a:lnTo>
                    <a:pt x="6" y="39"/>
                  </a:lnTo>
                  <a:lnTo>
                    <a:pt x="6" y="34"/>
                  </a:lnTo>
                  <a:lnTo>
                    <a:pt x="6" y="28"/>
                  </a:lnTo>
                  <a:lnTo>
                    <a:pt x="6" y="22"/>
                  </a:lnTo>
                  <a:lnTo>
                    <a:pt x="6" y="17"/>
                  </a:lnTo>
                  <a:lnTo>
                    <a:pt x="6" y="11"/>
                  </a:lnTo>
                  <a:lnTo>
                    <a:pt x="6" y="5"/>
                  </a:lnTo>
                  <a:lnTo>
                    <a:pt x="6" y="0"/>
                  </a:lnTo>
                  <a:lnTo>
                    <a:pt x="11" y="0"/>
                  </a:lnTo>
                  <a:lnTo>
                    <a:pt x="62" y="5"/>
                  </a:lnTo>
                  <a:lnTo>
                    <a:pt x="113" y="11"/>
                  </a:lnTo>
                  <a:lnTo>
                    <a:pt x="130" y="11"/>
                  </a:lnTo>
                  <a:lnTo>
                    <a:pt x="176" y="11"/>
                  </a:lnTo>
                  <a:lnTo>
                    <a:pt x="204" y="17"/>
                  </a:lnTo>
                  <a:lnTo>
                    <a:pt x="215" y="17"/>
                  </a:lnTo>
                  <a:lnTo>
                    <a:pt x="232" y="17"/>
                  </a:lnTo>
                  <a:lnTo>
                    <a:pt x="232" y="68"/>
                  </a:lnTo>
                  <a:lnTo>
                    <a:pt x="221" y="15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 name="Freeform 42">
              <a:extLst>
                <a:ext uri="{FF2B5EF4-FFF2-40B4-BE49-F238E27FC236}">
                  <a16:creationId xmlns:a16="http://schemas.microsoft.com/office/drawing/2014/main" id="{7B9D6EA6-1D60-537A-2729-325E88BF64DE}"/>
                </a:ext>
              </a:extLst>
            </p:cNvPr>
            <p:cNvSpPr>
              <a:spLocks/>
            </p:cNvSpPr>
            <p:nvPr/>
          </p:nvSpPr>
          <p:spPr bwMode="auto">
            <a:xfrm>
              <a:off x="2588" y="1195"/>
              <a:ext cx="142" cy="148"/>
            </a:xfrm>
            <a:custGeom>
              <a:avLst/>
              <a:gdLst>
                <a:gd name="T0" fmla="*/ 136 w 142"/>
                <a:gd name="T1" fmla="*/ 148 h 148"/>
                <a:gd name="T2" fmla="*/ 119 w 142"/>
                <a:gd name="T3" fmla="*/ 148 h 148"/>
                <a:gd name="T4" fmla="*/ 85 w 142"/>
                <a:gd name="T5" fmla="*/ 142 h 148"/>
                <a:gd name="T6" fmla="*/ 0 w 142"/>
                <a:gd name="T7" fmla="*/ 136 h 148"/>
                <a:gd name="T8" fmla="*/ 0 w 142"/>
                <a:gd name="T9" fmla="*/ 63 h 148"/>
                <a:gd name="T10" fmla="*/ 6 w 142"/>
                <a:gd name="T11" fmla="*/ 0 h 148"/>
                <a:gd name="T12" fmla="*/ 142 w 142"/>
                <a:gd name="T13" fmla="*/ 6 h 148"/>
                <a:gd name="T14" fmla="*/ 136 w 142"/>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8">
                  <a:moveTo>
                    <a:pt x="136" y="148"/>
                  </a:moveTo>
                  <a:lnTo>
                    <a:pt x="119" y="148"/>
                  </a:lnTo>
                  <a:lnTo>
                    <a:pt x="85" y="142"/>
                  </a:lnTo>
                  <a:lnTo>
                    <a:pt x="0" y="136"/>
                  </a:lnTo>
                  <a:lnTo>
                    <a:pt x="0" y="63"/>
                  </a:lnTo>
                  <a:lnTo>
                    <a:pt x="6" y="0"/>
                  </a:lnTo>
                  <a:lnTo>
                    <a:pt x="142" y="6"/>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 name="Freeform 43">
              <a:extLst>
                <a:ext uri="{FF2B5EF4-FFF2-40B4-BE49-F238E27FC236}">
                  <a16:creationId xmlns:a16="http://schemas.microsoft.com/office/drawing/2014/main" id="{1B01FF89-03E6-FD28-1856-47C02F153144}"/>
                </a:ext>
              </a:extLst>
            </p:cNvPr>
            <p:cNvSpPr>
              <a:spLocks/>
            </p:cNvSpPr>
            <p:nvPr/>
          </p:nvSpPr>
          <p:spPr bwMode="auto">
            <a:xfrm>
              <a:off x="2600" y="770"/>
              <a:ext cx="147" cy="142"/>
            </a:xfrm>
            <a:custGeom>
              <a:avLst/>
              <a:gdLst>
                <a:gd name="T0" fmla="*/ 147 w 147"/>
                <a:gd name="T1" fmla="*/ 6 h 142"/>
                <a:gd name="T2" fmla="*/ 147 w 147"/>
                <a:gd name="T3" fmla="*/ 68 h 142"/>
                <a:gd name="T4" fmla="*/ 141 w 147"/>
                <a:gd name="T5" fmla="*/ 142 h 142"/>
                <a:gd name="T6" fmla="*/ 113 w 147"/>
                <a:gd name="T7" fmla="*/ 142 h 142"/>
                <a:gd name="T8" fmla="*/ 62 w 147"/>
                <a:gd name="T9" fmla="*/ 136 h 142"/>
                <a:gd name="T10" fmla="*/ 34 w 147"/>
                <a:gd name="T11" fmla="*/ 136 h 142"/>
                <a:gd name="T12" fmla="*/ 0 w 147"/>
                <a:gd name="T13" fmla="*/ 136 h 142"/>
                <a:gd name="T14" fmla="*/ 5 w 147"/>
                <a:gd name="T15" fmla="*/ 46 h 142"/>
                <a:gd name="T16" fmla="*/ 5 w 147"/>
                <a:gd name="T17" fmla="*/ 0 h 142"/>
                <a:gd name="T18" fmla="*/ 39 w 147"/>
                <a:gd name="T19" fmla="*/ 0 h 142"/>
                <a:gd name="T20" fmla="*/ 79 w 147"/>
                <a:gd name="T21" fmla="*/ 0 h 142"/>
                <a:gd name="T22" fmla="*/ 147 w 147"/>
                <a:gd name="T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2">
                  <a:moveTo>
                    <a:pt x="147" y="6"/>
                  </a:moveTo>
                  <a:lnTo>
                    <a:pt x="147" y="68"/>
                  </a:lnTo>
                  <a:lnTo>
                    <a:pt x="141" y="142"/>
                  </a:lnTo>
                  <a:lnTo>
                    <a:pt x="113" y="142"/>
                  </a:lnTo>
                  <a:lnTo>
                    <a:pt x="62" y="136"/>
                  </a:lnTo>
                  <a:lnTo>
                    <a:pt x="34" y="136"/>
                  </a:lnTo>
                  <a:lnTo>
                    <a:pt x="0" y="136"/>
                  </a:lnTo>
                  <a:lnTo>
                    <a:pt x="5" y="46"/>
                  </a:lnTo>
                  <a:lnTo>
                    <a:pt x="5" y="0"/>
                  </a:lnTo>
                  <a:lnTo>
                    <a:pt x="39" y="0"/>
                  </a:lnTo>
                  <a:lnTo>
                    <a:pt x="79"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 name="Freeform 44">
              <a:extLst>
                <a:ext uri="{FF2B5EF4-FFF2-40B4-BE49-F238E27FC236}">
                  <a16:creationId xmlns:a16="http://schemas.microsoft.com/office/drawing/2014/main" id="{864E22CA-2AA0-7488-377D-BE3B45A57EDC}"/>
                </a:ext>
              </a:extLst>
            </p:cNvPr>
            <p:cNvSpPr>
              <a:spLocks/>
            </p:cNvSpPr>
            <p:nvPr/>
          </p:nvSpPr>
          <p:spPr bwMode="auto">
            <a:xfrm>
              <a:off x="3076" y="1638"/>
              <a:ext cx="175" cy="141"/>
            </a:xfrm>
            <a:custGeom>
              <a:avLst/>
              <a:gdLst>
                <a:gd name="T0" fmla="*/ 175 w 175"/>
                <a:gd name="T1" fmla="*/ 5 h 141"/>
                <a:gd name="T2" fmla="*/ 175 w 175"/>
                <a:gd name="T3" fmla="*/ 45 h 141"/>
                <a:gd name="T4" fmla="*/ 175 w 175"/>
                <a:gd name="T5" fmla="*/ 73 h 141"/>
                <a:gd name="T6" fmla="*/ 158 w 175"/>
                <a:gd name="T7" fmla="*/ 85 h 141"/>
                <a:gd name="T8" fmla="*/ 153 w 175"/>
                <a:gd name="T9" fmla="*/ 85 h 141"/>
                <a:gd name="T10" fmla="*/ 124 w 175"/>
                <a:gd name="T11" fmla="*/ 102 h 141"/>
                <a:gd name="T12" fmla="*/ 79 w 175"/>
                <a:gd name="T13" fmla="*/ 130 h 141"/>
                <a:gd name="T14" fmla="*/ 62 w 175"/>
                <a:gd name="T15" fmla="*/ 136 h 141"/>
                <a:gd name="T16" fmla="*/ 51 w 175"/>
                <a:gd name="T17" fmla="*/ 141 h 141"/>
                <a:gd name="T18" fmla="*/ 0 w 175"/>
                <a:gd name="T19" fmla="*/ 141 h 141"/>
                <a:gd name="T20" fmla="*/ 5 w 175"/>
                <a:gd name="T21" fmla="*/ 85 h 141"/>
                <a:gd name="T22" fmla="*/ 5 w 175"/>
                <a:gd name="T23" fmla="*/ 0 h 141"/>
                <a:gd name="T24" fmla="*/ 11 w 175"/>
                <a:gd name="T25" fmla="*/ 0 h 141"/>
                <a:gd name="T26" fmla="*/ 56 w 175"/>
                <a:gd name="T27" fmla="*/ 5 h 141"/>
                <a:gd name="T28" fmla="*/ 107 w 175"/>
                <a:gd name="T29" fmla="*/ 5 h 141"/>
                <a:gd name="T30" fmla="*/ 153 w 175"/>
                <a:gd name="T31" fmla="*/ 5 h 141"/>
                <a:gd name="T32" fmla="*/ 175 w 175"/>
                <a:gd name="T33"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41">
                  <a:moveTo>
                    <a:pt x="175" y="5"/>
                  </a:moveTo>
                  <a:lnTo>
                    <a:pt x="175" y="45"/>
                  </a:lnTo>
                  <a:lnTo>
                    <a:pt x="175" y="73"/>
                  </a:lnTo>
                  <a:lnTo>
                    <a:pt x="158" y="85"/>
                  </a:lnTo>
                  <a:lnTo>
                    <a:pt x="153" y="85"/>
                  </a:lnTo>
                  <a:lnTo>
                    <a:pt x="124" y="102"/>
                  </a:lnTo>
                  <a:lnTo>
                    <a:pt x="79" y="130"/>
                  </a:lnTo>
                  <a:lnTo>
                    <a:pt x="62" y="136"/>
                  </a:lnTo>
                  <a:lnTo>
                    <a:pt x="51" y="141"/>
                  </a:lnTo>
                  <a:lnTo>
                    <a:pt x="0" y="141"/>
                  </a:lnTo>
                  <a:lnTo>
                    <a:pt x="5" y="85"/>
                  </a:lnTo>
                  <a:lnTo>
                    <a:pt x="5" y="0"/>
                  </a:lnTo>
                  <a:lnTo>
                    <a:pt x="11" y="0"/>
                  </a:lnTo>
                  <a:lnTo>
                    <a:pt x="56" y="5"/>
                  </a:lnTo>
                  <a:lnTo>
                    <a:pt x="107" y="5"/>
                  </a:lnTo>
                  <a:lnTo>
                    <a:pt x="153" y="5"/>
                  </a:lnTo>
                  <a:lnTo>
                    <a:pt x="175"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45">
              <a:extLst>
                <a:ext uri="{FF2B5EF4-FFF2-40B4-BE49-F238E27FC236}">
                  <a16:creationId xmlns:a16="http://schemas.microsoft.com/office/drawing/2014/main" id="{23E7F3BA-CC84-2602-9757-D45B73404B75}"/>
                </a:ext>
              </a:extLst>
            </p:cNvPr>
            <p:cNvSpPr>
              <a:spLocks/>
            </p:cNvSpPr>
            <p:nvPr/>
          </p:nvSpPr>
          <p:spPr bwMode="auto">
            <a:xfrm>
              <a:off x="1058" y="1643"/>
              <a:ext cx="175" cy="216"/>
            </a:xfrm>
            <a:custGeom>
              <a:avLst/>
              <a:gdLst>
                <a:gd name="T0" fmla="*/ 153 w 175"/>
                <a:gd name="T1" fmla="*/ 216 h 216"/>
                <a:gd name="T2" fmla="*/ 136 w 175"/>
                <a:gd name="T3" fmla="*/ 210 h 216"/>
                <a:gd name="T4" fmla="*/ 130 w 175"/>
                <a:gd name="T5" fmla="*/ 204 h 216"/>
                <a:gd name="T6" fmla="*/ 124 w 175"/>
                <a:gd name="T7" fmla="*/ 199 h 216"/>
                <a:gd name="T8" fmla="*/ 113 w 175"/>
                <a:gd name="T9" fmla="*/ 193 h 216"/>
                <a:gd name="T10" fmla="*/ 102 w 175"/>
                <a:gd name="T11" fmla="*/ 182 h 216"/>
                <a:gd name="T12" fmla="*/ 102 w 175"/>
                <a:gd name="T13" fmla="*/ 170 h 216"/>
                <a:gd name="T14" fmla="*/ 96 w 175"/>
                <a:gd name="T15" fmla="*/ 165 h 216"/>
                <a:gd name="T16" fmla="*/ 96 w 175"/>
                <a:gd name="T17" fmla="*/ 153 h 216"/>
                <a:gd name="T18" fmla="*/ 85 w 175"/>
                <a:gd name="T19" fmla="*/ 153 h 216"/>
                <a:gd name="T20" fmla="*/ 85 w 175"/>
                <a:gd name="T21" fmla="*/ 136 h 216"/>
                <a:gd name="T22" fmla="*/ 79 w 175"/>
                <a:gd name="T23" fmla="*/ 125 h 216"/>
                <a:gd name="T24" fmla="*/ 73 w 175"/>
                <a:gd name="T25" fmla="*/ 114 h 216"/>
                <a:gd name="T26" fmla="*/ 73 w 175"/>
                <a:gd name="T27" fmla="*/ 102 h 216"/>
                <a:gd name="T28" fmla="*/ 68 w 175"/>
                <a:gd name="T29" fmla="*/ 97 h 216"/>
                <a:gd name="T30" fmla="*/ 62 w 175"/>
                <a:gd name="T31" fmla="*/ 91 h 216"/>
                <a:gd name="T32" fmla="*/ 51 w 175"/>
                <a:gd name="T33" fmla="*/ 85 h 216"/>
                <a:gd name="T34" fmla="*/ 45 w 175"/>
                <a:gd name="T35" fmla="*/ 85 h 216"/>
                <a:gd name="T36" fmla="*/ 34 w 175"/>
                <a:gd name="T37" fmla="*/ 85 h 216"/>
                <a:gd name="T38" fmla="*/ 28 w 175"/>
                <a:gd name="T39" fmla="*/ 74 h 216"/>
                <a:gd name="T40" fmla="*/ 28 w 175"/>
                <a:gd name="T41" fmla="*/ 74 h 216"/>
                <a:gd name="T42" fmla="*/ 22 w 175"/>
                <a:gd name="T43" fmla="*/ 68 h 216"/>
                <a:gd name="T44" fmla="*/ 17 w 175"/>
                <a:gd name="T45" fmla="*/ 63 h 216"/>
                <a:gd name="T46" fmla="*/ 11 w 175"/>
                <a:gd name="T47" fmla="*/ 57 h 216"/>
                <a:gd name="T48" fmla="*/ 5 w 175"/>
                <a:gd name="T49" fmla="*/ 51 h 216"/>
                <a:gd name="T50" fmla="*/ 5 w 175"/>
                <a:gd name="T51" fmla="*/ 40 h 216"/>
                <a:gd name="T52" fmla="*/ 0 w 175"/>
                <a:gd name="T53" fmla="*/ 34 h 216"/>
                <a:gd name="T54" fmla="*/ 5 w 175"/>
                <a:gd name="T55" fmla="*/ 29 h 216"/>
                <a:gd name="T56" fmla="*/ 5 w 175"/>
                <a:gd name="T57" fmla="*/ 29 h 216"/>
                <a:gd name="T58" fmla="*/ 11 w 175"/>
                <a:gd name="T59" fmla="*/ 23 h 216"/>
                <a:gd name="T60" fmla="*/ 11 w 175"/>
                <a:gd name="T61" fmla="*/ 12 h 216"/>
                <a:gd name="T62" fmla="*/ 5 w 175"/>
                <a:gd name="T63" fmla="*/ 6 h 216"/>
                <a:gd name="T64" fmla="*/ 11 w 175"/>
                <a:gd name="T65" fmla="*/ 0 h 216"/>
                <a:gd name="T66" fmla="*/ 17 w 175"/>
                <a:gd name="T67" fmla="*/ 6 h 216"/>
                <a:gd name="T68" fmla="*/ 28 w 175"/>
                <a:gd name="T69" fmla="*/ 6 h 216"/>
                <a:gd name="T70" fmla="*/ 45 w 175"/>
                <a:gd name="T71" fmla="*/ 6 h 216"/>
                <a:gd name="T72" fmla="*/ 56 w 175"/>
                <a:gd name="T73" fmla="*/ 6 h 216"/>
                <a:gd name="T74" fmla="*/ 68 w 175"/>
                <a:gd name="T75" fmla="*/ 6 h 216"/>
                <a:gd name="T76" fmla="*/ 73 w 175"/>
                <a:gd name="T77" fmla="*/ 12 h 216"/>
                <a:gd name="T78" fmla="*/ 90 w 175"/>
                <a:gd name="T79" fmla="*/ 12 h 216"/>
                <a:gd name="T80" fmla="*/ 102 w 175"/>
                <a:gd name="T81" fmla="*/ 12 h 216"/>
                <a:gd name="T82" fmla="*/ 113 w 175"/>
                <a:gd name="T83" fmla="*/ 12 h 216"/>
                <a:gd name="T84" fmla="*/ 124 w 175"/>
                <a:gd name="T85" fmla="*/ 17 h 216"/>
                <a:gd name="T86" fmla="*/ 141 w 175"/>
                <a:gd name="T87" fmla="*/ 17 h 216"/>
                <a:gd name="T88" fmla="*/ 153 w 175"/>
                <a:gd name="T89" fmla="*/ 17 h 216"/>
                <a:gd name="T90" fmla="*/ 164 w 175"/>
                <a:gd name="T91" fmla="*/ 17 h 216"/>
                <a:gd name="T92" fmla="*/ 170 w 175"/>
                <a:gd name="T93" fmla="*/ 119 h 216"/>
                <a:gd name="T94" fmla="*/ 164 w 175"/>
                <a:gd name="T95" fmla="*/ 187 h 216"/>
                <a:gd name="T96" fmla="*/ 170 w 175"/>
                <a:gd name="T9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216">
                  <a:moveTo>
                    <a:pt x="158" y="216"/>
                  </a:moveTo>
                  <a:lnTo>
                    <a:pt x="153" y="216"/>
                  </a:lnTo>
                  <a:lnTo>
                    <a:pt x="153" y="210"/>
                  </a:lnTo>
                  <a:lnTo>
                    <a:pt x="136" y="210"/>
                  </a:lnTo>
                  <a:lnTo>
                    <a:pt x="136" y="204"/>
                  </a:lnTo>
                  <a:lnTo>
                    <a:pt x="130" y="204"/>
                  </a:lnTo>
                  <a:lnTo>
                    <a:pt x="130" y="199"/>
                  </a:lnTo>
                  <a:lnTo>
                    <a:pt x="124" y="199"/>
                  </a:lnTo>
                  <a:lnTo>
                    <a:pt x="119" y="193"/>
                  </a:lnTo>
                  <a:lnTo>
                    <a:pt x="113" y="193"/>
                  </a:lnTo>
                  <a:lnTo>
                    <a:pt x="113" y="187"/>
                  </a:lnTo>
                  <a:lnTo>
                    <a:pt x="102" y="182"/>
                  </a:lnTo>
                  <a:lnTo>
                    <a:pt x="102" y="176"/>
                  </a:lnTo>
                  <a:lnTo>
                    <a:pt x="102" y="170"/>
                  </a:lnTo>
                  <a:lnTo>
                    <a:pt x="96" y="170"/>
                  </a:lnTo>
                  <a:lnTo>
                    <a:pt x="96" y="165"/>
                  </a:lnTo>
                  <a:lnTo>
                    <a:pt x="96" y="159"/>
                  </a:lnTo>
                  <a:lnTo>
                    <a:pt x="96" y="153"/>
                  </a:lnTo>
                  <a:lnTo>
                    <a:pt x="90" y="153"/>
                  </a:lnTo>
                  <a:lnTo>
                    <a:pt x="85" y="153"/>
                  </a:lnTo>
                  <a:lnTo>
                    <a:pt x="85" y="142"/>
                  </a:lnTo>
                  <a:lnTo>
                    <a:pt x="85" y="136"/>
                  </a:lnTo>
                  <a:lnTo>
                    <a:pt x="85" y="131"/>
                  </a:lnTo>
                  <a:lnTo>
                    <a:pt x="79" y="125"/>
                  </a:lnTo>
                  <a:lnTo>
                    <a:pt x="79" y="119"/>
                  </a:lnTo>
                  <a:lnTo>
                    <a:pt x="73" y="114"/>
                  </a:lnTo>
                  <a:lnTo>
                    <a:pt x="73" y="108"/>
                  </a:lnTo>
                  <a:lnTo>
                    <a:pt x="73" y="102"/>
                  </a:lnTo>
                  <a:lnTo>
                    <a:pt x="68" y="102"/>
                  </a:lnTo>
                  <a:lnTo>
                    <a:pt x="68" y="97"/>
                  </a:lnTo>
                  <a:lnTo>
                    <a:pt x="68" y="91"/>
                  </a:lnTo>
                  <a:lnTo>
                    <a:pt x="62" y="91"/>
                  </a:lnTo>
                  <a:lnTo>
                    <a:pt x="56" y="85"/>
                  </a:lnTo>
                  <a:lnTo>
                    <a:pt x="51" y="85"/>
                  </a:lnTo>
                  <a:lnTo>
                    <a:pt x="51" y="80"/>
                  </a:lnTo>
                  <a:lnTo>
                    <a:pt x="45" y="85"/>
                  </a:lnTo>
                  <a:lnTo>
                    <a:pt x="39" y="85"/>
                  </a:lnTo>
                  <a:lnTo>
                    <a:pt x="34" y="85"/>
                  </a:lnTo>
                  <a:lnTo>
                    <a:pt x="34" y="80"/>
                  </a:lnTo>
                  <a:lnTo>
                    <a:pt x="28" y="74"/>
                  </a:lnTo>
                  <a:lnTo>
                    <a:pt x="28" y="68"/>
                  </a:lnTo>
                  <a:lnTo>
                    <a:pt x="28" y="74"/>
                  </a:lnTo>
                  <a:lnTo>
                    <a:pt x="28" y="68"/>
                  </a:lnTo>
                  <a:lnTo>
                    <a:pt x="22" y="68"/>
                  </a:lnTo>
                  <a:lnTo>
                    <a:pt x="22" y="63"/>
                  </a:lnTo>
                  <a:lnTo>
                    <a:pt x="17" y="63"/>
                  </a:lnTo>
                  <a:lnTo>
                    <a:pt x="17" y="57"/>
                  </a:lnTo>
                  <a:lnTo>
                    <a:pt x="11" y="57"/>
                  </a:lnTo>
                  <a:lnTo>
                    <a:pt x="11" y="51"/>
                  </a:lnTo>
                  <a:lnTo>
                    <a:pt x="5" y="51"/>
                  </a:lnTo>
                  <a:lnTo>
                    <a:pt x="5" y="46"/>
                  </a:lnTo>
                  <a:lnTo>
                    <a:pt x="5" y="40"/>
                  </a:lnTo>
                  <a:lnTo>
                    <a:pt x="5" y="34"/>
                  </a:lnTo>
                  <a:lnTo>
                    <a:pt x="0" y="34"/>
                  </a:lnTo>
                  <a:lnTo>
                    <a:pt x="5" y="34"/>
                  </a:lnTo>
                  <a:lnTo>
                    <a:pt x="5" y="29"/>
                  </a:lnTo>
                  <a:lnTo>
                    <a:pt x="11" y="29"/>
                  </a:lnTo>
                  <a:lnTo>
                    <a:pt x="5" y="29"/>
                  </a:lnTo>
                  <a:lnTo>
                    <a:pt x="5" y="23"/>
                  </a:lnTo>
                  <a:lnTo>
                    <a:pt x="11" y="23"/>
                  </a:lnTo>
                  <a:lnTo>
                    <a:pt x="11" y="17"/>
                  </a:lnTo>
                  <a:lnTo>
                    <a:pt x="11" y="12"/>
                  </a:lnTo>
                  <a:lnTo>
                    <a:pt x="5" y="12"/>
                  </a:lnTo>
                  <a:lnTo>
                    <a:pt x="5" y="6"/>
                  </a:lnTo>
                  <a:lnTo>
                    <a:pt x="11" y="6"/>
                  </a:lnTo>
                  <a:lnTo>
                    <a:pt x="11" y="0"/>
                  </a:lnTo>
                  <a:lnTo>
                    <a:pt x="17" y="0"/>
                  </a:lnTo>
                  <a:lnTo>
                    <a:pt x="17" y="6"/>
                  </a:lnTo>
                  <a:lnTo>
                    <a:pt x="22" y="6"/>
                  </a:lnTo>
                  <a:lnTo>
                    <a:pt x="28" y="6"/>
                  </a:lnTo>
                  <a:lnTo>
                    <a:pt x="39" y="6"/>
                  </a:lnTo>
                  <a:lnTo>
                    <a:pt x="45" y="6"/>
                  </a:lnTo>
                  <a:lnTo>
                    <a:pt x="51" y="6"/>
                  </a:lnTo>
                  <a:lnTo>
                    <a:pt x="56" y="6"/>
                  </a:lnTo>
                  <a:lnTo>
                    <a:pt x="62" y="6"/>
                  </a:lnTo>
                  <a:lnTo>
                    <a:pt x="68" y="6"/>
                  </a:lnTo>
                  <a:lnTo>
                    <a:pt x="68" y="12"/>
                  </a:lnTo>
                  <a:lnTo>
                    <a:pt x="73" y="12"/>
                  </a:lnTo>
                  <a:lnTo>
                    <a:pt x="79" y="12"/>
                  </a:lnTo>
                  <a:lnTo>
                    <a:pt x="90" y="12"/>
                  </a:lnTo>
                  <a:lnTo>
                    <a:pt x="96" y="12"/>
                  </a:lnTo>
                  <a:lnTo>
                    <a:pt x="102" y="12"/>
                  </a:lnTo>
                  <a:lnTo>
                    <a:pt x="107" y="12"/>
                  </a:lnTo>
                  <a:lnTo>
                    <a:pt x="113" y="12"/>
                  </a:lnTo>
                  <a:lnTo>
                    <a:pt x="119" y="17"/>
                  </a:lnTo>
                  <a:lnTo>
                    <a:pt x="124" y="17"/>
                  </a:lnTo>
                  <a:lnTo>
                    <a:pt x="130" y="17"/>
                  </a:lnTo>
                  <a:lnTo>
                    <a:pt x="141" y="17"/>
                  </a:lnTo>
                  <a:lnTo>
                    <a:pt x="147" y="17"/>
                  </a:lnTo>
                  <a:lnTo>
                    <a:pt x="153" y="17"/>
                  </a:lnTo>
                  <a:lnTo>
                    <a:pt x="158" y="17"/>
                  </a:lnTo>
                  <a:lnTo>
                    <a:pt x="164" y="17"/>
                  </a:lnTo>
                  <a:lnTo>
                    <a:pt x="175" y="23"/>
                  </a:lnTo>
                  <a:lnTo>
                    <a:pt x="170" y="119"/>
                  </a:lnTo>
                  <a:lnTo>
                    <a:pt x="164" y="148"/>
                  </a:lnTo>
                  <a:lnTo>
                    <a:pt x="164" y="187"/>
                  </a:lnTo>
                  <a:lnTo>
                    <a:pt x="170" y="187"/>
                  </a:lnTo>
                  <a:lnTo>
                    <a:pt x="170" y="204"/>
                  </a:lnTo>
                  <a:lnTo>
                    <a:pt x="158" y="21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Freeform 46">
              <a:extLst>
                <a:ext uri="{FF2B5EF4-FFF2-40B4-BE49-F238E27FC236}">
                  <a16:creationId xmlns:a16="http://schemas.microsoft.com/office/drawing/2014/main" id="{AA10AFDA-4B27-7BEE-263E-35D0A2DF00A4}"/>
                </a:ext>
              </a:extLst>
            </p:cNvPr>
            <p:cNvSpPr>
              <a:spLocks/>
            </p:cNvSpPr>
            <p:nvPr/>
          </p:nvSpPr>
          <p:spPr bwMode="auto">
            <a:xfrm>
              <a:off x="2673" y="1479"/>
              <a:ext cx="142" cy="147"/>
            </a:xfrm>
            <a:custGeom>
              <a:avLst/>
              <a:gdLst>
                <a:gd name="T0" fmla="*/ 142 w 142"/>
                <a:gd name="T1" fmla="*/ 5 h 147"/>
                <a:gd name="T2" fmla="*/ 142 w 142"/>
                <a:gd name="T3" fmla="*/ 22 h 147"/>
                <a:gd name="T4" fmla="*/ 142 w 142"/>
                <a:gd name="T5" fmla="*/ 45 h 147"/>
                <a:gd name="T6" fmla="*/ 142 w 142"/>
                <a:gd name="T7" fmla="*/ 73 h 147"/>
                <a:gd name="T8" fmla="*/ 136 w 142"/>
                <a:gd name="T9" fmla="*/ 147 h 147"/>
                <a:gd name="T10" fmla="*/ 34 w 142"/>
                <a:gd name="T11" fmla="*/ 142 h 147"/>
                <a:gd name="T12" fmla="*/ 0 w 142"/>
                <a:gd name="T13" fmla="*/ 136 h 147"/>
                <a:gd name="T14" fmla="*/ 0 w 142"/>
                <a:gd name="T15" fmla="*/ 73 h 147"/>
                <a:gd name="T16" fmla="*/ 0 w 142"/>
                <a:gd name="T17" fmla="*/ 68 h 147"/>
                <a:gd name="T18" fmla="*/ 6 w 142"/>
                <a:gd name="T19" fmla="*/ 0 h 147"/>
                <a:gd name="T20" fmla="*/ 46 w 142"/>
                <a:gd name="T21" fmla="*/ 0 h 147"/>
                <a:gd name="T22" fmla="*/ 142 w 142"/>
                <a:gd name="T23"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7">
                  <a:moveTo>
                    <a:pt x="142" y="5"/>
                  </a:moveTo>
                  <a:lnTo>
                    <a:pt x="142" y="22"/>
                  </a:lnTo>
                  <a:lnTo>
                    <a:pt x="142" y="45"/>
                  </a:lnTo>
                  <a:lnTo>
                    <a:pt x="142" y="73"/>
                  </a:lnTo>
                  <a:lnTo>
                    <a:pt x="136" y="147"/>
                  </a:lnTo>
                  <a:lnTo>
                    <a:pt x="34" y="142"/>
                  </a:lnTo>
                  <a:lnTo>
                    <a:pt x="0" y="136"/>
                  </a:lnTo>
                  <a:lnTo>
                    <a:pt x="0" y="73"/>
                  </a:lnTo>
                  <a:lnTo>
                    <a:pt x="0" y="68"/>
                  </a:lnTo>
                  <a:lnTo>
                    <a:pt x="6" y="0"/>
                  </a:lnTo>
                  <a:lnTo>
                    <a:pt x="46" y="0"/>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 name="Freeform 47">
              <a:extLst>
                <a:ext uri="{FF2B5EF4-FFF2-40B4-BE49-F238E27FC236}">
                  <a16:creationId xmlns:a16="http://schemas.microsoft.com/office/drawing/2014/main" id="{6D6A155C-3C69-9BF6-79AB-573AF1FC858B}"/>
                </a:ext>
              </a:extLst>
            </p:cNvPr>
            <p:cNvSpPr>
              <a:spLocks/>
            </p:cNvSpPr>
            <p:nvPr/>
          </p:nvSpPr>
          <p:spPr bwMode="auto">
            <a:xfrm>
              <a:off x="2458" y="1037"/>
              <a:ext cx="147" cy="158"/>
            </a:xfrm>
            <a:custGeom>
              <a:avLst/>
              <a:gdLst>
                <a:gd name="T0" fmla="*/ 147 w 147"/>
                <a:gd name="T1" fmla="*/ 5 h 158"/>
                <a:gd name="T2" fmla="*/ 142 w 147"/>
                <a:gd name="T3" fmla="*/ 79 h 158"/>
                <a:gd name="T4" fmla="*/ 136 w 147"/>
                <a:gd name="T5" fmla="*/ 113 h 158"/>
                <a:gd name="T6" fmla="*/ 136 w 147"/>
                <a:gd name="T7" fmla="*/ 158 h 158"/>
                <a:gd name="T8" fmla="*/ 57 w 147"/>
                <a:gd name="T9" fmla="*/ 153 h 158"/>
                <a:gd name="T10" fmla="*/ 23 w 147"/>
                <a:gd name="T11" fmla="*/ 153 h 158"/>
                <a:gd name="T12" fmla="*/ 0 w 147"/>
                <a:gd name="T13" fmla="*/ 153 h 158"/>
                <a:gd name="T14" fmla="*/ 0 w 147"/>
                <a:gd name="T15" fmla="*/ 90 h 158"/>
                <a:gd name="T16" fmla="*/ 6 w 147"/>
                <a:gd name="T17" fmla="*/ 79 h 158"/>
                <a:gd name="T18" fmla="*/ 11 w 147"/>
                <a:gd name="T19" fmla="*/ 0 h 158"/>
                <a:gd name="T20" fmla="*/ 34 w 147"/>
                <a:gd name="T21" fmla="*/ 0 h 158"/>
                <a:gd name="T22" fmla="*/ 108 w 147"/>
                <a:gd name="T23" fmla="*/ 5 h 158"/>
                <a:gd name="T24" fmla="*/ 147 w 147"/>
                <a:gd name="T25"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58">
                  <a:moveTo>
                    <a:pt x="147" y="5"/>
                  </a:moveTo>
                  <a:lnTo>
                    <a:pt x="142" y="79"/>
                  </a:lnTo>
                  <a:lnTo>
                    <a:pt x="136" y="113"/>
                  </a:lnTo>
                  <a:lnTo>
                    <a:pt x="136" y="158"/>
                  </a:lnTo>
                  <a:lnTo>
                    <a:pt x="57" y="153"/>
                  </a:lnTo>
                  <a:lnTo>
                    <a:pt x="23" y="153"/>
                  </a:lnTo>
                  <a:lnTo>
                    <a:pt x="0" y="153"/>
                  </a:lnTo>
                  <a:lnTo>
                    <a:pt x="0" y="90"/>
                  </a:lnTo>
                  <a:lnTo>
                    <a:pt x="6" y="79"/>
                  </a:lnTo>
                  <a:lnTo>
                    <a:pt x="11" y="0"/>
                  </a:lnTo>
                  <a:lnTo>
                    <a:pt x="34" y="0"/>
                  </a:lnTo>
                  <a:lnTo>
                    <a:pt x="108" y="5"/>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 name="Freeform 48">
              <a:extLst>
                <a:ext uri="{FF2B5EF4-FFF2-40B4-BE49-F238E27FC236}">
                  <a16:creationId xmlns:a16="http://schemas.microsoft.com/office/drawing/2014/main" id="{335DBC2E-5880-9777-2702-A0F9F2223D14}"/>
                </a:ext>
              </a:extLst>
            </p:cNvPr>
            <p:cNvSpPr>
              <a:spLocks/>
            </p:cNvSpPr>
            <p:nvPr/>
          </p:nvSpPr>
          <p:spPr bwMode="auto">
            <a:xfrm>
              <a:off x="2855" y="1082"/>
              <a:ext cx="153" cy="164"/>
            </a:xfrm>
            <a:custGeom>
              <a:avLst/>
              <a:gdLst>
                <a:gd name="T0" fmla="*/ 73 w 153"/>
                <a:gd name="T1" fmla="*/ 51 h 164"/>
                <a:gd name="T2" fmla="*/ 85 w 153"/>
                <a:gd name="T3" fmla="*/ 45 h 164"/>
                <a:gd name="T4" fmla="*/ 90 w 153"/>
                <a:gd name="T5" fmla="*/ 51 h 164"/>
                <a:gd name="T6" fmla="*/ 102 w 153"/>
                <a:gd name="T7" fmla="*/ 51 h 164"/>
                <a:gd name="T8" fmla="*/ 113 w 153"/>
                <a:gd name="T9" fmla="*/ 51 h 164"/>
                <a:gd name="T10" fmla="*/ 119 w 153"/>
                <a:gd name="T11" fmla="*/ 57 h 164"/>
                <a:gd name="T12" fmla="*/ 130 w 153"/>
                <a:gd name="T13" fmla="*/ 57 h 164"/>
                <a:gd name="T14" fmla="*/ 136 w 153"/>
                <a:gd name="T15" fmla="*/ 62 h 164"/>
                <a:gd name="T16" fmla="*/ 141 w 153"/>
                <a:gd name="T17" fmla="*/ 57 h 164"/>
                <a:gd name="T18" fmla="*/ 147 w 153"/>
                <a:gd name="T19" fmla="*/ 62 h 164"/>
                <a:gd name="T20" fmla="*/ 153 w 153"/>
                <a:gd name="T21" fmla="*/ 136 h 164"/>
                <a:gd name="T22" fmla="*/ 147 w 153"/>
                <a:gd name="T23" fmla="*/ 159 h 164"/>
                <a:gd name="T24" fmla="*/ 147 w 153"/>
                <a:gd name="T25" fmla="*/ 159 h 164"/>
                <a:gd name="T26" fmla="*/ 141 w 153"/>
                <a:gd name="T27" fmla="*/ 159 h 164"/>
                <a:gd name="T28" fmla="*/ 136 w 153"/>
                <a:gd name="T29" fmla="*/ 153 h 164"/>
                <a:gd name="T30" fmla="*/ 130 w 153"/>
                <a:gd name="T31" fmla="*/ 153 h 164"/>
                <a:gd name="T32" fmla="*/ 124 w 153"/>
                <a:gd name="T33" fmla="*/ 147 h 164"/>
                <a:gd name="T34" fmla="*/ 124 w 153"/>
                <a:gd name="T35" fmla="*/ 147 h 164"/>
                <a:gd name="T36" fmla="*/ 113 w 153"/>
                <a:gd name="T37" fmla="*/ 147 h 164"/>
                <a:gd name="T38" fmla="*/ 107 w 153"/>
                <a:gd name="T39" fmla="*/ 142 h 164"/>
                <a:gd name="T40" fmla="*/ 102 w 153"/>
                <a:gd name="T41" fmla="*/ 136 h 164"/>
                <a:gd name="T42" fmla="*/ 96 w 153"/>
                <a:gd name="T43" fmla="*/ 136 h 164"/>
                <a:gd name="T44" fmla="*/ 90 w 153"/>
                <a:gd name="T45" fmla="*/ 142 h 164"/>
                <a:gd name="T46" fmla="*/ 85 w 153"/>
                <a:gd name="T47" fmla="*/ 136 h 164"/>
                <a:gd name="T48" fmla="*/ 79 w 153"/>
                <a:gd name="T49" fmla="*/ 142 h 164"/>
                <a:gd name="T50" fmla="*/ 79 w 153"/>
                <a:gd name="T51" fmla="*/ 142 h 164"/>
                <a:gd name="T52" fmla="*/ 73 w 153"/>
                <a:gd name="T53" fmla="*/ 136 h 164"/>
                <a:gd name="T54" fmla="*/ 62 w 153"/>
                <a:gd name="T55" fmla="*/ 136 h 164"/>
                <a:gd name="T56" fmla="*/ 62 w 153"/>
                <a:gd name="T57" fmla="*/ 136 h 164"/>
                <a:gd name="T58" fmla="*/ 56 w 153"/>
                <a:gd name="T59" fmla="*/ 130 h 164"/>
                <a:gd name="T60" fmla="*/ 0 w 153"/>
                <a:gd name="T61" fmla="*/ 125 h 164"/>
                <a:gd name="T62" fmla="*/ 5 w 153"/>
                <a:gd name="T63" fmla="*/ 6 h 164"/>
                <a:gd name="T64" fmla="*/ 17 w 153"/>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164">
                  <a:moveTo>
                    <a:pt x="17" y="6"/>
                  </a:moveTo>
                  <a:lnTo>
                    <a:pt x="73" y="51"/>
                  </a:lnTo>
                  <a:lnTo>
                    <a:pt x="79" y="51"/>
                  </a:lnTo>
                  <a:lnTo>
                    <a:pt x="85" y="45"/>
                  </a:lnTo>
                  <a:lnTo>
                    <a:pt x="85" y="51"/>
                  </a:lnTo>
                  <a:lnTo>
                    <a:pt x="90" y="51"/>
                  </a:lnTo>
                  <a:lnTo>
                    <a:pt x="96" y="51"/>
                  </a:lnTo>
                  <a:lnTo>
                    <a:pt x="102" y="51"/>
                  </a:lnTo>
                  <a:lnTo>
                    <a:pt x="107" y="51"/>
                  </a:lnTo>
                  <a:lnTo>
                    <a:pt x="113" y="51"/>
                  </a:lnTo>
                  <a:lnTo>
                    <a:pt x="119" y="51"/>
                  </a:lnTo>
                  <a:lnTo>
                    <a:pt x="119" y="57"/>
                  </a:lnTo>
                  <a:lnTo>
                    <a:pt x="124" y="57"/>
                  </a:lnTo>
                  <a:lnTo>
                    <a:pt x="130" y="57"/>
                  </a:lnTo>
                  <a:lnTo>
                    <a:pt x="130" y="62"/>
                  </a:lnTo>
                  <a:lnTo>
                    <a:pt x="136" y="62"/>
                  </a:lnTo>
                  <a:lnTo>
                    <a:pt x="136" y="57"/>
                  </a:lnTo>
                  <a:lnTo>
                    <a:pt x="141" y="57"/>
                  </a:lnTo>
                  <a:lnTo>
                    <a:pt x="147" y="57"/>
                  </a:lnTo>
                  <a:lnTo>
                    <a:pt x="147" y="62"/>
                  </a:lnTo>
                  <a:lnTo>
                    <a:pt x="153" y="57"/>
                  </a:lnTo>
                  <a:lnTo>
                    <a:pt x="153" y="136"/>
                  </a:lnTo>
                  <a:lnTo>
                    <a:pt x="147" y="164"/>
                  </a:lnTo>
                  <a:lnTo>
                    <a:pt x="147" y="159"/>
                  </a:lnTo>
                  <a:lnTo>
                    <a:pt x="147" y="164"/>
                  </a:lnTo>
                  <a:lnTo>
                    <a:pt x="147" y="159"/>
                  </a:lnTo>
                  <a:lnTo>
                    <a:pt x="147" y="153"/>
                  </a:lnTo>
                  <a:lnTo>
                    <a:pt x="141" y="159"/>
                  </a:lnTo>
                  <a:lnTo>
                    <a:pt x="141" y="153"/>
                  </a:lnTo>
                  <a:lnTo>
                    <a:pt x="136" y="153"/>
                  </a:lnTo>
                  <a:lnTo>
                    <a:pt x="136" y="147"/>
                  </a:lnTo>
                  <a:lnTo>
                    <a:pt x="130" y="153"/>
                  </a:lnTo>
                  <a:lnTo>
                    <a:pt x="130" y="147"/>
                  </a:lnTo>
                  <a:lnTo>
                    <a:pt x="124" y="147"/>
                  </a:lnTo>
                  <a:lnTo>
                    <a:pt x="124" y="142"/>
                  </a:lnTo>
                  <a:lnTo>
                    <a:pt x="124" y="147"/>
                  </a:lnTo>
                  <a:lnTo>
                    <a:pt x="119" y="147"/>
                  </a:lnTo>
                  <a:lnTo>
                    <a:pt x="113" y="147"/>
                  </a:lnTo>
                  <a:lnTo>
                    <a:pt x="113" y="142"/>
                  </a:lnTo>
                  <a:lnTo>
                    <a:pt x="107" y="142"/>
                  </a:lnTo>
                  <a:lnTo>
                    <a:pt x="107" y="136"/>
                  </a:lnTo>
                  <a:lnTo>
                    <a:pt x="102" y="136"/>
                  </a:lnTo>
                  <a:lnTo>
                    <a:pt x="102" y="142"/>
                  </a:lnTo>
                  <a:lnTo>
                    <a:pt x="96" y="136"/>
                  </a:lnTo>
                  <a:lnTo>
                    <a:pt x="90" y="136"/>
                  </a:lnTo>
                  <a:lnTo>
                    <a:pt x="90" y="142"/>
                  </a:lnTo>
                  <a:lnTo>
                    <a:pt x="85" y="142"/>
                  </a:lnTo>
                  <a:lnTo>
                    <a:pt x="85" y="136"/>
                  </a:lnTo>
                  <a:lnTo>
                    <a:pt x="85" y="142"/>
                  </a:lnTo>
                  <a:lnTo>
                    <a:pt x="79" y="142"/>
                  </a:lnTo>
                  <a:lnTo>
                    <a:pt x="73" y="142"/>
                  </a:lnTo>
                  <a:lnTo>
                    <a:pt x="79" y="142"/>
                  </a:lnTo>
                  <a:lnTo>
                    <a:pt x="79" y="136"/>
                  </a:lnTo>
                  <a:lnTo>
                    <a:pt x="73" y="136"/>
                  </a:lnTo>
                  <a:lnTo>
                    <a:pt x="68" y="136"/>
                  </a:lnTo>
                  <a:lnTo>
                    <a:pt x="62" y="136"/>
                  </a:lnTo>
                  <a:lnTo>
                    <a:pt x="62" y="130"/>
                  </a:lnTo>
                  <a:lnTo>
                    <a:pt x="62" y="136"/>
                  </a:lnTo>
                  <a:lnTo>
                    <a:pt x="56" y="136"/>
                  </a:lnTo>
                  <a:lnTo>
                    <a:pt x="56" y="130"/>
                  </a:lnTo>
                  <a:lnTo>
                    <a:pt x="11" y="130"/>
                  </a:lnTo>
                  <a:lnTo>
                    <a:pt x="0" y="125"/>
                  </a:lnTo>
                  <a:lnTo>
                    <a:pt x="5" y="0"/>
                  </a:lnTo>
                  <a:lnTo>
                    <a:pt x="5" y="6"/>
                  </a:lnTo>
                  <a:lnTo>
                    <a:pt x="11" y="0"/>
                  </a:lnTo>
                  <a:lnTo>
                    <a:pt x="17" y="0"/>
                  </a:lnTo>
                  <a:lnTo>
                    <a:pt x="1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 name="Freeform 49">
              <a:extLst>
                <a:ext uri="{FF2B5EF4-FFF2-40B4-BE49-F238E27FC236}">
                  <a16:creationId xmlns:a16="http://schemas.microsoft.com/office/drawing/2014/main" id="{A3262D08-5E95-06D1-C13C-193668DB7273}"/>
                </a:ext>
              </a:extLst>
            </p:cNvPr>
            <p:cNvSpPr>
              <a:spLocks/>
            </p:cNvSpPr>
            <p:nvPr/>
          </p:nvSpPr>
          <p:spPr bwMode="auto">
            <a:xfrm>
              <a:off x="2441" y="1326"/>
              <a:ext cx="147" cy="141"/>
            </a:xfrm>
            <a:custGeom>
              <a:avLst/>
              <a:gdLst>
                <a:gd name="T0" fmla="*/ 11 w 147"/>
                <a:gd name="T1" fmla="*/ 0 h 141"/>
                <a:gd name="T2" fmla="*/ 57 w 147"/>
                <a:gd name="T3" fmla="*/ 0 h 141"/>
                <a:gd name="T4" fmla="*/ 102 w 147"/>
                <a:gd name="T5" fmla="*/ 5 h 141"/>
                <a:gd name="T6" fmla="*/ 147 w 147"/>
                <a:gd name="T7" fmla="*/ 5 h 141"/>
                <a:gd name="T8" fmla="*/ 136 w 147"/>
                <a:gd name="T9" fmla="*/ 141 h 141"/>
                <a:gd name="T10" fmla="*/ 125 w 147"/>
                <a:gd name="T11" fmla="*/ 141 h 141"/>
                <a:gd name="T12" fmla="*/ 102 w 147"/>
                <a:gd name="T13" fmla="*/ 141 h 141"/>
                <a:gd name="T14" fmla="*/ 0 w 147"/>
                <a:gd name="T15" fmla="*/ 136 h 141"/>
                <a:gd name="T16" fmla="*/ 0 w 147"/>
                <a:gd name="T17" fmla="*/ 107 h 141"/>
                <a:gd name="T18" fmla="*/ 6 w 147"/>
                <a:gd name="T19" fmla="*/ 51 h 141"/>
                <a:gd name="T20" fmla="*/ 11 w 147"/>
                <a:gd name="T2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1">
                  <a:moveTo>
                    <a:pt x="11" y="0"/>
                  </a:moveTo>
                  <a:lnTo>
                    <a:pt x="57" y="0"/>
                  </a:lnTo>
                  <a:lnTo>
                    <a:pt x="102" y="5"/>
                  </a:lnTo>
                  <a:lnTo>
                    <a:pt x="147" y="5"/>
                  </a:lnTo>
                  <a:lnTo>
                    <a:pt x="136" y="141"/>
                  </a:lnTo>
                  <a:lnTo>
                    <a:pt x="125" y="141"/>
                  </a:lnTo>
                  <a:lnTo>
                    <a:pt x="102" y="141"/>
                  </a:lnTo>
                  <a:lnTo>
                    <a:pt x="0" y="136"/>
                  </a:lnTo>
                  <a:lnTo>
                    <a:pt x="0" y="107"/>
                  </a:lnTo>
                  <a:lnTo>
                    <a:pt x="6" y="51"/>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 name="Freeform 50">
              <a:extLst>
                <a:ext uri="{FF2B5EF4-FFF2-40B4-BE49-F238E27FC236}">
                  <a16:creationId xmlns:a16="http://schemas.microsoft.com/office/drawing/2014/main" id="{7AC20B9B-DC7B-B55F-E82C-7104723954FD}"/>
                </a:ext>
              </a:extLst>
            </p:cNvPr>
            <p:cNvSpPr>
              <a:spLocks/>
            </p:cNvSpPr>
            <p:nvPr/>
          </p:nvSpPr>
          <p:spPr bwMode="auto">
            <a:xfrm>
              <a:off x="2356" y="1734"/>
              <a:ext cx="147" cy="147"/>
            </a:xfrm>
            <a:custGeom>
              <a:avLst/>
              <a:gdLst>
                <a:gd name="T0" fmla="*/ 28 w 147"/>
                <a:gd name="T1" fmla="*/ 6 h 147"/>
                <a:gd name="T2" fmla="*/ 147 w 147"/>
                <a:gd name="T3" fmla="*/ 11 h 147"/>
                <a:gd name="T4" fmla="*/ 136 w 147"/>
                <a:gd name="T5" fmla="*/ 147 h 147"/>
                <a:gd name="T6" fmla="*/ 0 w 147"/>
                <a:gd name="T7" fmla="*/ 142 h 147"/>
                <a:gd name="T8" fmla="*/ 11 w 147"/>
                <a:gd name="T9" fmla="*/ 0 h 147"/>
                <a:gd name="T10" fmla="*/ 28 w 147"/>
                <a:gd name="T11" fmla="*/ 6 h 147"/>
              </a:gdLst>
              <a:ahLst/>
              <a:cxnLst>
                <a:cxn ang="0">
                  <a:pos x="T0" y="T1"/>
                </a:cxn>
                <a:cxn ang="0">
                  <a:pos x="T2" y="T3"/>
                </a:cxn>
                <a:cxn ang="0">
                  <a:pos x="T4" y="T5"/>
                </a:cxn>
                <a:cxn ang="0">
                  <a:pos x="T6" y="T7"/>
                </a:cxn>
                <a:cxn ang="0">
                  <a:pos x="T8" y="T9"/>
                </a:cxn>
                <a:cxn ang="0">
                  <a:pos x="T10" y="T11"/>
                </a:cxn>
              </a:cxnLst>
              <a:rect l="0" t="0" r="r" b="b"/>
              <a:pathLst>
                <a:path w="147" h="147">
                  <a:moveTo>
                    <a:pt x="28" y="6"/>
                  </a:moveTo>
                  <a:lnTo>
                    <a:pt x="147" y="11"/>
                  </a:lnTo>
                  <a:lnTo>
                    <a:pt x="136" y="147"/>
                  </a:lnTo>
                  <a:lnTo>
                    <a:pt x="0" y="142"/>
                  </a:lnTo>
                  <a:lnTo>
                    <a:pt x="11" y="0"/>
                  </a:lnTo>
                  <a:lnTo>
                    <a:pt x="2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 name="Freeform 51">
              <a:extLst>
                <a:ext uri="{FF2B5EF4-FFF2-40B4-BE49-F238E27FC236}">
                  <a16:creationId xmlns:a16="http://schemas.microsoft.com/office/drawing/2014/main" id="{34E0B42D-C33F-2725-4A8F-80C81C770C9E}"/>
                </a:ext>
              </a:extLst>
            </p:cNvPr>
            <p:cNvSpPr>
              <a:spLocks/>
            </p:cNvSpPr>
            <p:nvPr/>
          </p:nvSpPr>
          <p:spPr bwMode="auto">
            <a:xfrm>
              <a:off x="2605" y="628"/>
              <a:ext cx="153" cy="148"/>
            </a:xfrm>
            <a:custGeom>
              <a:avLst/>
              <a:gdLst>
                <a:gd name="T0" fmla="*/ 142 w 153"/>
                <a:gd name="T1" fmla="*/ 148 h 148"/>
                <a:gd name="T2" fmla="*/ 74 w 153"/>
                <a:gd name="T3" fmla="*/ 142 h 148"/>
                <a:gd name="T4" fmla="*/ 34 w 153"/>
                <a:gd name="T5" fmla="*/ 142 h 148"/>
                <a:gd name="T6" fmla="*/ 0 w 153"/>
                <a:gd name="T7" fmla="*/ 142 h 148"/>
                <a:gd name="T8" fmla="*/ 12 w 153"/>
                <a:gd name="T9" fmla="*/ 0 h 148"/>
                <a:gd name="T10" fmla="*/ 46 w 153"/>
                <a:gd name="T11" fmla="*/ 6 h 148"/>
                <a:gd name="T12" fmla="*/ 68 w 153"/>
                <a:gd name="T13" fmla="*/ 6 h 148"/>
                <a:gd name="T14" fmla="*/ 91 w 153"/>
                <a:gd name="T15" fmla="*/ 6 h 148"/>
                <a:gd name="T16" fmla="*/ 153 w 153"/>
                <a:gd name="T17" fmla="*/ 12 h 148"/>
                <a:gd name="T18" fmla="*/ 148 w 153"/>
                <a:gd name="T19" fmla="*/ 86 h 148"/>
                <a:gd name="T20" fmla="*/ 142 w 153"/>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8">
                  <a:moveTo>
                    <a:pt x="142" y="148"/>
                  </a:moveTo>
                  <a:lnTo>
                    <a:pt x="74" y="142"/>
                  </a:lnTo>
                  <a:lnTo>
                    <a:pt x="34" y="142"/>
                  </a:lnTo>
                  <a:lnTo>
                    <a:pt x="0" y="142"/>
                  </a:lnTo>
                  <a:lnTo>
                    <a:pt x="12" y="0"/>
                  </a:lnTo>
                  <a:lnTo>
                    <a:pt x="46" y="6"/>
                  </a:lnTo>
                  <a:lnTo>
                    <a:pt x="68" y="6"/>
                  </a:lnTo>
                  <a:lnTo>
                    <a:pt x="91" y="6"/>
                  </a:lnTo>
                  <a:lnTo>
                    <a:pt x="153" y="12"/>
                  </a:lnTo>
                  <a:lnTo>
                    <a:pt x="148" y="86"/>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 name="Freeform 52">
              <a:extLst>
                <a:ext uri="{FF2B5EF4-FFF2-40B4-BE49-F238E27FC236}">
                  <a16:creationId xmlns:a16="http://schemas.microsoft.com/office/drawing/2014/main" id="{199B1A66-6012-D1CD-3B92-31E0CA411617}"/>
                </a:ext>
              </a:extLst>
            </p:cNvPr>
            <p:cNvSpPr>
              <a:spLocks/>
            </p:cNvSpPr>
            <p:nvPr/>
          </p:nvSpPr>
          <p:spPr bwMode="auto">
            <a:xfrm>
              <a:off x="2322" y="1025"/>
              <a:ext cx="147" cy="165"/>
            </a:xfrm>
            <a:custGeom>
              <a:avLst/>
              <a:gdLst>
                <a:gd name="T0" fmla="*/ 0 w 147"/>
                <a:gd name="T1" fmla="*/ 153 h 165"/>
                <a:gd name="T2" fmla="*/ 0 w 147"/>
                <a:gd name="T3" fmla="*/ 91 h 165"/>
                <a:gd name="T4" fmla="*/ 0 w 147"/>
                <a:gd name="T5" fmla="*/ 85 h 165"/>
                <a:gd name="T6" fmla="*/ 5 w 147"/>
                <a:gd name="T7" fmla="*/ 51 h 165"/>
                <a:gd name="T8" fmla="*/ 5 w 147"/>
                <a:gd name="T9" fmla="*/ 0 h 165"/>
                <a:gd name="T10" fmla="*/ 34 w 147"/>
                <a:gd name="T11" fmla="*/ 0 h 165"/>
                <a:gd name="T12" fmla="*/ 147 w 147"/>
                <a:gd name="T13" fmla="*/ 12 h 165"/>
                <a:gd name="T14" fmla="*/ 142 w 147"/>
                <a:gd name="T15" fmla="*/ 91 h 165"/>
                <a:gd name="T16" fmla="*/ 136 w 147"/>
                <a:gd name="T17" fmla="*/ 102 h 165"/>
                <a:gd name="T18" fmla="*/ 136 w 147"/>
                <a:gd name="T19" fmla="*/ 165 h 165"/>
                <a:gd name="T20" fmla="*/ 91 w 147"/>
                <a:gd name="T21" fmla="*/ 159 h 165"/>
                <a:gd name="T22" fmla="*/ 85 w 147"/>
                <a:gd name="T23" fmla="*/ 159 h 165"/>
                <a:gd name="T24" fmla="*/ 45 w 147"/>
                <a:gd name="T25" fmla="*/ 159 h 165"/>
                <a:gd name="T26" fmla="*/ 0 w 147"/>
                <a:gd name="T27"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5">
                  <a:moveTo>
                    <a:pt x="0" y="153"/>
                  </a:moveTo>
                  <a:lnTo>
                    <a:pt x="0" y="91"/>
                  </a:lnTo>
                  <a:lnTo>
                    <a:pt x="0" y="85"/>
                  </a:lnTo>
                  <a:lnTo>
                    <a:pt x="5" y="51"/>
                  </a:lnTo>
                  <a:lnTo>
                    <a:pt x="5" y="0"/>
                  </a:lnTo>
                  <a:lnTo>
                    <a:pt x="34" y="0"/>
                  </a:lnTo>
                  <a:lnTo>
                    <a:pt x="147" y="12"/>
                  </a:lnTo>
                  <a:lnTo>
                    <a:pt x="142" y="91"/>
                  </a:lnTo>
                  <a:lnTo>
                    <a:pt x="136" y="102"/>
                  </a:lnTo>
                  <a:lnTo>
                    <a:pt x="136" y="165"/>
                  </a:lnTo>
                  <a:lnTo>
                    <a:pt x="91" y="159"/>
                  </a:lnTo>
                  <a:lnTo>
                    <a:pt x="85" y="159"/>
                  </a:lnTo>
                  <a:lnTo>
                    <a:pt x="45" y="159"/>
                  </a:lnTo>
                  <a:lnTo>
                    <a:pt x="0"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 name="Freeform 53">
              <a:extLst>
                <a:ext uri="{FF2B5EF4-FFF2-40B4-BE49-F238E27FC236}">
                  <a16:creationId xmlns:a16="http://schemas.microsoft.com/office/drawing/2014/main" id="{8F342719-B68B-02C1-745B-58D3AF9FF606}"/>
                </a:ext>
              </a:extLst>
            </p:cNvPr>
            <p:cNvSpPr>
              <a:spLocks/>
            </p:cNvSpPr>
            <p:nvPr/>
          </p:nvSpPr>
          <p:spPr bwMode="auto">
            <a:xfrm>
              <a:off x="2486" y="345"/>
              <a:ext cx="148" cy="147"/>
            </a:xfrm>
            <a:custGeom>
              <a:avLst/>
              <a:gdLst>
                <a:gd name="T0" fmla="*/ 148 w 148"/>
                <a:gd name="T1" fmla="*/ 6 h 147"/>
                <a:gd name="T2" fmla="*/ 148 w 148"/>
                <a:gd name="T3" fmla="*/ 11 h 147"/>
                <a:gd name="T4" fmla="*/ 142 w 148"/>
                <a:gd name="T5" fmla="*/ 147 h 147"/>
                <a:gd name="T6" fmla="*/ 0 w 148"/>
                <a:gd name="T7" fmla="*/ 136 h 147"/>
                <a:gd name="T8" fmla="*/ 0 w 148"/>
                <a:gd name="T9" fmla="*/ 130 h 147"/>
                <a:gd name="T10" fmla="*/ 12 w 148"/>
                <a:gd name="T11" fmla="*/ 0 h 147"/>
                <a:gd name="T12" fmla="*/ 17 w 148"/>
                <a:gd name="T13" fmla="*/ 0 h 147"/>
                <a:gd name="T14" fmla="*/ 23 w 148"/>
                <a:gd name="T15" fmla="*/ 0 h 147"/>
                <a:gd name="T16" fmla="*/ 29 w 148"/>
                <a:gd name="T17" fmla="*/ 0 h 147"/>
                <a:gd name="T18" fmla="*/ 40 w 148"/>
                <a:gd name="T19" fmla="*/ 0 h 147"/>
                <a:gd name="T20" fmla="*/ 46 w 148"/>
                <a:gd name="T21" fmla="*/ 0 h 147"/>
                <a:gd name="T22" fmla="*/ 51 w 148"/>
                <a:gd name="T23" fmla="*/ 0 h 147"/>
                <a:gd name="T24" fmla="*/ 63 w 148"/>
                <a:gd name="T25" fmla="*/ 0 h 147"/>
                <a:gd name="T26" fmla="*/ 68 w 148"/>
                <a:gd name="T27" fmla="*/ 0 h 147"/>
                <a:gd name="T28" fmla="*/ 74 w 148"/>
                <a:gd name="T29" fmla="*/ 0 h 147"/>
                <a:gd name="T30" fmla="*/ 80 w 148"/>
                <a:gd name="T31" fmla="*/ 0 h 147"/>
                <a:gd name="T32" fmla="*/ 85 w 148"/>
                <a:gd name="T33" fmla="*/ 0 h 147"/>
                <a:gd name="T34" fmla="*/ 91 w 148"/>
                <a:gd name="T35" fmla="*/ 0 h 147"/>
                <a:gd name="T36" fmla="*/ 97 w 148"/>
                <a:gd name="T37" fmla="*/ 6 h 147"/>
                <a:gd name="T38" fmla="*/ 102 w 148"/>
                <a:gd name="T39" fmla="*/ 6 h 147"/>
                <a:gd name="T40" fmla="*/ 108 w 148"/>
                <a:gd name="T41" fmla="*/ 6 h 147"/>
                <a:gd name="T42" fmla="*/ 114 w 148"/>
                <a:gd name="T43" fmla="*/ 6 h 147"/>
                <a:gd name="T44" fmla="*/ 119 w 148"/>
                <a:gd name="T45" fmla="*/ 6 h 147"/>
                <a:gd name="T46" fmla="*/ 125 w 148"/>
                <a:gd name="T47" fmla="*/ 6 h 147"/>
                <a:gd name="T48" fmla="*/ 131 w 148"/>
                <a:gd name="T49" fmla="*/ 6 h 147"/>
                <a:gd name="T50" fmla="*/ 136 w 148"/>
                <a:gd name="T51" fmla="*/ 6 h 147"/>
                <a:gd name="T52" fmla="*/ 142 w 148"/>
                <a:gd name="T53" fmla="*/ 6 h 147"/>
                <a:gd name="T54" fmla="*/ 148 w 148"/>
                <a:gd name="T55"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7">
                  <a:moveTo>
                    <a:pt x="148" y="6"/>
                  </a:moveTo>
                  <a:lnTo>
                    <a:pt x="148" y="11"/>
                  </a:lnTo>
                  <a:lnTo>
                    <a:pt x="142" y="147"/>
                  </a:lnTo>
                  <a:lnTo>
                    <a:pt x="0" y="136"/>
                  </a:lnTo>
                  <a:lnTo>
                    <a:pt x="0" y="130"/>
                  </a:lnTo>
                  <a:lnTo>
                    <a:pt x="12" y="0"/>
                  </a:lnTo>
                  <a:lnTo>
                    <a:pt x="17" y="0"/>
                  </a:lnTo>
                  <a:lnTo>
                    <a:pt x="23" y="0"/>
                  </a:lnTo>
                  <a:lnTo>
                    <a:pt x="29" y="0"/>
                  </a:lnTo>
                  <a:lnTo>
                    <a:pt x="40" y="0"/>
                  </a:lnTo>
                  <a:lnTo>
                    <a:pt x="46" y="0"/>
                  </a:lnTo>
                  <a:lnTo>
                    <a:pt x="51" y="0"/>
                  </a:lnTo>
                  <a:lnTo>
                    <a:pt x="63" y="0"/>
                  </a:lnTo>
                  <a:lnTo>
                    <a:pt x="68" y="0"/>
                  </a:lnTo>
                  <a:lnTo>
                    <a:pt x="74" y="0"/>
                  </a:lnTo>
                  <a:lnTo>
                    <a:pt x="80" y="0"/>
                  </a:lnTo>
                  <a:lnTo>
                    <a:pt x="85" y="0"/>
                  </a:lnTo>
                  <a:lnTo>
                    <a:pt x="91" y="0"/>
                  </a:lnTo>
                  <a:lnTo>
                    <a:pt x="97" y="6"/>
                  </a:lnTo>
                  <a:lnTo>
                    <a:pt x="102" y="6"/>
                  </a:lnTo>
                  <a:lnTo>
                    <a:pt x="108" y="6"/>
                  </a:lnTo>
                  <a:lnTo>
                    <a:pt x="114" y="6"/>
                  </a:lnTo>
                  <a:lnTo>
                    <a:pt x="119" y="6"/>
                  </a:lnTo>
                  <a:lnTo>
                    <a:pt x="125" y="6"/>
                  </a:lnTo>
                  <a:lnTo>
                    <a:pt x="131" y="6"/>
                  </a:lnTo>
                  <a:lnTo>
                    <a:pt x="136" y="6"/>
                  </a:lnTo>
                  <a:lnTo>
                    <a:pt x="142"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 name="Freeform 54">
              <a:extLst>
                <a:ext uri="{FF2B5EF4-FFF2-40B4-BE49-F238E27FC236}">
                  <a16:creationId xmlns:a16="http://schemas.microsoft.com/office/drawing/2014/main" id="{D873CBBD-AFCB-09DE-0478-2745329ACBC6}"/>
                </a:ext>
              </a:extLst>
            </p:cNvPr>
            <p:cNvSpPr>
              <a:spLocks/>
            </p:cNvSpPr>
            <p:nvPr/>
          </p:nvSpPr>
          <p:spPr bwMode="auto">
            <a:xfrm>
              <a:off x="2872" y="974"/>
              <a:ext cx="141" cy="170"/>
            </a:xfrm>
            <a:custGeom>
              <a:avLst/>
              <a:gdLst>
                <a:gd name="T0" fmla="*/ 130 w 141"/>
                <a:gd name="T1" fmla="*/ 170 h 170"/>
                <a:gd name="T2" fmla="*/ 124 w 141"/>
                <a:gd name="T3" fmla="*/ 165 h 170"/>
                <a:gd name="T4" fmla="*/ 119 w 141"/>
                <a:gd name="T5" fmla="*/ 170 h 170"/>
                <a:gd name="T6" fmla="*/ 113 w 141"/>
                <a:gd name="T7" fmla="*/ 165 h 170"/>
                <a:gd name="T8" fmla="*/ 102 w 141"/>
                <a:gd name="T9" fmla="*/ 165 h 170"/>
                <a:gd name="T10" fmla="*/ 96 w 141"/>
                <a:gd name="T11" fmla="*/ 159 h 170"/>
                <a:gd name="T12" fmla="*/ 85 w 141"/>
                <a:gd name="T13" fmla="*/ 159 h 170"/>
                <a:gd name="T14" fmla="*/ 73 w 141"/>
                <a:gd name="T15" fmla="*/ 159 h 170"/>
                <a:gd name="T16" fmla="*/ 68 w 141"/>
                <a:gd name="T17" fmla="*/ 153 h 170"/>
                <a:gd name="T18" fmla="*/ 56 w 141"/>
                <a:gd name="T19" fmla="*/ 159 h 170"/>
                <a:gd name="T20" fmla="*/ 5 w 141"/>
                <a:gd name="T21" fmla="*/ 85 h 170"/>
                <a:gd name="T22" fmla="*/ 11 w 141"/>
                <a:gd name="T23" fmla="*/ 6 h 170"/>
                <a:gd name="T24" fmla="*/ 17 w 141"/>
                <a:gd name="T25" fmla="*/ 0 h 170"/>
                <a:gd name="T26" fmla="*/ 28 w 141"/>
                <a:gd name="T27" fmla="*/ 0 h 170"/>
                <a:gd name="T28" fmla="*/ 34 w 141"/>
                <a:gd name="T29" fmla="*/ 6 h 170"/>
                <a:gd name="T30" fmla="*/ 39 w 141"/>
                <a:gd name="T31" fmla="*/ 12 h 170"/>
                <a:gd name="T32" fmla="*/ 39 w 141"/>
                <a:gd name="T33" fmla="*/ 23 h 170"/>
                <a:gd name="T34" fmla="*/ 51 w 141"/>
                <a:gd name="T35" fmla="*/ 29 h 170"/>
                <a:gd name="T36" fmla="*/ 56 w 141"/>
                <a:gd name="T37" fmla="*/ 34 h 170"/>
                <a:gd name="T38" fmla="*/ 56 w 141"/>
                <a:gd name="T39" fmla="*/ 46 h 170"/>
                <a:gd name="T40" fmla="*/ 68 w 141"/>
                <a:gd name="T41" fmla="*/ 46 h 170"/>
                <a:gd name="T42" fmla="*/ 68 w 141"/>
                <a:gd name="T43" fmla="*/ 57 h 170"/>
                <a:gd name="T44" fmla="*/ 79 w 141"/>
                <a:gd name="T45" fmla="*/ 57 h 170"/>
                <a:gd name="T46" fmla="*/ 79 w 141"/>
                <a:gd name="T47" fmla="*/ 68 h 170"/>
                <a:gd name="T48" fmla="*/ 79 w 141"/>
                <a:gd name="T49" fmla="*/ 68 h 170"/>
                <a:gd name="T50" fmla="*/ 90 w 141"/>
                <a:gd name="T51" fmla="*/ 68 h 170"/>
                <a:gd name="T52" fmla="*/ 102 w 141"/>
                <a:gd name="T53" fmla="*/ 68 h 170"/>
                <a:gd name="T54" fmla="*/ 113 w 141"/>
                <a:gd name="T55" fmla="*/ 68 h 170"/>
                <a:gd name="T56" fmla="*/ 113 w 141"/>
                <a:gd name="T57" fmla="*/ 57 h 170"/>
                <a:gd name="T58" fmla="*/ 124 w 141"/>
                <a:gd name="T59" fmla="*/ 57 h 170"/>
                <a:gd name="T60" fmla="*/ 130 w 141"/>
                <a:gd name="T61" fmla="*/ 63 h 170"/>
                <a:gd name="T62" fmla="*/ 141 w 141"/>
                <a:gd name="T63" fmla="*/ 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170">
                  <a:moveTo>
                    <a:pt x="136" y="165"/>
                  </a:moveTo>
                  <a:lnTo>
                    <a:pt x="130" y="170"/>
                  </a:lnTo>
                  <a:lnTo>
                    <a:pt x="130" y="165"/>
                  </a:lnTo>
                  <a:lnTo>
                    <a:pt x="124" y="165"/>
                  </a:lnTo>
                  <a:lnTo>
                    <a:pt x="119" y="165"/>
                  </a:lnTo>
                  <a:lnTo>
                    <a:pt x="119" y="170"/>
                  </a:lnTo>
                  <a:lnTo>
                    <a:pt x="113" y="170"/>
                  </a:lnTo>
                  <a:lnTo>
                    <a:pt x="113" y="165"/>
                  </a:lnTo>
                  <a:lnTo>
                    <a:pt x="107" y="165"/>
                  </a:lnTo>
                  <a:lnTo>
                    <a:pt x="102" y="165"/>
                  </a:lnTo>
                  <a:lnTo>
                    <a:pt x="102" y="159"/>
                  </a:lnTo>
                  <a:lnTo>
                    <a:pt x="96" y="159"/>
                  </a:lnTo>
                  <a:lnTo>
                    <a:pt x="90" y="159"/>
                  </a:lnTo>
                  <a:lnTo>
                    <a:pt x="85" y="159"/>
                  </a:lnTo>
                  <a:lnTo>
                    <a:pt x="79" y="159"/>
                  </a:lnTo>
                  <a:lnTo>
                    <a:pt x="73" y="159"/>
                  </a:lnTo>
                  <a:lnTo>
                    <a:pt x="68" y="159"/>
                  </a:lnTo>
                  <a:lnTo>
                    <a:pt x="68" y="153"/>
                  </a:lnTo>
                  <a:lnTo>
                    <a:pt x="62" y="159"/>
                  </a:lnTo>
                  <a:lnTo>
                    <a:pt x="56" y="159"/>
                  </a:lnTo>
                  <a:lnTo>
                    <a:pt x="0" y="114"/>
                  </a:lnTo>
                  <a:lnTo>
                    <a:pt x="5" y="85"/>
                  </a:lnTo>
                  <a:lnTo>
                    <a:pt x="5" y="6"/>
                  </a:lnTo>
                  <a:lnTo>
                    <a:pt x="11" y="6"/>
                  </a:lnTo>
                  <a:lnTo>
                    <a:pt x="17" y="6"/>
                  </a:lnTo>
                  <a:lnTo>
                    <a:pt x="17" y="0"/>
                  </a:lnTo>
                  <a:lnTo>
                    <a:pt x="22" y="0"/>
                  </a:lnTo>
                  <a:lnTo>
                    <a:pt x="28" y="0"/>
                  </a:lnTo>
                  <a:lnTo>
                    <a:pt x="28" y="6"/>
                  </a:lnTo>
                  <a:lnTo>
                    <a:pt x="34" y="6"/>
                  </a:lnTo>
                  <a:lnTo>
                    <a:pt x="34" y="12"/>
                  </a:lnTo>
                  <a:lnTo>
                    <a:pt x="39" y="12"/>
                  </a:lnTo>
                  <a:lnTo>
                    <a:pt x="39" y="17"/>
                  </a:lnTo>
                  <a:lnTo>
                    <a:pt x="39" y="23"/>
                  </a:lnTo>
                  <a:lnTo>
                    <a:pt x="45" y="23"/>
                  </a:lnTo>
                  <a:lnTo>
                    <a:pt x="51" y="29"/>
                  </a:lnTo>
                  <a:lnTo>
                    <a:pt x="51" y="34"/>
                  </a:lnTo>
                  <a:lnTo>
                    <a:pt x="56" y="34"/>
                  </a:lnTo>
                  <a:lnTo>
                    <a:pt x="56" y="40"/>
                  </a:lnTo>
                  <a:lnTo>
                    <a:pt x="56" y="46"/>
                  </a:lnTo>
                  <a:lnTo>
                    <a:pt x="62" y="46"/>
                  </a:lnTo>
                  <a:lnTo>
                    <a:pt x="68" y="46"/>
                  </a:lnTo>
                  <a:lnTo>
                    <a:pt x="68" y="51"/>
                  </a:lnTo>
                  <a:lnTo>
                    <a:pt x="68" y="57"/>
                  </a:lnTo>
                  <a:lnTo>
                    <a:pt x="73" y="57"/>
                  </a:lnTo>
                  <a:lnTo>
                    <a:pt x="79" y="57"/>
                  </a:lnTo>
                  <a:lnTo>
                    <a:pt x="79" y="63"/>
                  </a:lnTo>
                  <a:lnTo>
                    <a:pt x="79" y="68"/>
                  </a:lnTo>
                  <a:lnTo>
                    <a:pt x="79" y="63"/>
                  </a:lnTo>
                  <a:lnTo>
                    <a:pt x="79" y="68"/>
                  </a:lnTo>
                  <a:lnTo>
                    <a:pt x="85" y="68"/>
                  </a:lnTo>
                  <a:lnTo>
                    <a:pt x="90" y="68"/>
                  </a:lnTo>
                  <a:lnTo>
                    <a:pt x="96" y="68"/>
                  </a:lnTo>
                  <a:lnTo>
                    <a:pt x="102" y="68"/>
                  </a:lnTo>
                  <a:lnTo>
                    <a:pt x="107" y="68"/>
                  </a:lnTo>
                  <a:lnTo>
                    <a:pt x="113" y="68"/>
                  </a:lnTo>
                  <a:lnTo>
                    <a:pt x="113" y="63"/>
                  </a:lnTo>
                  <a:lnTo>
                    <a:pt x="113" y="57"/>
                  </a:lnTo>
                  <a:lnTo>
                    <a:pt x="119" y="57"/>
                  </a:lnTo>
                  <a:lnTo>
                    <a:pt x="124" y="57"/>
                  </a:lnTo>
                  <a:lnTo>
                    <a:pt x="130" y="57"/>
                  </a:lnTo>
                  <a:lnTo>
                    <a:pt x="130" y="63"/>
                  </a:lnTo>
                  <a:lnTo>
                    <a:pt x="136" y="63"/>
                  </a:lnTo>
                  <a:lnTo>
                    <a:pt x="141" y="63"/>
                  </a:lnTo>
                  <a:lnTo>
                    <a:pt x="136" y="16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2" name="Freeform 55">
              <a:extLst>
                <a:ext uri="{FF2B5EF4-FFF2-40B4-BE49-F238E27FC236}">
                  <a16:creationId xmlns:a16="http://schemas.microsoft.com/office/drawing/2014/main" id="{AC2AA5BE-1A94-2CE5-44D4-B49B7983C6C2}"/>
                </a:ext>
              </a:extLst>
            </p:cNvPr>
            <p:cNvSpPr>
              <a:spLocks/>
            </p:cNvSpPr>
            <p:nvPr/>
          </p:nvSpPr>
          <p:spPr bwMode="auto">
            <a:xfrm>
              <a:off x="2118" y="458"/>
              <a:ext cx="232" cy="153"/>
            </a:xfrm>
            <a:custGeom>
              <a:avLst/>
              <a:gdLst>
                <a:gd name="T0" fmla="*/ 0 w 232"/>
                <a:gd name="T1" fmla="*/ 136 h 153"/>
                <a:gd name="T2" fmla="*/ 0 w 232"/>
                <a:gd name="T3" fmla="*/ 131 h 153"/>
                <a:gd name="T4" fmla="*/ 0 w 232"/>
                <a:gd name="T5" fmla="*/ 125 h 153"/>
                <a:gd name="T6" fmla="*/ 0 w 232"/>
                <a:gd name="T7" fmla="*/ 108 h 153"/>
                <a:gd name="T8" fmla="*/ 0 w 232"/>
                <a:gd name="T9" fmla="*/ 102 h 153"/>
                <a:gd name="T10" fmla="*/ 0 w 232"/>
                <a:gd name="T11" fmla="*/ 97 h 153"/>
                <a:gd name="T12" fmla="*/ 0 w 232"/>
                <a:gd name="T13" fmla="*/ 91 h 153"/>
                <a:gd name="T14" fmla="*/ 0 w 232"/>
                <a:gd name="T15" fmla="*/ 85 h 153"/>
                <a:gd name="T16" fmla="*/ 0 w 232"/>
                <a:gd name="T17" fmla="*/ 80 h 153"/>
                <a:gd name="T18" fmla="*/ 0 w 232"/>
                <a:gd name="T19" fmla="*/ 74 h 153"/>
                <a:gd name="T20" fmla="*/ 0 w 232"/>
                <a:gd name="T21" fmla="*/ 68 h 153"/>
                <a:gd name="T22" fmla="*/ 5 w 232"/>
                <a:gd name="T23" fmla="*/ 68 h 153"/>
                <a:gd name="T24" fmla="*/ 5 w 232"/>
                <a:gd name="T25" fmla="*/ 57 h 153"/>
                <a:gd name="T26" fmla="*/ 5 w 232"/>
                <a:gd name="T27" fmla="*/ 51 h 153"/>
                <a:gd name="T28" fmla="*/ 5 w 232"/>
                <a:gd name="T29" fmla="*/ 46 h 153"/>
                <a:gd name="T30" fmla="*/ 5 w 232"/>
                <a:gd name="T31" fmla="*/ 40 h 153"/>
                <a:gd name="T32" fmla="*/ 5 w 232"/>
                <a:gd name="T33" fmla="*/ 34 h 153"/>
                <a:gd name="T34" fmla="*/ 5 w 232"/>
                <a:gd name="T35" fmla="*/ 29 h 153"/>
                <a:gd name="T36" fmla="*/ 5 w 232"/>
                <a:gd name="T37" fmla="*/ 17 h 153"/>
                <a:gd name="T38" fmla="*/ 5 w 232"/>
                <a:gd name="T39" fmla="*/ 6 h 153"/>
                <a:gd name="T40" fmla="*/ 11 w 232"/>
                <a:gd name="T41" fmla="*/ 0 h 153"/>
                <a:gd name="T42" fmla="*/ 136 w 232"/>
                <a:gd name="T43" fmla="*/ 6 h 153"/>
                <a:gd name="T44" fmla="*/ 153 w 232"/>
                <a:gd name="T45" fmla="*/ 12 h 153"/>
                <a:gd name="T46" fmla="*/ 192 w 232"/>
                <a:gd name="T47" fmla="*/ 12 h 153"/>
                <a:gd name="T48" fmla="*/ 232 w 232"/>
                <a:gd name="T49" fmla="*/ 17 h 153"/>
                <a:gd name="T50" fmla="*/ 221 w 232"/>
                <a:gd name="T51" fmla="*/ 153 h 153"/>
                <a:gd name="T52" fmla="*/ 102 w 232"/>
                <a:gd name="T53" fmla="*/ 142 h 153"/>
                <a:gd name="T54" fmla="*/ 73 w 232"/>
                <a:gd name="T55" fmla="*/ 142 h 153"/>
                <a:gd name="T56" fmla="*/ 0 w 232"/>
                <a:gd name="T57" fmla="*/ 13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153">
                  <a:moveTo>
                    <a:pt x="0" y="136"/>
                  </a:moveTo>
                  <a:lnTo>
                    <a:pt x="0" y="131"/>
                  </a:lnTo>
                  <a:lnTo>
                    <a:pt x="0" y="125"/>
                  </a:lnTo>
                  <a:lnTo>
                    <a:pt x="0" y="108"/>
                  </a:lnTo>
                  <a:lnTo>
                    <a:pt x="0" y="102"/>
                  </a:lnTo>
                  <a:lnTo>
                    <a:pt x="0" y="97"/>
                  </a:lnTo>
                  <a:lnTo>
                    <a:pt x="0" y="91"/>
                  </a:lnTo>
                  <a:lnTo>
                    <a:pt x="0" y="85"/>
                  </a:lnTo>
                  <a:lnTo>
                    <a:pt x="0" y="80"/>
                  </a:lnTo>
                  <a:lnTo>
                    <a:pt x="0" y="74"/>
                  </a:lnTo>
                  <a:lnTo>
                    <a:pt x="0" y="68"/>
                  </a:lnTo>
                  <a:lnTo>
                    <a:pt x="5" y="68"/>
                  </a:lnTo>
                  <a:lnTo>
                    <a:pt x="5" y="57"/>
                  </a:lnTo>
                  <a:lnTo>
                    <a:pt x="5" y="51"/>
                  </a:lnTo>
                  <a:lnTo>
                    <a:pt x="5" y="46"/>
                  </a:lnTo>
                  <a:lnTo>
                    <a:pt x="5" y="40"/>
                  </a:lnTo>
                  <a:lnTo>
                    <a:pt x="5" y="34"/>
                  </a:lnTo>
                  <a:lnTo>
                    <a:pt x="5" y="29"/>
                  </a:lnTo>
                  <a:lnTo>
                    <a:pt x="5" y="17"/>
                  </a:lnTo>
                  <a:lnTo>
                    <a:pt x="5" y="6"/>
                  </a:lnTo>
                  <a:lnTo>
                    <a:pt x="11" y="0"/>
                  </a:lnTo>
                  <a:lnTo>
                    <a:pt x="136" y="6"/>
                  </a:lnTo>
                  <a:lnTo>
                    <a:pt x="153" y="12"/>
                  </a:lnTo>
                  <a:lnTo>
                    <a:pt x="192" y="12"/>
                  </a:lnTo>
                  <a:lnTo>
                    <a:pt x="232" y="17"/>
                  </a:lnTo>
                  <a:lnTo>
                    <a:pt x="221" y="153"/>
                  </a:lnTo>
                  <a:lnTo>
                    <a:pt x="102" y="142"/>
                  </a:lnTo>
                  <a:lnTo>
                    <a:pt x="73" y="142"/>
                  </a:lnTo>
                  <a:lnTo>
                    <a:pt x="0"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 name="Freeform 56">
              <a:extLst>
                <a:ext uri="{FF2B5EF4-FFF2-40B4-BE49-F238E27FC236}">
                  <a16:creationId xmlns:a16="http://schemas.microsoft.com/office/drawing/2014/main" id="{09979CCF-C835-A9F7-D5DF-D94371A2CFB7}"/>
                </a:ext>
              </a:extLst>
            </p:cNvPr>
            <p:cNvSpPr>
              <a:spLocks/>
            </p:cNvSpPr>
            <p:nvPr/>
          </p:nvSpPr>
          <p:spPr bwMode="auto">
            <a:xfrm>
              <a:off x="2855" y="1348"/>
              <a:ext cx="147" cy="148"/>
            </a:xfrm>
            <a:custGeom>
              <a:avLst/>
              <a:gdLst>
                <a:gd name="T0" fmla="*/ 147 w 147"/>
                <a:gd name="T1" fmla="*/ 6 h 148"/>
                <a:gd name="T2" fmla="*/ 141 w 147"/>
                <a:gd name="T3" fmla="*/ 29 h 148"/>
                <a:gd name="T4" fmla="*/ 141 w 147"/>
                <a:gd name="T5" fmla="*/ 148 h 148"/>
                <a:gd name="T6" fmla="*/ 102 w 147"/>
                <a:gd name="T7" fmla="*/ 148 h 148"/>
                <a:gd name="T8" fmla="*/ 68 w 147"/>
                <a:gd name="T9" fmla="*/ 142 h 148"/>
                <a:gd name="T10" fmla="*/ 39 w 147"/>
                <a:gd name="T11" fmla="*/ 142 h 148"/>
                <a:gd name="T12" fmla="*/ 0 w 147"/>
                <a:gd name="T13" fmla="*/ 136 h 148"/>
                <a:gd name="T14" fmla="*/ 5 w 147"/>
                <a:gd name="T15" fmla="*/ 102 h 148"/>
                <a:gd name="T16" fmla="*/ 5 w 147"/>
                <a:gd name="T17" fmla="*/ 40 h 148"/>
                <a:gd name="T18" fmla="*/ 5 w 147"/>
                <a:gd name="T19" fmla="*/ 0 h 148"/>
                <a:gd name="T20" fmla="*/ 79 w 147"/>
                <a:gd name="T21" fmla="*/ 6 h 148"/>
                <a:gd name="T22" fmla="*/ 147 w 147"/>
                <a:gd name="T23"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47" y="6"/>
                  </a:moveTo>
                  <a:lnTo>
                    <a:pt x="141" y="29"/>
                  </a:lnTo>
                  <a:lnTo>
                    <a:pt x="141" y="148"/>
                  </a:lnTo>
                  <a:lnTo>
                    <a:pt x="102" y="148"/>
                  </a:lnTo>
                  <a:lnTo>
                    <a:pt x="68" y="142"/>
                  </a:lnTo>
                  <a:lnTo>
                    <a:pt x="39" y="142"/>
                  </a:lnTo>
                  <a:lnTo>
                    <a:pt x="0" y="136"/>
                  </a:lnTo>
                  <a:lnTo>
                    <a:pt x="5" y="102"/>
                  </a:lnTo>
                  <a:lnTo>
                    <a:pt x="5" y="40"/>
                  </a:lnTo>
                  <a:lnTo>
                    <a:pt x="5" y="0"/>
                  </a:lnTo>
                  <a:lnTo>
                    <a:pt x="79"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4" name="Freeform 57">
              <a:extLst>
                <a:ext uri="{FF2B5EF4-FFF2-40B4-BE49-F238E27FC236}">
                  <a16:creationId xmlns:a16="http://schemas.microsoft.com/office/drawing/2014/main" id="{8E0728C6-E91E-C774-17E3-790759A8D875}"/>
                </a:ext>
              </a:extLst>
            </p:cNvPr>
            <p:cNvSpPr>
              <a:spLocks/>
            </p:cNvSpPr>
            <p:nvPr/>
          </p:nvSpPr>
          <p:spPr bwMode="auto">
            <a:xfrm>
              <a:off x="2758" y="498"/>
              <a:ext cx="142" cy="147"/>
            </a:xfrm>
            <a:custGeom>
              <a:avLst/>
              <a:gdLst>
                <a:gd name="T0" fmla="*/ 6 w 142"/>
                <a:gd name="T1" fmla="*/ 0 h 147"/>
                <a:gd name="T2" fmla="*/ 51 w 142"/>
                <a:gd name="T3" fmla="*/ 6 h 147"/>
                <a:gd name="T4" fmla="*/ 142 w 142"/>
                <a:gd name="T5" fmla="*/ 11 h 147"/>
                <a:gd name="T6" fmla="*/ 142 w 142"/>
                <a:gd name="T7" fmla="*/ 17 h 147"/>
                <a:gd name="T8" fmla="*/ 142 w 142"/>
                <a:gd name="T9" fmla="*/ 23 h 147"/>
                <a:gd name="T10" fmla="*/ 142 w 142"/>
                <a:gd name="T11" fmla="*/ 28 h 147"/>
                <a:gd name="T12" fmla="*/ 142 w 142"/>
                <a:gd name="T13" fmla="*/ 40 h 147"/>
                <a:gd name="T14" fmla="*/ 142 w 142"/>
                <a:gd name="T15" fmla="*/ 45 h 147"/>
                <a:gd name="T16" fmla="*/ 142 w 142"/>
                <a:gd name="T17" fmla="*/ 51 h 147"/>
                <a:gd name="T18" fmla="*/ 142 w 142"/>
                <a:gd name="T19" fmla="*/ 62 h 147"/>
                <a:gd name="T20" fmla="*/ 142 w 142"/>
                <a:gd name="T21" fmla="*/ 68 h 147"/>
                <a:gd name="T22" fmla="*/ 142 w 142"/>
                <a:gd name="T23" fmla="*/ 74 h 147"/>
                <a:gd name="T24" fmla="*/ 142 w 142"/>
                <a:gd name="T25" fmla="*/ 79 h 147"/>
                <a:gd name="T26" fmla="*/ 142 w 142"/>
                <a:gd name="T27" fmla="*/ 85 h 147"/>
                <a:gd name="T28" fmla="*/ 142 w 142"/>
                <a:gd name="T29" fmla="*/ 91 h 147"/>
                <a:gd name="T30" fmla="*/ 142 w 142"/>
                <a:gd name="T31" fmla="*/ 96 h 147"/>
                <a:gd name="T32" fmla="*/ 142 w 142"/>
                <a:gd name="T33" fmla="*/ 102 h 147"/>
                <a:gd name="T34" fmla="*/ 142 w 142"/>
                <a:gd name="T35" fmla="*/ 108 h 147"/>
                <a:gd name="T36" fmla="*/ 142 w 142"/>
                <a:gd name="T37" fmla="*/ 113 h 147"/>
                <a:gd name="T38" fmla="*/ 136 w 142"/>
                <a:gd name="T39" fmla="*/ 119 h 147"/>
                <a:gd name="T40" fmla="*/ 136 w 142"/>
                <a:gd name="T41" fmla="*/ 125 h 147"/>
                <a:gd name="T42" fmla="*/ 136 w 142"/>
                <a:gd name="T43" fmla="*/ 130 h 147"/>
                <a:gd name="T44" fmla="*/ 136 w 142"/>
                <a:gd name="T45" fmla="*/ 136 h 147"/>
                <a:gd name="T46" fmla="*/ 136 w 142"/>
                <a:gd name="T47" fmla="*/ 142 h 147"/>
                <a:gd name="T48" fmla="*/ 136 w 142"/>
                <a:gd name="T49" fmla="*/ 147 h 147"/>
                <a:gd name="T50" fmla="*/ 0 w 142"/>
                <a:gd name="T51" fmla="*/ 142 h 147"/>
                <a:gd name="T52" fmla="*/ 0 w 142"/>
                <a:gd name="T53" fmla="*/ 96 h 147"/>
                <a:gd name="T54" fmla="*/ 6 w 142"/>
                <a:gd name="T55" fmla="*/ 40 h 147"/>
                <a:gd name="T56" fmla="*/ 6 w 142"/>
                <a:gd name="T5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47">
                  <a:moveTo>
                    <a:pt x="6" y="0"/>
                  </a:moveTo>
                  <a:lnTo>
                    <a:pt x="51" y="6"/>
                  </a:lnTo>
                  <a:lnTo>
                    <a:pt x="142" y="11"/>
                  </a:lnTo>
                  <a:lnTo>
                    <a:pt x="142" y="17"/>
                  </a:lnTo>
                  <a:lnTo>
                    <a:pt x="142" y="23"/>
                  </a:lnTo>
                  <a:lnTo>
                    <a:pt x="142" y="28"/>
                  </a:lnTo>
                  <a:lnTo>
                    <a:pt x="142" y="40"/>
                  </a:lnTo>
                  <a:lnTo>
                    <a:pt x="142" y="45"/>
                  </a:lnTo>
                  <a:lnTo>
                    <a:pt x="142" y="51"/>
                  </a:lnTo>
                  <a:lnTo>
                    <a:pt x="142" y="62"/>
                  </a:lnTo>
                  <a:lnTo>
                    <a:pt x="142" y="68"/>
                  </a:lnTo>
                  <a:lnTo>
                    <a:pt x="142" y="74"/>
                  </a:lnTo>
                  <a:lnTo>
                    <a:pt x="142" y="79"/>
                  </a:lnTo>
                  <a:lnTo>
                    <a:pt x="142" y="85"/>
                  </a:lnTo>
                  <a:lnTo>
                    <a:pt x="142" y="91"/>
                  </a:lnTo>
                  <a:lnTo>
                    <a:pt x="142" y="96"/>
                  </a:lnTo>
                  <a:lnTo>
                    <a:pt x="142" y="102"/>
                  </a:lnTo>
                  <a:lnTo>
                    <a:pt x="142" y="108"/>
                  </a:lnTo>
                  <a:lnTo>
                    <a:pt x="142" y="113"/>
                  </a:lnTo>
                  <a:lnTo>
                    <a:pt x="136" y="119"/>
                  </a:lnTo>
                  <a:lnTo>
                    <a:pt x="136" y="125"/>
                  </a:lnTo>
                  <a:lnTo>
                    <a:pt x="136" y="130"/>
                  </a:lnTo>
                  <a:lnTo>
                    <a:pt x="136" y="136"/>
                  </a:lnTo>
                  <a:lnTo>
                    <a:pt x="136" y="142"/>
                  </a:lnTo>
                  <a:lnTo>
                    <a:pt x="136" y="147"/>
                  </a:lnTo>
                  <a:lnTo>
                    <a:pt x="0" y="142"/>
                  </a:lnTo>
                  <a:lnTo>
                    <a:pt x="0" y="96"/>
                  </a:lnTo>
                  <a:lnTo>
                    <a:pt x="6" y="40"/>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 name="Freeform 58">
              <a:extLst>
                <a:ext uri="{FF2B5EF4-FFF2-40B4-BE49-F238E27FC236}">
                  <a16:creationId xmlns:a16="http://schemas.microsoft.com/office/drawing/2014/main" id="{5A78A35A-DAC0-F2DC-EED5-A26D2490F780}"/>
                </a:ext>
              </a:extLst>
            </p:cNvPr>
            <p:cNvSpPr>
              <a:spLocks/>
            </p:cNvSpPr>
            <p:nvPr/>
          </p:nvSpPr>
          <p:spPr bwMode="auto">
            <a:xfrm>
              <a:off x="2174" y="1173"/>
              <a:ext cx="148" cy="147"/>
            </a:xfrm>
            <a:custGeom>
              <a:avLst/>
              <a:gdLst>
                <a:gd name="T0" fmla="*/ 148 w 148"/>
                <a:gd name="T1" fmla="*/ 5 h 147"/>
                <a:gd name="T2" fmla="*/ 142 w 148"/>
                <a:gd name="T3" fmla="*/ 39 h 147"/>
                <a:gd name="T4" fmla="*/ 142 w 148"/>
                <a:gd name="T5" fmla="*/ 68 h 147"/>
                <a:gd name="T6" fmla="*/ 142 w 148"/>
                <a:gd name="T7" fmla="*/ 96 h 147"/>
                <a:gd name="T8" fmla="*/ 136 w 148"/>
                <a:gd name="T9" fmla="*/ 147 h 147"/>
                <a:gd name="T10" fmla="*/ 74 w 148"/>
                <a:gd name="T11" fmla="*/ 141 h 147"/>
                <a:gd name="T12" fmla="*/ 0 w 148"/>
                <a:gd name="T13" fmla="*/ 136 h 147"/>
                <a:gd name="T14" fmla="*/ 6 w 148"/>
                <a:gd name="T15" fmla="*/ 102 h 147"/>
                <a:gd name="T16" fmla="*/ 6 w 148"/>
                <a:gd name="T17" fmla="*/ 51 h 147"/>
                <a:gd name="T18" fmla="*/ 6 w 148"/>
                <a:gd name="T19" fmla="*/ 0 h 147"/>
                <a:gd name="T20" fmla="*/ 63 w 148"/>
                <a:gd name="T21" fmla="*/ 0 h 147"/>
                <a:gd name="T22" fmla="*/ 97 w 148"/>
                <a:gd name="T23" fmla="*/ 5 h 147"/>
                <a:gd name="T24" fmla="*/ 148 w 148"/>
                <a:gd name="T25"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7">
                  <a:moveTo>
                    <a:pt x="148" y="5"/>
                  </a:moveTo>
                  <a:lnTo>
                    <a:pt x="142" y="39"/>
                  </a:lnTo>
                  <a:lnTo>
                    <a:pt x="142" y="68"/>
                  </a:lnTo>
                  <a:lnTo>
                    <a:pt x="142" y="96"/>
                  </a:lnTo>
                  <a:lnTo>
                    <a:pt x="136" y="147"/>
                  </a:lnTo>
                  <a:lnTo>
                    <a:pt x="74" y="141"/>
                  </a:lnTo>
                  <a:lnTo>
                    <a:pt x="0" y="136"/>
                  </a:lnTo>
                  <a:lnTo>
                    <a:pt x="6" y="102"/>
                  </a:lnTo>
                  <a:lnTo>
                    <a:pt x="6" y="51"/>
                  </a:lnTo>
                  <a:lnTo>
                    <a:pt x="6" y="0"/>
                  </a:lnTo>
                  <a:lnTo>
                    <a:pt x="63" y="0"/>
                  </a:lnTo>
                  <a:lnTo>
                    <a:pt x="97" y="5"/>
                  </a:lnTo>
                  <a:lnTo>
                    <a:pt x="148"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 name="Freeform 59">
              <a:extLst>
                <a:ext uri="{FF2B5EF4-FFF2-40B4-BE49-F238E27FC236}">
                  <a16:creationId xmlns:a16="http://schemas.microsoft.com/office/drawing/2014/main" id="{73711E0D-E7D7-417C-A828-FC8907311968}"/>
                </a:ext>
              </a:extLst>
            </p:cNvPr>
            <p:cNvSpPr>
              <a:spLocks/>
            </p:cNvSpPr>
            <p:nvPr/>
          </p:nvSpPr>
          <p:spPr bwMode="auto">
            <a:xfrm>
              <a:off x="2384" y="1598"/>
              <a:ext cx="148" cy="147"/>
            </a:xfrm>
            <a:custGeom>
              <a:avLst/>
              <a:gdLst>
                <a:gd name="T0" fmla="*/ 148 w 148"/>
                <a:gd name="T1" fmla="*/ 11 h 147"/>
                <a:gd name="T2" fmla="*/ 148 w 148"/>
                <a:gd name="T3" fmla="*/ 17 h 147"/>
                <a:gd name="T4" fmla="*/ 142 w 148"/>
                <a:gd name="T5" fmla="*/ 108 h 147"/>
                <a:gd name="T6" fmla="*/ 142 w 148"/>
                <a:gd name="T7" fmla="*/ 147 h 147"/>
                <a:gd name="T8" fmla="*/ 119 w 148"/>
                <a:gd name="T9" fmla="*/ 147 h 147"/>
                <a:gd name="T10" fmla="*/ 0 w 148"/>
                <a:gd name="T11" fmla="*/ 142 h 147"/>
                <a:gd name="T12" fmla="*/ 6 w 148"/>
                <a:gd name="T13" fmla="*/ 79 h 147"/>
                <a:gd name="T14" fmla="*/ 12 w 148"/>
                <a:gd name="T15" fmla="*/ 0 h 147"/>
                <a:gd name="T16" fmla="*/ 148 w 148"/>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7">
                  <a:moveTo>
                    <a:pt x="148" y="11"/>
                  </a:moveTo>
                  <a:lnTo>
                    <a:pt x="148" y="17"/>
                  </a:lnTo>
                  <a:lnTo>
                    <a:pt x="142" y="108"/>
                  </a:lnTo>
                  <a:lnTo>
                    <a:pt x="142" y="147"/>
                  </a:lnTo>
                  <a:lnTo>
                    <a:pt x="119" y="147"/>
                  </a:lnTo>
                  <a:lnTo>
                    <a:pt x="0" y="142"/>
                  </a:lnTo>
                  <a:lnTo>
                    <a:pt x="6" y="79"/>
                  </a:lnTo>
                  <a:lnTo>
                    <a:pt x="12" y="0"/>
                  </a:lnTo>
                  <a:lnTo>
                    <a:pt x="148"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7" name="Freeform 60">
              <a:extLst>
                <a:ext uri="{FF2B5EF4-FFF2-40B4-BE49-F238E27FC236}">
                  <a16:creationId xmlns:a16="http://schemas.microsoft.com/office/drawing/2014/main" id="{659A88BD-6169-9183-F958-7C73738AA7F0}"/>
                </a:ext>
              </a:extLst>
            </p:cNvPr>
            <p:cNvSpPr>
              <a:spLocks/>
            </p:cNvSpPr>
            <p:nvPr/>
          </p:nvSpPr>
          <p:spPr bwMode="auto">
            <a:xfrm>
              <a:off x="2481" y="481"/>
              <a:ext cx="147" cy="147"/>
            </a:xfrm>
            <a:custGeom>
              <a:avLst/>
              <a:gdLst>
                <a:gd name="T0" fmla="*/ 147 w 147"/>
                <a:gd name="T1" fmla="*/ 11 h 147"/>
                <a:gd name="T2" fmla="*/ 141 w 147"/>
                <a:gd name="T3" fmla="*/ 57 h 147"/>
                <a:gd name="T4" fmla="*/ 136 w 147"/>
                <a:gd name="T5" fmla="*/ 147 h 147"/>
                <a:gd name="T6" fmla="*/ 85 w 147"/>
                <a:gd name="T7" fmla="*/ 142 h 147"/>
                <a:gd name="T8" fmla="*/ 56 w 147"/>
                <a:gd name="T9" fmla="*/ 142 h 147"/>
                <a:gd name="T10" fmla="*/ 17 w 147"/>
                <a:gd name="T11" fmla="*/ 142 h 147"/>
                <a:gd name="T12" fmla="*/ 0 w 147"/>
                <a:gd name="T13" fmla="*/ 136 h 147"/>
                <a:gd name="T14" fmla="*/ 0 w 147"/>
                <a:gd name="T15" fmla="*/ 119 h 147"/>
                <a:gd name="T16" fmla="*/ 5 w 147"/>
                <a:gd name="T17" fmla="*/ 0 h 147"/>
                <a:gd name="T18" fmla="*/ 147 w 147"/>
                <a:gd name="T19"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1"/>
                  </a:moveTo>
                  <a:lnTo>
                    <a:pt x="141" y="57"/>
                  </a:lnTo>
                  <a:lnTo>
                    <a:pt x="136" y="147"/>
                  </a:lnTo>
                  <a:lnTo>
                    <a:pt x="85" y="142"/>
                  </a:lnTo>
                  <a:lnTo>
                    <a:pt x="56" y="142"/>
                  </a:lnTo>
                  <a:lnTo>
                    <a:pt x="17" y="142"/>
                  </a:lnTo>
                  <a:lnTo>
                    <a:pt x="0" y="136"/>
                  </a:lnTo>
                  <a:lnTo>
                    <a:pt x="0" y="119"/>
                  </a:lnTo>
                  <a:lnTo>
                    <a:pt x="5" y="0"/>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8" name="Freeform 61">
              <a:extLst>
                <a:ext uri="{FF2B5EF4-FFF2-40B4-BE49-F238E27FC236}">
                  <a16:creationId xmlns:a16="http://schemas.microsoft.com/office/drawing/2014/main" id="{144A0801-6AE6-A301-13B3-AAE6956BF9B6}"/>
                </a:ext>
              </a:extLst>
            </p:cNvPr>
            <p:cNvSpPr>
              <a:spLocks/>
            </p:cNvSpPr>
            <p:nvPr/>
          </p:nvSpPr>
          <p:spPr bwMode="auto">
            <a:xfrm>
              <a:off x="2481" y="1921"/>
              <a:ext cx="164" cy="147"/>
            </a:xfrm>
            <a:custGeom>
              <a:avLst/>
              <a:gdLst>
                <a:gd name="T0" fmla="*/ 11 w 164"/>
                <a:gd name="T1" fmla="*/ 0 h 147"/>
                <a:gd name="T2" fmla="*/ 85 w 164"/>
                <a:gd name="T3" fmla="*/ 6 h 147"/>
                <a:gd name="T4" fmla="*/ 164 w 164"/>
                <a:gd name="T5" fmla="*/ 11 h 147"/>
                <a:gd name="T6" fmla="*/ 158 w 164"/>
                <a:gd name="T7" fmla="*/ 147 h 147"/>
                <a:gd name="T8" fmla="*/ 85 w 164"/>
                <a:gd name="T9" fmla="*/ 147 h 147"/>
                <a:gd name="T10" fmla="*/ 0 w 164"/>
                <a:gd name="T11" fmla="*/ 142 h 147"/>
                <a:gd name="T12" fmla="*/ 11 w 164"/>
                <a:gd name="T13" fmla="*/ 0 h 147"/>
              </a:gdLst>
              <a:ahLst/>
              <a:cxnLst>
                <a:cxn ang="0">
                  <a:pos x="T0" y="T1"/>
                </a:cxn>
                <a:cxn ang="0">
                  <a:pos x="T2" y="T3"/>
                </a:cxn>
                <a:cxn ang="0">
                  <a:pos x="T4" y="T5"/>
                </a:cxn>
                <a:cxn ang="0">
                  <a:pos x="T6" y="T7"/>
                </a:cxn>
                <a:cxn ang="0">
                  <a:pos x="T8" y="T9"/>
                </a:cxn>
                <a:cxn ang="0">
                  <a:pos x="T10" y="T11"/>
                </a:cxn>
                <a:cxn ang="0">
                  <a:pos x="T12" y="T13"/>
                </a:cxn>
              </a:cxnLst>
              <a:rect l="0" t="0" r="r" b="b"/>
              <a:pathLst>
                <a:path w="164" h="147">
                  <a:moveTo>
                    <a:pt x="11" y="0"/>
                  </a:moveTo>
                  <a:lnTo>
                    <a:pt x="85" y="6"/>
                  </a:lnTo>
                  <a:lnTo>
                    <a:pt x="164" y="11"/>
                  </a:lnTo>
                  <a:lnTo>
                    <a:pt x="158" y="147"/>
                  </a:lnTo>
                  <a:lnTo>
                    <a:pt x="85" y="147"/>
                  </a:lnTo>
                  <a:lnTo>
                    <a:pt x="0" y="142"/>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9" name="Freeform 62">
              <a:extLst>
                <a:ext uri="{FF2B5EF4-FFF2-40B4-BE49-F238E27FC236}">
                  <a16:creationId xmlns:a16="http://schemas.microsoft.com/office/drawing/2014/main" id="{A5447184-D86E-BA32-5493-A657E4A24398}"/>
                </a:ext>
              </a:extLst>
            </p:cNvPr>
            <p:cNvSpPr>
              <a:spLocks/>
            </p:cNvSpPr>
            <p:nvPr/>
          </p:nvSpPr>
          <p:spPr bwMode="auto">
            <a:xfrm>
              <a:off x="2809" y="1484"/>
              <a:ext cx="148" cy="148"/>
            </a:xfrm>
            <a:custGeom>
              <a:avLst/>
              <a:gdLst>
                <a:gd name="T0" fmla="*/ 136 w 148"/>
                <a:gd name="T1" fmla="*/ 148 h 148"/>
                <a:gd name="T2" fmla="*/ 102 w 148"/>
                <a:gd name="T3" fmla="*/ 148 h 148"/>
                <a:gd name="T4" fmla="*/ 91 w 148"/>
                <a:gd name="T5" fmla="*/ 142 h 148"/>
                <a:gd name="T6" fmla="*/ 74 w 148"/>
                <a:gd name="T7" fmla="*/ 142 h 148"/>
                <a:gd name="T8" fmla="*/ 0 w 148"/>
                <a:gd name="T9" fmla="*/ 142 h 148"/>
                <a:gd name="T10" fmla="*/ 6 w 148"/>
                <a:gd name="T11" fmla="*/ 68 h 148"/>
                <a:gd name="T12" fmla="*/ 6 w 148"/>
                <a:gd name="T13" fmla="*/ 40 h 148"/>
                <a:gd name="T14" fmla="*/ 6 w 148"/>
                <a:gd name="T15" fmla="*/ 17 h 148"/>
                <a:gd name="T16" fmla="*/ 6 w 148"/>
                <a:gd name="T17" fmla="*/ 0 h 148"/>
                <a:gd name="T18" fmla="*/ 46 w 148"/>
                <a:gd name="T19" fmla="*/ 0 h 148"/>
                <a:gd name="T20" fmla="*/ 85 w 148"/>
                <a:gd name="T21" fmla="*/ 6 h 148"/>
                <a:gd name="T22" fmla="*/ 114 w 148"/>
                <a:gd name="T23" fmla="*/ 6 h 148"/>
                <a:gd name="T24" fmla="*/ 148 w 148"/>
                <a:gd name="T25" fmla="*/ 12 h 148"/>
                <a:gd name="T26" fmla="*/ 142 w 148"/>
                <a:gd name="T27" fmla="*/ 137 h 148"/>
                <a:gd name="T28" fmla="*/ 142 w 148"/>
                <a:gd name="T29" fmla="*/ 148 h 148"/>
                <a:gd name="T30" fmla="*/ 136 w 148"/>
                <a:gd name="T3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148">
                  <a:moveTo>
                    <a:pt x="136" y="148"/>
                  </a:moveTo>
                  <a:lnTo>
                    <a:pt x="102" y="148"/>
                  </a:lnTo>
                  <a:lnTo>
                    <a:pt x="91" y="142"/>
                  </a:lnTo>
                  <a:lnTo>
                    <a:pt x="74" y="142"/>
                  </a:lnTo>
                  <a:lnTo>
                    <a:pt x="0" y="142"/>
                  </a:lnTo>
                  <a:lnTo>
                    <a:pt x="6" y="68"/>
                  </a:lnTo>
                  <a:lnTo>
                    <a:pt x="6" y="40"/>
                  </a:lnTo>
                  <a:lnTo>
                    <a:pt x="6" y="17"/>
                  </a:lnTo>
                  <a:lnTo>
                    <a:pt x="6" y="0"/>
                  </a:lnTo>
                  <a:lnTo>
                    <a:pt x="46" y="0"/>
                  </a:lnTo>
                  <a:lnTo>
                    <a:pt x="85" y="6"/>
                  </a:lnTo>
                  <a:lnTo>
                    <a:pt x="114" y="6"/>
                  </a:lnTo>
                  <a:lnTo>
                    <a:pt x="148" y="12"/>
                  </a:lnTo>
                  <a:lnTo>
                    <a:pt x="142" y="137"/>
                  </a:lnTo>
                  <a:lnTo>
                    <a:pt x="142" y="148"/>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0" name="Freeform 63">
              <a:extLst>
                <a:ext uri="{FF2B5EF4-FFF2-40B4-BE49-F238E27FC236}">
                  <a16:creationId xmlns:a16="http://schemas.microsoft.com/office/drawing/2014/main" id="{0A8E4DFA-D162-9B7F-CC44-C1E37DF3310B}"/>
                </a:ext>
              </a:extLst>
            </p:cNvPr>
            <p:cNvSpPr>
              <a:spLocks/>
            </p:cNvSpPr>
            <p:nvPr/>
          </p:nvSpPr>
          <p:spPr bwMode="auto">
            <a:xfrm>
              <a:off x="2577" y="1331"/>
              <a:ext cx="147" cy="148"/>
            </a:xfrm>
            <a:custGeom>
              <a:avLst/>
              <a:gdLst>
                <a:gd name="T0" fmla="*/ 11 w 147"/>
                <a:gd name="T1" fmla="*/ 0 h 148"/>
                <a:gd name="T2" fmla="*/ 96 w 147"/>
                <a:gd name="T3" fmla="*/ 6 h 148"/>
                <a:gd name="T4" fmla="*/ 130 w 147"/>
                <a:gd name="T5" fmla="*/ 12 h 148"/>
                <a:gd name="T6" fmla="*/ 147 w 147"/>
                <a:gd name="T7" fmla="*/ 12 h 148"/>
                <a:gd name="T8" fmla="*/ 142 w 147"/>
                <a:gd name="T9" fmla="*/ 68 h 148"/>
                <a:gd name="T10" fmla="*/ 142 w 147"/>
                <a:gd name="T11" fmla="*/ 148 h 148"/>
                <a:gd name="T12" fmla="*/ 102 w 147"/>
                <a:gd name="T13" fmla="*/ 148 h 148"/>
                <a:gd name="T14" fmla="*/ 17 w 147"/>
                <a:gd name="T15" fmla="*/ 142 h 148"/>
                <a:gd name="T16" fmla="*/ 6 w 147"/>
                <a:gd name="T17" fmla="*/ 136 h 148"/>
                <a:gd name="T18" fmla="*/ 0 w 147"/>
                <a:gd name="T19" fmla="*/ 136 h 148"/>
                <a:gd name="T20" fmla="*/ 11 w 147"/>
                <a:gd name="T2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8">
                  <a:moveTo>
                    <a:pt x="11" y="0"/>
                  </a:moveTo>
                  <a:lnTo>
                    <a:pt x="96" y="6"/>
                  </a:lnTo>
                  <a:lnTo>
                    <a:pt x="130" y="12"/>
                  </a:lnTo>
                  <a:lnTo>
                    <a:pt x="147" y="12"/>
                  </a:lnTo>
                  <a:lnTo>
                    <a:pt x="142" y="68"/>
                  </a:lnTo>
                  <a:lnTo>
                    <a:pt x="142" y="148"/>
                  </a:lnTo>
                  <a:lnTo>
                    <a:pt x="102" y="148"/>
                  </a:lnTo>
                  <a:lnTo>
                    <a:pt x="17" y="142"/>
                  </a:lnTo>
                  <a:lnTo>
                    <a:pt x="6" y="136"/>
                  </a:lnTo>
                  <a:lnTo>
                    <a:pt x="0" y="13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1" name="Freeform 64">
              <a:extLst>
                <a:ext uri="{FF2B5EF4-FFF2-40B4-BE49-F238E27FC236}">
                  <a16:creationId xmlns:a16="http://schemas.microsoft.com/office/drawing/2014/main" id="{2C923FEB-6CEB-DA3F-F0B6-3C1F3DBA19F1}"/>
                </a:ext>
              </a:extLst>
            </p:cNvPr>
            <p:cNvSpPr>
              <a:spLocks/>
            </p:cNvSpPr>
            <p:nvPr/>
          </p:nvSpPr>
          <p:spPr bwMode="auto">
            <a:xfrm>
              <a:off x="2724" y="1201"/>
              <a:ext cx="142" cy="147"/>
            </a:xfrm>
            <a:custGeom>
              <a:avLst/>
              <a:gdLst>
                <a:gd name="T0" fmla="*/ 131 w 142"/>
                <a:gd name="T1" fmla="*/ 6 h 147"/>
                <a:gd name="T2" fmla="*/ 142 w 142"/>
                <a:gd name="T3" fmla="*/ 11 h 147"/>
                <a:gd name="T4" fmla="*/ 136 w 142"/>
                <a:gd name="T5" fmla="*/ 147 h 147"/>
                <a:gd name="T6" fmla="*/ 74 w 142"/>
                <a:gd name="T7" fmla="*/ 142 h 147"/>
                <a:gd name="T8" fmla="*/ 57 w 142"/>
                <a:gd name="T9" fmla="*/ 142 h 147"/>
                <a:gd name="T10" fmla="*/ 0 w 142"/>
                <a:gd name="T11" fmla="*/ 142 h 147"/>
                <a:gd name="T12" fmla="*/ 6 w 142"/>
                <a:gd name="T13" fmla="*/ 0 h 147"/>
                <a:gd name="T14" fmla="*/ 131 w 142"/>
                <a:gd name="T15" fmla="*/ 6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7">
                  <a:moveTo>
                    <a:pt x="131" y="6"/>
                  </a:moveTo>
                  <a:lnTo>
                    <a:pt x="142" y="11"/>
                  </a:lnTo>
                  <a:lnTo>
                    <a:pt x="136" y="147"/>
                  </a:lnTo>
                  <a:lnTo>
                    <a:pt x="74" y="142"/>
                  </a:lnTo>
                  <a:lnTo>
                    <a:pt x="57" y="142"/>
                  </a:lnTo>
                  <a:lnTo>
                    <a:pt x="0" y="142"/>
                  </a:lnTo>
                  <a:lnTo>
                    <a:pt x="6" y="0"/>
                  </a:lnTo>
                  <a:lnTo>
                    <a:pt x="13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2" name="Freeform 65">
              <a:extLst>
                <a:ext uri="{FF2B5EF4-FFF2-40B4-BE49-F238E27FC236}">
                  <a16:creationId xmlns:a16="http://schemas.microsoft.com/office/drawing/2014/main" id="{34DF9A4B-A641-0BCE-E056-94606C108E92}"/>
                </a:ext>
              </a:extLst>
            </p:cNvPr>
            <p:cNvSpPr>
              <a:spLocks/>
            </p:cNvSpPr>
            <p:nvPr/>
          </p:nvSpPr>
          <p:spPr bwMode="auto">
            <a:xfrm>
              <a:off x="2860" y="1212"/>
              <a:ext cx="142" cy="142"/>
            </a:xfrm>
            <a:custGeom>
              <a:avLst/>
              <a:gdLst>
                <a:gd name="T0" fmla="*/ 142 w 142"/>
                <a:gd name="T1" fmla="*/ 34 h 142"/>
                <a:gd name="T2" fmla="*/ 142 w 142"/>
                <a:gd name="T3" fmla="*/ 85 h 142"/>
                <a:gd name="T4" fmla="*/ 142 w 142"/>
                <a:gd name="T5" fmla="*/ 142 h 142"/>
                <a:gd name="T6" fmla="*/ 74 w 142"/>
                <a:gd name="T7" fmla="*/ 142 h 142"/>
                <a:gd name="T8" fmla="*/ 0 w 142"/>
                <a:gd name="T9" fmla="*/ 136 h 142"/>
                <a:gd name="T10" fmla="*/ 6 w 142"/>
                <a:gd name="T11" fmla="*/ 0 h 142"/>
                <a:gd name="T12" fmla="*/ 51 w 142"/>
                <a:gd name="T13" fmla="*/ 0 h 142"/>
                <a:gd name="T14" fmla="*/ 51 w 142"/>
                <a:gd name="T15" fmla="*/ 6 h 142"/>
                <a:gd name="T16" fmla="*/ 57 w 142"/>
                <a:gd name="T17" fmla="*/ 6 h 142"/>
                <a:gd name="T18" fmla="*/ 57 w 142"/>
                <a:gd name="T19" fmla="*/ 0 h 142"/>
                <a:gd name="T20" fmla="*/ 57 w 142"/>
                <a:gd name="T21" fmla="*/ 6 h 142"/>
                <a:gd name="T22" fmla="*/ 63 w 142"/>
                <a:gd name="T23" fmla="*/ 6 h 142"/>
                <a:gd name="T24" fmla="*/ 68 w 142"/>
                <a:gd name="T25" fmla="*/ 6 h 142"/>
                <a:gd name="T26" fmla="*/ 74 w 142"/>
                <a:gd name="T27" fmla="*/ 6 h 142"/>
                <a:gd name="T28" fmla="*/ 74 w 142"/>
                <a:gd name="T29" fmla="*/ 12 h 142"/>
                <a:gd name="T30" fmla="*/ 68 w 142"/>
                <a:gd name="T31" fmla="*/ 12 h 142"/>
                <a:gd name="T32" fmla="*/ 74 w 142"/>
                <a:gd name="T33" fmla="*/ 12 h 142"/>
                <a:gd name="T34" fmla="*/ 80 w 142"/>
                <a:gd name="T35" fmla="*/ 12 h 142"/>
                <a:gd name="T36" fmla="*/ 80 w 142"/>
                <a:gd name="T37" fmla="*/ 6 h 142"/>
                <a:gd name="T38" fmla="*/ 80 w 142"/>
                <a:gd name="T39" fmla="*/ 12 h 142"/>
                <a:gd name="T40" fmla="*/ 85 w 142"/>
                <a:gd name="T41" fmla="*/ 12 h 142"/>
                <a:gd name="T42" fmla="*/ 85 w 142"/>
                <a:gd name="T43" fmla="*/ 6 h 142"/>
                <a:gd name="T44" fmla="*/ 91 w 142"/>
                <a:gd name="T45" fmla="*/ 6 h 142"/>
                <a:gd name="T46" fmla="*/ 97 w 142"/>
                <a:gd name="T47" fmla="*/ 12 h 142"/>
                <a:gd name="T48" fmla="*/ 97 w 142"/>
                <a:gd name="T49" fmla="*/ 6 h 142"/>
                <a:gd name="T50" fmla="*/ 102 w 142"/>
                <a:gd name="T51" fmla="*/ 6 h 142"/>
                <a:gd name="T52" fmla="*/ 102 w 142"/>
                <a:gd name="T53" fmla="*/ 12 h 142"/>
                <a:gd name="T54" fmla="*/ 108 w 142"/>
                <a:gd name="T55" fmla="*/ 12 h 142"/>
                <a:gd name="T56" fmla="*/ 108 w 142"/>
                <a:gd name="T57" fmla="*/ 17 h 142"/>
                <a:gd name="T58" fmla="*/ 114 w 142"/>
                <a:gd name="T59" fmla="*/ 17 h 142"/>
                <a:gd name="T60" fmla="*/ 119 w 142"/>
                <a:gd name="T61" fmla="*/ 17 h 142"/>
                <a:gd name="T62" fmla="*/ 119 w 142"/>
                <a:gd name="T63" fmla="*/ 12 h 142"/>
                <a:gd name="T64" fmla="*/ 119 w 142"/>
                <a:gd name="T65" fmla="*/ 17 h 142"/>
                <a:gd name="T66" fmla="*/ 125 w 142"/>
                <a:gd name="T67" fmla="*/ 17 h 142"/>
                <a:gd name="T68" fmla="*/ 125 w 142"/>
                <a:gd name="T69" fmla="*/ 23 h 142"/>
                <a:gd name="T70" fmla="*/ 131 w 142"/>
                <a:gd name="T71" fmla="*/ 17 h 142"/>
                <a:gd name="T72" fmla="*/ 131 w 142"/>
                <a:gd name="T73" fmla="*/ 23 h 142"/>
                <a:gd name="T74" fmla="*/ 136 w 142"/>
                <a:gd name="T75" fmla="*/ 23 h 142"/>
                <a:gd name="T76" fmla="*/ 136 w 142"/>
                <a:gd name="T77" fmla="*/ 29 h 142"/>
                <a:gd name="T78" fmla="*/ 142 w 142"/>
                <a:gd name="T79" fmla="*/ 23 h 142"/>
                <a:gd name="T80" fmla="*/ 142 w 142"/>
                <a:gd name="T81" fmla="*/ 29 h 142"/>
                <a:gd name="T82" fmla="*/ 142 w 142"/>
                <a:gd name="T83" fmla="*/ 34 h 142"/>
                <a:gd name="T84" fmla="*/ 142 w 142"/>
                <a:gd name="T85" fmla="*/ 29 h 142"/>
                <a:gd name="T86" fmla="*/ 142 w 142"/>
                <a:gd name="T87" fmla="*/ 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42">
                  <a:moveTo>
                    <a:pt x="142" y="34"/>
                  </a:moveTo>
                  <a:lnTo>
                    <a:pt x="142" y="85"/>
                  </a:lnTo>
                  <a:lnTo>
                    <a:pt x="142" y="142"/>
                  </a:lnTo>
                  <a:lnTo>
                    <a:pt x="74" y="142"/>
                  </a:lnTo>
                  <a:lnTo>
                    <a:pt x="0" y="136"/>
                  </a:lnTo>
                  <a:lnTo>
                    <a:pt x="6" y="0"/>
                  </a:lnTo>
                  <a:lnTo>
                    <a:pt x="51" y="0"/>
                  </a:lnTo>
                  <a:lnTo>
                    <a:pt x="51" y="6"/>
                  </a:lnTo>
                  <a:lnTo>
                    <a:pt x="57" y="6"/>
                  </a:lnTo>
                  <a:lnTo>
                    <a:pt x="57" y="0"/>
                  </a:lnTo>
                  <a:lnTo>
                    <a:pt x="57" y="6"/>
                  </a:lnTo>
                  <a:lnTo>
                    <a:pt x="63" y="6"/>
                  </a:lnTo>
                  <a:lnTo>
                    <a:pt x="68" y="6"/>
                  </a:lnTo>
                  <a:lnTo>
                    <a:pt x="74" y="6"/>
                  </a:lnTo>
                  <a:lnTo>
                    <a:pt x="74" y="12"/>
                  </a:lnTo>
                  <a:lnTo>
                    <a:pt x="68" y="12"/>
                  </a:lnTo>
                  <a:lnTo>
                    <a:pt x="74" y="12"/>
                  </a:lnTo>
                  <a:lnTo>
                    <a:pt x="80" y="12"/>
                  </a:lnTo>
                  <a:lnTo>
                    <a:pt x="80" y="6"/>
                  </a:lnTo>
                  <a:lnTo>
                    <a:pt x="80" y="12"/>
                  </a:lnTo>
                  <a:lnTo>
                    <a:pt x="85" y="12"/>
                  </a:lnTo>
                  <a:lnTo>
                    <a:pt x="85" y="6"/>
                  </a:lnTo>
                  <a:lnTo>
                    <a:pt x="91" y="6"/>
                  </a:lnTo>
                  <a:lnTo>
                    <a:pt x="97" y="12"/>
                  </a:lnTo>
                  <a:lnTo>
                    <a:pt x="97" y="6"/>
                  </a:lnTo>
                  <a:lnTo>
                    <a:pt x="102" y="6"/>
                  </a:lnTo>
                  <a:lnTo>
                    <a:pt x="102" y="12"/>
                  </a:lnTo>
                  <a:lnTo>
                    <a:pt x="108" y="12"/>
                  </a:lnTo>
                  <a:lnTo>
                    <a:pt x="108" y="17"/>
                  </a:lnTo>
                  <a:lnTo>
                    <a:pt x="114" y="17"/>
                  </a:lnTo>
                  <a:lnTo>
                    <a:pt x="119" y="17"/>
                  </a:lnTo>
                  <a:lnTo>
                    <a:pt x="119" y="12"/>
                  </a:lnTo>
                  <a:lnTo>
                    <a:pt x="119" y="17"/>
                  </a:lnTo>
                  <a:lnTo>
                    <a:pt x="125" y="17"/>
                  </a:lnTo>
                  <a:lnTo>
                    <a:pt x="125" y="23"/>
                  </a:lnTo>
                  <a:lnTo>
                    <a:pt x="131" y="17"/>
                  </a:lnTo>
                  <a:lnTo>
                    <a:pt x="131" y="23"/>
                  </a:lnTo>
                  <a:lnTo>
                    <a:pt x="136" y="23"/>
                  </a:lnTo>
                  <a:lnTo>
                    <a:pt x="136" y="29"/>
                  </a:lnTo>
                  <a:lnTo>
                    <a:pt x="142" y="23"/>
                  </a:lnTo>
                  <a:lnTo>
                    <a:pt x="142" y="29"/>
                  </a:lnTo>
                  <a:lnTo>
                    <a:pt x="142" y="34"/>
                  </a:lnTo>
                  <a:lnTo>
                    <a:pt x="142" y="29"/>
                  </a:lnTo>
                  <a:lnTo>
                    <a:pt x="142"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3" name="Freeform 66">
              <a:extLst>
                <a:ext uri="{FF2B5EF4-FFF2-40B4-BE49-F238E27FC236}">
                  <a16:creationId xmlns:a16="http://schemas.microsoft.com/office/drawing/2014/main" id="{29F4B149-28F9-A979-D4E3-ADDBC4006FCB}"/>
                </a:ext>
              </a:extLst>
            </p:cNvPr>
            <p:cNvSpPr>
              <a:spLocks/>
            </p:cNvSpPr>
            <p:nvPr/>
          </p:nvSpPr>
          <p:spPr bwMode="auto">
            <a:xfrm>
              <a:off x="2180" y="1014"/>
              <a:ext cx="147" cy="164"/>
            </a:xfrm>
            <a:custGeom>
              <a:avLst/>
              <a:gdLst>
                <a:gd name="T0" fmla="*/ 147 w 147"/>
                <a:gd name="T1" fmla="*/ 11 h 164"/>
                <a:gd name="T2" fmla="*/ 147 w 147"/>
                <a:gd name="T3" fmla="*/ 62 h 164"/>
                <a:gd name="T4" fmla="*/ 142 w 147"/>
                <a:gd name="T5" fmla="*/ 96 h 164"/>
                <a:gd name="T6" fmla="*/ 142 w 147"/>
                <a:gd name="T7" fmla="*/ 102 h 164"/>
                <a:gd name="T8" fmla="*/ 142 w 147"/>
                <a:gd name="T9" fmla="*/ 164 h 164"/>
                <a:gd name="T10" fmla="*/ 91 w 147"/>
                <a:gd name="T11" fmla="*/ 164 h 164"/>
                <a:gd name="T12" fmla="*/ 57 w 147"/>
                <a:gd name="T13" fmla="*/ 159 h 164"/>
                <a:gd name="T14" fmla="*/ 0 w 147"/>
                <a:gd name="T15" fmla="*/ 159 h 164"/>
                <a:gd name="T16" fmla="*/ 6 w 147"/>
                <a:gd name="T17" fmla="*/ 68 h 164"/>
                <a:gd name="T18" fmla="*/ 11 w 147"/>
                <a:gd name="T19" fmla="*/ 28 h 164"/>
                <a:gd name="T20" fmla="*/ 11 w 147"/>
                <a:gd name="T21" fmla="*/ 0 h 164"/>
                <a:gd name="T22" fmla="*/ 34 w 147"/>
                <a:gd name="T23" fmla="*/ 6 h 164"/>
                <a:gd name="T24" fmla="*/ 96 w 147"/>
                <a:gd name="T25" fmla="*/ 6 h 164"/>
                <a:gd name="T26" fmla="*/ 147 w 147"/>
                <a:gd name="T27" fmla="*/ 1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4">
                  <a:moveTo>
                    <a:pt x="147" y="11"/>
                  </a:moveTo>
                  <a:lnTo>
                    <a:pt x="147" y="62"/>
                  </a:lnTo>
                  <a:lnTo>
                    <a:pt x="142" y="96"/>
                  </a:lnTo>
                  <a:lnTo>
                    <a:pt x="142" y="102"/>
                  </a:lnTo>
                  <a:lnTo>
                    <a:pt x="142" y="164"/>
                  </a:lnTo>
                  <a:lnTo>
                    <a:pt x="91" y="164"/>
                  </a:lnTo>
                  <a:lnTo>
                    <a:pt x="57" y="159"/>
                  </a:lnTo>
                  <a:lnTo>
                    <a:pt x="0" y="159"/>
                  </a:lnTo>
                  <a:lnTo>
                    <a:pt x="6" y="68"/>
                  </a:lnTo>
                  <a:lnTo>
                    <a:pt x="11" y="28"/>
                  </a:lnTo>
                  <a:lnTo>
                    <a:pt x="11" y="0"/>
                  </a:lnTo>
                  <a:lnTo>
                    <a:pt x="34" y="6"/>
                  </a:lnTo>
                  <a:lnTo>
                    <a:pt x="96"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4" name="Freeform 67">
              <a:extLst>
                <a:ext uri="{FF2B5EF4-FFF2-40B4-BE49-F238E27FC236}">
                  <a16:creationId xmlns:a16="http://schemas.microsoft.com/office/drawing/2014/main" id="{0ED338CF-D65A-9217-502C-3062AC45A44F}"/>
                </a:ext>
              </a:extLst>
            </p:cNvPr>
            <p:cNvSpPr>
              <a:spLocks/>
            </p:cNvSpPr>
            <p:nvPr/>
          </p:nvSpPr>
          <p:spPr bwMode="auto">
            <a:xfrm>
              <a:off x="2310" y="1178"/>
              <a:ext cx="148" cy="148"/>
            </a:xfrm>
            <a:custGeom>
              <a:avLst/>
              <a:gdLst>
                <a:gd name="T0" fmla="*/ 142 w 148"/>
                <a:gd name="T1" fmla="*/ 148 h 148"/>
                <a:gd name="T2" fmla="*/ 86 w 148"/>
                <a:gd name="T3" fmla="*/ 142 h 148"/>
                <a:gd name="T4" fmla="*/ 74 w 148"/>
                <a:gd name="T5" fmla="*/ 142 h 148"/>
                <a:gd name="T6" fmla="*/ 40 w 148"/>
                <a:gd name="T7" fmla="*/ 142 h 148"/>
                <a:gd name="T8" fmla="*/ 0 w 148"/>
                <a:gd name="T9" fmla="*/ 142 h 148"/>
                <a:gd name="T10" fmla="*/ 6 w 148"/>
                <a:gd name="T11" fmla="*/ 91 h 148"/>
                <a:gd name="T12" fmla="*/ 6 w 148"/>
                <a:gd name="T13" fmla="*/ 63 h 148"/>
                <a:gd name="T14" fmla="*/ 6 w 148"/>
                <a:gd name="T15" fmla="*/ 34 h 148"/>
                <a:gd name="T16" fmla="*/ 12 w 148"/>
                <a:gd name="T17" fmla="*/ 0 h 148"/>
                <a:gd name="T18" fmla="*/ 57 w 148"/>
                <a:gd name="T19" fmla="*/ 6 h 148"/>
                <a:gd name="T20" fmla="*/ 97 w 148"/>
                <a:gd name="T21" fmla="*/ 6 h 148"/>
                <a:gd name="T22" fmla="*/ 103 w 148"/>
                <a:gd name="T23" fmla="*/ 6 h 148"/>
                <a:gd name="T24" fmla="*/ 148 w 148"/>
                <a:gd name="T25" fmla="*/ 12 h 148"/>
                <a:gd name="T26" fmla="*/ 142 w 148"/>
                <a:gd name="T27" fmla="*/ 131 h 148"/>
                <a:gd name="T28" fmla="*/ 142 w 148"/>
                <a:gd name="T2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48">
                  <a:moveTo>
                    <a:pt x="142" y="148"/>
                  </a:moveTo>
                  <a:lnTo>
                    <a:pt x="86" y="142"/>
                  </a:lnTo>
                  <a:lnTo>
                    <a:pt x="74" y="142"/>
                  </a:lnTo>
                  <a:lnTo>
                    <a:pt x="40" y="142"/>
                  </a:lnTo>
                  <a:lnTo>
                    <a:pt x="0" y="142"/>
                  </a:lnTo>
                  <a:lnTo>
                    <a:pt x="6" y="91"/>
                  </a:lnTo>
                  <a:lnTo>
                    <a:pt x="6" y="63"/>
                  </a:lnTo>
                  <a:lnTo>
                    <a:pt x="6" y="34"/>
                  </a:lnTo>
                  <a:lnTo>
                    <a:pt x="12" y="0"/>
                  </a:lnTo>
                  <a:lnTo>
                    <a:pt x="57" y="6"/>
                  </a:lnTo>
                  <a:lnTo>
                    <a:pt x="97" y="6"/>
                  </a:lnTo>
                  <a:lnTo>
                    <a:pt x="103" y="6"/>
                  </a:lnTo>
                  <a:lnTo>
                    <a:pt x="148" y="12"/>
                  </a:lnTo>
                  <a:lnTo>
                    <a:pt x="142" y="131"/>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5" name="Freeform 68">
              <a:extLst>
                <a:ext uri="{FF2B5EF4-FFF2-40B4-BE49-F238E27FC236}">
                  <a16:creationId xmlns:a16="http://schemas.microsoft.com/office/drawing/2014/main" id="{633A5ADA-1486-6391-DA1C-032507FB4AD5}"/>
                </a:ext>
              </a:extLst>
            </p:cNvPr>
            <p:cNvSpPr>
              <a:spLocks/>
            </p:cNvSpPr>
            <p:nvPr/>
          </p:nvSpPr>
          <p:spPr bwMode="auto">
            <a:xfrm>
              <a:off x="2305" y="1320"/>
              <a:ext cx="147" cy="142"/>
            </a:xfrm>
            <a:custGeom>
              <a:avLst/>
              <a:gdLst>
                <a:gd name="T0" fmla="*/ 147 w 147"/>
                <a:gd name="T1" fmla="*/ 6 h 142"/>
                <a:gd name="T2" fmla="*/ 142 w 147"/>
                <a:gd name="T3" fmla="*/ 57 h 142"/>
                <a:gd name="T4" fmla="*/ 136 w 147"/>
                <a:gd name="T5" fmla="*/ 113 h 142"/>
                <a:gd name="T6" fmla="*/ 136 w 147"/>
                <a:gd name="T7" fmla="*/ 142 h 142"/>
                <a:gd name="T8" fmla="*/ 102 w 147"/>
                <a:gd name="T9" fmla="*/ 142 h 142"/>
                <a:gd name="T10" fmla="*/ 17 w 147"/>
                <a:gd name="T11" fmla="*/ 136 h 142"/>
                <a:gd name="T12" fmla="*/ 0 w 147"/>
                <a:gd name="T13" fmla="*/ 136 h 142"/>
                <a:gd name="T14" fmla="*/ 0 w 147"/>
                <a:gd name="T15" fmla="*/ 102 h 142"/>
                <a:gd name="T16" fmla="*/ 5 w 147"/>
                <a:gd name="T17" fmla="*/ 34 h 142"/>
                <a:gd name="T18" fmla="*/ 5 w 147"/>
                <a:gd name="T19" fmla="*/ 0 h 142"/>
                <a:gd name="T20" fmla="*/ 45 w 147"/>
                <a:gd name="T21" fmla="*/ 0 h 142"/>
                <a:gd name="T22" fmla="*/ 79 w 147"/>
                <a:gd name="T23" fmla="*/ 0 h 142"/>
                <a:gd name="T24" fmla="*/ 91 w 147"/>
                <a:gd name="T25" fmla="*/ 0 h 142"/>
                <a:gd name="T26" fmla="*/ 147 w 147"/>
                <a:gd name="T27"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2">
                  <a:moveTo>
                    <a:pt x="147" y="6"/>
                  </a:moveTo>
                  <a:lnTo>
                    <a:pt x="142" y="57"/>
                  </a:lnTo>
                  <a:lnTo>
                    <a:pt x="136" y="113"/>
                  </a:lnTo>
                  <a:lnTo>
                    <a:pt x="136" y="142"/>
                  </a:lnTo>
                  <a:lnTo>
                    <a:pt x="102" y="142"/>
                  </a:lnTo>
                  <a:lnTo>
                    <a:pt x="17" y="136"/>
                  </a:lnTo>
                  <a:lnTo>
                    <a:pt x="0" y="136"/>
                  </a:lnTo>
                  <a:lnTo>
                    <a:pt x="0" y="102"/>
                  </a:lnTo>
                  <a:lnTo>
                    <a:pt x="5" y="34"/>
                  </a:lnTo>
                  <a:lnTo>
                    <a:pt x="5" y="0"/>
                  </a:lnTo>
                  <a:lnTo>
                    <a:pt x="45" y="0"/>
                  </a:lnTo>
                  <a:lnTo>
                    <a:pt x="79" y="0"/>
                  </a:lnTo>
                  <a:lnTo>
                    <a:pt x="91"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6" name="Freeform 69">
              <a:extLst>
                <a:ext uri="{FF2B5EF4-FFF2-40B4-BE49-F238E27FC236}">
                  <a16:creationId xmlns:a16="http://schemas.microsoft.com/office/drawing/2014/main" id="{5F74ADDD-20C1-BF3C-D0C6-68C85B76FD25}"/>
                </a:ext>
              </a:extLst>
            </p:cNvPr>
            <p:cNvSpPr>
              <a:spLocks/>
            </p:cNvSpPr>
            <p:nvPr/>
          </p:nvSpPr>
          <p:spPr bwMode="auto">
            <a:xfrm>
              <a:off x="2934" y="1955"/>
              <a:ext cx="142" cy="181"/>
            </a:xfrm>
            <a:custGeom>
              <a:avLst/>
              <a:gdLst>
                <a:gd name="T0" fmla="*/ 142 w 142"/>
                <a:gd name="T1" fmla="*/ 85 h 181"/>
                <a:gd name="T2" fmla="*/ 136 w 142"/>
                <a:gd name="T3" fmla="*/ 181 h 181"/>
                <a:gd name="T4" fmla="*/ 28 w 142"/>
                <a:gd name="T5" fmla="*/ 176 h 181"/>
                <a:gd name="T6" fmla="*/ 0 w 142"/>
                <a:gd name="T7" fmla="*/ 164 h 181"/>
                <a:gd name="T8" fmla="*/ 0 w 142"/>
                <a:gd name="T9" fmla="*/ 119 h 181"/>
                <a:gd name="T10" fmla="*/ 6 w 142"/>
                <a:gd name="T11" fmla="*/ 6 h 181"/>
                <a:gd name="T12" fmla="*/ 17 w 142"/>
                <a:gd name="T13" fmla="*/ 0 h 181"/>
                <a:gd name="T14" fmla="*/ 23 w 142"/>
                <a:gd name="T15" fmla="*/ 6 h 181"/>
                <a:gd name="T16" fmla="*/ 23 w 142"/>
                <a:gd name="T17" fmla="*/ 17 h 181"/>
                <a:gd name="T18" fmla="*/ 28 w 142"/>
                <a:gd name="T19" fmla="*/ 23 h 181"/>
                <a:gd name="T20" fmla="*/ 34 w 142"/>
                <a:gd name="T21" fmla="*/ 23 h 181"/>
                <a:gd name="T22" fmla="*/ 40 w 142"/>
                <a:gd name="T23" fmla="*/ 28 h 181"/>
                <a:gd name="T24" fmla="*/ 45 w 142"/>
                <a:gd name="T25" fmla="*/ 23 h 181"/>
                <a:gd name="T26" fmla="*/ 45 w 142"/>
                <a:gd name="T27" fmla="*/ 17 h 181"/>
                <a:gd name="T28" fmla="*/ 51 w 142"/>
                <a:gd name="T29" fmla="*/ 11 h 181"/>
                <a:gd name="T30" fmla="*/ 57 w 142"/>
                <a:gd name="T31" fmla="*/ 17 h 181"/>
                <a:gd name="T32" fmla="*/ 57 w 142"/>
                <a:gd name="T33" fmla="*/ 17 h 181"/>
                <a:gd name="T34" fmla="*/ 62 w 142"/>
                <a:gd name="T35" fmla="*/ 17 h 181"/>
                <a:gd name="T36" fmla="*/ 68 w 142"/>
                <a:gd name="T37" fmla="*/ 23 h 181"/>
                <a:gd name="T38" fmla="*/ 74 w 142"/>
                <a:gd name="T39" fmla="*/ 28 h 181"/>
                <a:gd name="T40" fmla="*/ 79 w 142"/>
                <a:gd name="T41" fmla="*/ 34 h 181"/>
                <a:gd name="T42" fmla="*/ 85 w 142"/>
                <a:gd name="T43" fmla="*/ 23 h 181"/>
                <a:gd name="T44" fmla="*/ 91 w 142"/>
                <a:gd name="T45" fmla="*/ 28 h 181"/>
                <a:gd name="T46" fmla="*/ 91 w 142"/>
                <a:gd name="T47" fmla="*/ 17 h 181"/>
                <a:gd name="T48" fmla="*/ 96 w 142"/>
                <a:gd name="T49" fmla="*/ 23 h 181"/>
                <a:gd name="T50" fmla="*/ 96 w 142"/>
                <a:gd name="T51" fmla="*/ 11 h 181"/>
                <a:gd name="T52" fmla="*/ 108 w 142"/>
                <a:gd name="T53" fmla="*/ 11 h 181"/>
                <a:gd name="T54" fmla="*/ 113 w 142"/>
                <a:gd name="T55" fmla="*/ 11 h 181"/>
                <a:gd name="T56" fmla="*/ 119 w 142"/>
                <a:gd name="T57" fmla="*/ 17 h 181"/>
                <a:gd name="T58" fmla="*/ 130 w 142"/>
                <a:gd name="T59" fmla="*/ 17 h 181"/>
                <a:gd name="T60" fmla="*/ 142 w 142"/>
                <a:gd name="T61" fmla="*/ 17 h 181"/>
                <a:gd name="T62" fmla="*/ 142 w 142"/>
                <a:gd name="T63" fmla="*/ 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81">
                  <a:moveTo>
                    <a:pt x="142" y="17"/>
                  </a:moveTo>
                  <a:lnTo>
                    <a:pt x="142" y="85"/>
                  </a:lnTo>
                  <a:lnTo>
                    <a:pt x="136" y="119"/>
                  </a:lnTo>
                  <a:lnTo>
                    <a:pt x="136" y="181"/>
                  </a:lnTo>
                  <a:lnTo>
                    <a:pt x="85" y="181"/>
                  </a:lnTo>
                  <a:lnTo>
                    <a:pt x="28" y="176"/>
                  </a:lnTo>
                  <a:lnTo>
                    <a:pt x="0" y="176"/>
                  </a:lnTo>
                  <a:lnTo>
                    <a:pt x="0" y="164"/>
                  </a:lnTo>
                  <a:lnTo>
                    <a:pt x="0" y="130"/>
                  </a:lnTo>
                  <a:lnTo>
                    <a:pt x="0" y="119"/>
                  </a:lnTo>
                  <a:lnTo>
                    <a:pt x="6" y="0"/>
                  </a:lnTo>
                  <a:lnTo>
                    <a:pt x="6" y="6"/>
                  </a:lnTo>
                  <a:lnTo>
                    <a:pt x="11" y="0"/>
                  </a:lnTo>
                  <a:lnTo>
                    <a:pt x="17" y="0"/>
                  </a:lnTo>
                  <a:lnTo>
                    <a:pt x="17" y="6"/>
                  </a:lnTo>
                  <a:lnTo>
                    <a:pt x="23" y="6"/>
                  </a:lnTo>
                  <a:lnTo>
                    <a:pt x="23" y="11"/>
                  </a:lnTo>
                  <a:lnTo>
                    <a:pt x="23" y="17"/>
                  </a:lnTo>
                  <a:lnTo>
                    <a:pt x="28" y="17"/>
                  </a:lnTo>
                  <a:lnTo>
                    <a:pt x="28" y="23"/>
                  </a:lnTo>
                  <a:lnTo>
                    <a:pt x="34" y="17"/>
                  </a:lnTo>
                  <a:lnTo>
                    <a:pt x="34" y="23"/>
                  </a:lnTo>
                  <a:lnTo>
                    <a:pt x="40" y="23"/>
                  </a:lnTo>
                  <a:lnTo>
                    <a:pt x="40" y="28"/>
                  </a:lnTo>
                  <a:lnTo>
                    <a:pt x="40" y="23"/>
                  </a:lnTo>
                  <a:lnTo>
                    <a:pt x="45" y="23"/>
                  </a:lnTo>
                  <a:lnTo>
                    <a:pt x="51" y="17"/>
                  </a:lnTo>
                  <a:lnTo>
                    <a:pt x="45" y="17"/>
                  </a:lnTo>
                  <a:lnTo>
                    <a:pt x="45" y="11"/>
                  </a:lnTo>
                  <a:lnTo>
                    <a:pt x="51" y="11"/>
                  </a:lnTo>
                  <a:lnTo>
                    <a:pt x="57" y="11"/>
                  </a:lnTo>
                  <a:lnTo>
                    <a:pt x="57" y="17"/>
                  </a:lnTo>
                  <a:lnTo>
                    <a:pt x="62" y="17"/>
                  </a:lnTo>
                  <a:lnTo>
                    <a:pt x="57" y="17"/>
                  </a:lnTo>
                  <a:lnTo>
                    <a:pt x="62" y="23"/>
                  </a:lnTo>
                  <a:lnTo>
                    <a:pt x="62" y="17"/>
                  </a:lnTo>
                  <a:lnTo>
                    <a:pt x="62" y="23"/>
                  </a:lnTo>
                  <a:lnTo>
                    <a:pt x="68" y="23"/>
                  </a:lnTo>
                  <a:lnTo>
                    <a:pt x="74" y="23"/>
                  </a:lnTo>
                  <a:lnTo>
                    <a:pt x="74" y="28"/>
                  </a:lnTo>
                  <a:lnTo>
                    <a:pt x="79" y="28"/>
                  </a:lnTo>
                  <a:lnTo>
                    <a:pt x="79" y="34"/>
                  </a:lnTo>
                  <a:lnTo>
                    <a:pt x="85" y="28"/>
                  </a:lnTo>
                  <a:lnTo>
                    <a:pt x="85" y="23"/>
                  </a:lnTo>
                  <a:lnTo>
                    <a:pt x="91" y="23"/>
                  </a:lnTo>
                  <a:lnTo>
                    <a:pt x="91" y="28"/>
                  </a:lnTo>
                  <a:lnTo>
                    <a:pt x="91" y="23"/>
                  </a:lnTo>
                  <a:lnTo>
                    <a:pt x="91" y="17"/>
                  </a:lnTo>
                  <a:lnTo>
                    <a:pt x="91" y="23"/>
                  </a:lnTo>
                  <a:lnTo>
                    <a:pt x="96" y="23"/>
                  </a:lnTo>
                  <a:lnTo>
                    <a:pt x="96" y="17"/>
                  </a:lnTo>
                  <a:lnTo>
                    <a:pt x="96" y="11"/>
                  </a:lnTo>
                  <a:lnTo>
                    <a:pt x="102" y="11"/>
                  </a:lnTo>
                  <a:lnTo>
                    <a:pt x="108" y="11"/>
                  </a:lnTo>
                  <a:lnTo>
                    <a:pt x="113" y="17"/>
                  </a:lnTo>
                  <a:lnTo>
                    <a:pt x="113" y="11"/>
                  </a:lnTo>
                  <a:lnTo>
                    <a:pt x="119" y="11"/>
                  </a:lnTo>
                  <a:lnTo>
                    <a:pt x="119" y="17"/>
                  </a:lnTo>
                  <a:lnTo>
                    <a:pt x="125" y="17"/>
                  </a:lnTo>
                  <a:lnTo>
                    <a:pt x="130" y="17"/>
                  </a:lnTo>
                  <a:lnTo>
                    <a:pt x="136" y="17"/>
                  </a:lnTo>
                  <a:lnTo>
                    <a:pt x="142" y="17"/>
                  </a:lnTo>
                  <a:lnTo>
                    <a:pt x="142" y="23"/>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7" name="Freeform 70">
              <a:extLst>
                <a:ext uri="{FF2B5EF4-FFF2-40B4-BE49-F238E27FC236}">
                  <a16:creationId xmlns:a16="http://schemas.microsoft.com/office/drawing/2014/main" id="{712AD05E-EE55-88E3-42E2-F4EBDF868903}"/>
                </a:ext>
              </a:extLst>
            </p:cNvPr>
            <p:cNvSpPr>
              <a:spLocks/>
            </p:cNvSpPr>
            <p:nvPr/>
          </p:nvSpPr>
          <p:spPr bwMode="auto">
            <a:xfrm>
              <a:off x="2248" y="1592"/>
              <a:ext cx="148" cy="148"/>
            </a:xfrm>
            <a:custGeom>
              <a:avLst/>
              <a:gdLst>
                <a:gd name="T0" fmla="*/ 148 w 148"/>
                <a:gd name="T1" fmla="*/ 6 h 148"/>
                <a:gd name="T2" fmla="*/ 142 w 148"/>
                <a:gd name="T3" fmla="*/ 85 h 148"/>
                <a:gd name="T4" fmla="*/ 136 w 148"/>
                <a:gd name="T5" fmla="*/ 148 h 148"/>
                <a:gd name="T6" fmla="*/ 119 w 148"/>
                <a:gd name="T7" fmla="*/ 142 h 148"/>
                <a:gd name="T8" fmla="*/ 0 w 148"/>
                <a:gd name="T9" fmla="*/ 136 h 148"/>
                <a:gd name="T10" fmla="*/ 6 w 148"/>
                <a:gd name="T11" fmla="*/ 63 h 148"/>
                <a:gd name="T12" fmla="*/ 11 w 148"/>
                <a:gd name="T13" fmla="*/ 0 h 148"/>
                <a:gd name="T14" fmla="*/ 96 w 148"/>
                <a:gd name="T15" fmla="*/ 6 h 148"/>
                <a:gd name="T16" fmla="*/ 148 w 148"/>
                <a:gd name="T17"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148" y="6"/>
                  </a:moveTo>
                  <a:lnTo>
                    <a:pt x="142" y="85"/>
                  </a:lnTo>
                  <a:lnTo>
                    <a:pt x="136" y="148"/>
                  </a:lnTo>
                  <a:lnTo>
                    <a:pt x="119" y="142"/>
                  </a:lnTo>
                  <a:lnTo>
                    <a:pt x="0" y="136"/>
                  </a:lnTo>
                  <a:lnTo>
                    <a:pt x="6" y="63"/>
                  </a:lnTo>
                  <a:lnTo>
                    <a:pt x="11" y="0"/>
                  </a:lnTo>
                  <a:lnTo>
                    <a:pt x="96"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 name="Freeform 71">
              <a:extLst>
                <a:ext uri="{FF2B5EF4-FFF2-40B4-BE49-F238E27FC236}">
                  <a16:creationId xmlns:a16="http://schemas.microsoft.com/office/drawing/2014/main" id="{E3BD9858-056C-0468-C180-F854780426BB}"/>
                </a:ext>
              </a:extLst>
            </p:cNvPr>
            <p:cNvSpPr>
              <a:spLocks/>
            </p:cNvSpPr>
            <p:nvPr/>
          </p:nvSpPr>
          <p:spPr bwMode="auto">
            <a:xfrm>
              <a:off x="2787" y="2080"/>
              <a:ext cx="175" cy="124"/>
            </a:xfrm>
            <a:custGeom>
              <a:avLst/>
              <a:gdLst>
                <a:gd name="T0" fmla="*/ 5 w 175"/>
                <a:gd name="T1" fmla="*/ 0 h 124"/>
                <a:gd name="T2" fmla="*/ 73 w 175"/>
                <a:gd name="T3" fmla="*/ 0 h 124"/>
                <a:gd name="T4" fmla="*/ 147 w 175"/>
                <a:gd name="T5" fmla="*/ 5 h 124"/>
                <a:gd name="T6" fmla="*/ 147 w 175"/>
                <a:gd name="T7" fmla="*/ 39 h 124"/>
                <a:gd name="T8" fmla="*/ 147 w 175"/>
                <a:gd name="T9" fmla="*/ 51 h 124"/>
                <a:gd name="T10" fmla="*/ 175 w 175"/>
                <a:gd name="T11" fmla="*/ 51 h 124"/>
                <a:gd name="T12" fmla="*/ 175 w 175"/>
                <a:gd name="T13" fmla="*/ 124 h 124"/>
                <a:gd name="T14" fmla="*/ 0 w 175"/>
                <a:gd name="T15" fmla="*/ 119 h 124"/>
                <a:gd name="T16" fmla="*/ 5 w 175"/>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4">
                  <a:moveTo>
                    <a:pt x="5" y="0"/>
                  </a:moveTo>
                  <a:lnTo>
                    <a:pt x="73" y="0"/>
                  </a:lnTo>
                  <a:lnTo>
                    <a:pt x="147" y="5"/>
                  </a:lnTo>
                  <a:lnTo>
                    <a:pt x="147" y="39"/>
                  </a:lnTo>
                  <a:lnTo>
                    <a:pt x="147" y="51"/>
                  </a:lnTo>
                  <a:lnTo>
                    <a:pt x="175" y="51"/>
                  </a:lnTo>
                  <a:lnTo>
                    <a:pt x="175" y="124"/>
                  </a:lnTo>
                  <a:lnTo>
                    <a:pt x="0" y="119"/>
                  </a:lnTo>
                  <a:lnTo>
                    <a:pt x="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9" name="Freeform 72">
              <a:extLst>
                <a:ext uri="{FF2B5EF4-FFF2-40B4-BE49-F238E27FC236}">
                  <a16:creationId xmlns:a16="http://schemas.microsoft.com/office/drawing/2014/main" id="{DAFBC2DE-2A82-4108-B061-430AEF217D29}"/>
                </a:ext>
              </a:extLst>
            </p:cNvPr>
            <p:cNvSpPr>
              <a:spLocks/>
            </p:cNvSpPr>
            <p:nvPr/>
          </p:nvSpPr>
          <p:spPr bwMode="auto">
            <a:xfrm>
              <a:off x="2220" y="1728"/>
              <a:ext cx="147" cy="148"/>
            </a:xfrm>
            <a:custGeom>
              <a:avLst/>
              <a:gdLst>
                <a:gd name="T0" fmla="*/ 0 w 147"/>
                <a:gd name="T1" fmla="*/ 136 h 148"/>
                <a:gd name="T2" fmla="*/ 5 w 147"/>
                <a:gd name="T3" fmla="*/ 68 h 148"/>
                <a:gd name="T4" fmla="*/ 5 w 147"/>
                <a:gd name="T5" fmla="*/ 12 h 148"/>
                <a:gd name="T6" fmla="*/ 11 w 147"/>
                <a:gd name="T7" fmla="*/ 0 h 148"/>
                <a:gd name="T8" fmla="*/ 28 w 147"/>
                <a:gd name="T9" fmla="*/ 0 h 148"/>
                <a:gd name="T10" fmla="*/ 147 w 147"/>
                <a:gd name="T11" fmla="*/ 6 h 148"/>
                <a:gd name="T12" fmla="*/ 136 w 147"/>
                <a:gd name="T13" fmla="*/ 148 h 148"/>
                <a:gd name="T14" fmla="*/ 79 w 147"/>
                <a:gd name="T15" fmla="*/ 142 h 148"/>
                <a:gd name="T16" fmla="*/ 22 w 147"/>
                <a:gd name="T17" fmla="*/ 136 h 148"/>
                <a:gd name="T18" fmla="*/ 0 w 147"/>
                <a:gd name="T19"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8">
                  <a:moveTo>
                    <a:pt x="0" y="136"/>
                  </a:moveTo>
                  <a:lnTo>
                    <a:pt x="5" y="68"/>
                  </a:lnTo>
                  <a:lnTo>
                    <a:pt x="5" y="12"/>
                  </a:lnTo>
                  <a:lnTo>
                    <a:pt x="11" y="0"/>
                  </a:lnTo>
                  <a:lnTo>
                    <a:pt x="28" y="0"/>
                  </a:lnTo>
                  <a:lnTo>
                    <a:pt x="147" y="6"/>
                  </a:lnTo>
                  <a:lnTo>
                    <a:pt x="136" y="148"/>
                  </a:lnTo>
                  <a:lnTo>
                    <a:pt x="79" y="142"/>
                  </a:lnTo>
                  <a:lnTo>
                    <a:pt x="22" y="136"/>
                  </a:lnTo>
                  <a:lnTo>
                    <a:pt x="0"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0" name="Freeform 73">
              <a:extLst>
                <a:ext uri="{FF2B5EF4-FFF2-40B4-BE49-F238E27FC236}">
                  <a16:creationId xmlns:a16="http://schemas.microsoft.com/office/drawing/2014/main" id="{32156635-B6FE-D7B5-0271-B7527DC3E4B9}"/>
                </a:ext>
              </a:extLst>
            </p:cNvPr>
            <p:cNvSpPr>
              <a:spLocks/>
            </p:cNvSpPr>
            <p:nvPr/>
          </p:nvSpPr>
          <p:spPr bwMode="auto">
            <a:xfrm>
              <a:off x="3104" y="1893"/>
              <a:ext cx="193" cy="158"/>
            </a:xfrm>
            <a:custGeom>
              <a:avLst/>
              <a:gdLst>
                <a:gd name="T0" fmla="*/ 159 w 193"/>
                <a:gd name="T1" fmla="*/ 34 h 158"/>
                <a:gd name="T2" fmla="*/ 182 w 193"/>
                <a:gd name="T3" fmla="*/ 113 h 158"/>
                <a:gd name="T4" fmla="*/ 113 w 193"/>
                <a:gd name="T5" fmla="*/ 158 h 158"/>
                <a:gd name="T6" fmla="*/ 108 w 193"/>
                <a:gd name="T7" fmla="*/ 153 h 158"/>
                <a:gd name="T8" fmla="*/ 102 w 193"/>
                <a:gd name="T9" fmla="*/ 147 h 158"/>
                <a:gd name="T10" fmla="*/ 102 w 193"/>
                <a:gd name="T11" fmla="*/ 147 h 158"/>
                <a:gd name="T12" fmla="*/ 96 w 193"/>
                <a:gd name="T13" fmla="*/ 141 h 158"/>
                <a:gd name="T14" fmla="*/ 102 w 193"/>
                <a:gd name="T15" fmla="*/ 136 h 158"/>
                <a:gd name="T16" fmla="*/ 108 w 193"/>
                <a:gd name="T17" fmla="*/ 124 h 158"/>
                <a:gd name="T18" fmla="*/ 102 w 193"/>
                <a:gd name="T19" fmla="*/ 130 h 158"/>
                <a:gd name="T20" fmla="*/ 96 w 193"/>
                <a:gd name="T21" fmla="*/ 124 h 158"/>
                <a:gd name="T22" fmla="*/ 91 w 193"/>
                <a:gd name="T23" fmla="*/ 130 h 158"/>
                <a:gd name="T24" fmla="*/ 91 w 193"/>
                <a:gd name="T25" fmla="*/ 119 h 158"/>
                <a:gd name="T26" fmla="*/ 91 w 193"/>
                <a:gd name="T27" fmla="*/ 119 h 158"/>
                <a:gd name="T28" fmla="*/ 85 w 193"/>
                <a:gd name="T29" fmla="*/ 113 h 158"/>
                <a:gd name="T30" fmla="*/ 79 w 193"/>
                <a:gd name="T31" fmla="*/ 119 h 158"/>
                <a:gd name="T32" fmla="*/ 74 w 193"/>
                <a:gd name="T33" fmla="*/ 124 h 158"/>
                <a:gd name="T34" fmla="*/ 74 w 193"/>
                <a:gd name="T35" fmla="*/ 113 h 158"/>
                <a:gd name="T36" fmla="*/ 79 w 193"/>
                <a:gd name="T37" fmla="*/ 107 h 158"/>
                <a:gd name="T38" fmla="*/ 74 w 193"/>
                <a:gd name="T39" fmla="*/ 102 h 158"/>
                <a:gd name="T40" fmla="*/ 68 w 193"/>
                <a:gd name="T41" fmla="*/ 96 h 158"/>
                <a:gd name="T42" fmla="*/ 68 w 193"/>
                <a:gd name="T43" fmla="*/ 96 h 158"/>
                <a:gd name="T44" fmla="*/ 68 w 193"/>
                <a:gd name="T45" fmla="*/ 96 h 158"/>
                <a:gd name="T46" fmla="*/ 62 w 193"/>
                <a:gd name="T47" fmla="*/ 102 h 158"/>
                <a:gd name="T48" fmla="*/ 57 w 193"/>
                <a:gd name="T49" fmla="*/ 107 h 158"/>
                <a:gd name="T50" fmla="*/ 57 w 193"/>
                <a:gd name="T51" fmla="*/ 96 h 158"/>
                <a:gd name="T52" fmla="*/ 51 w 193"/>
                <a:gd name="T53" fmla="*/ 96 h 158"/>
                <a:gd name="T54" fmla="*/ 45 w 193"/>
                <a:gd name="T55" fmla="*/ 102 h 158"/>
                <a:gd name="T56" fmla="*/ 40 w 193"/>
                <a:gd name="T57" fmla="*/ 96 h 158"/>
                <a:gd name="T58" fmla="*/ 34 w 193"/>
                <a:gd name="T59" fmla="*/ 90 h 158"/>
                <a:gd name="T60" fmla="*/ 28 w 193"/>
                <a:gd name="T61" fmla="*/ 85 h 158"/>
                <a:gd name="T62" fmla="*/ 23 w 193"/>
                <a:gd name="T63" fmla="*/ 90 h 158"/>
                <a:gd name="T64" fmla="*/ 17 w 193"/>
                <a:gd name="T65" fmla="*/ 85 h 158"/>
                <a:gd name="T66" fmla="*/ 6 w 193"/>
                <a:gd name="T67" fmla="*/ 85 h 158"/>
                <a:gd name="T68" fmla="*/ 6 w 193"/>
                <a:gd name="T69" fmla="*/ 85 h 158"/>
                <a:gd name="T70" fmla="*/ 0 w 193"/>
                <a:gd name="T71" fmla="*/ 73 h 158"/>
                <a:gd name="T72" fmla="*/ 11 w 193"/>
                <a:gd name="T73" fmla="*/ 62 h 158"/>
                <a:gd name="T74" fmla="*/ 57 w 193"/>
                <a:gd name="T75" fmla="*/ 34 h 158"/>
                <a:gd name="T76" fmla="*/ 91 w 193"/>
                <a:gd name="T77" fmla="*/ 5 h 158"/>
                <a:gd name="T78" fmla="*/ 136 w 193"/>
                <a:gd name="T7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158">
                  <a:moveTo>
                    <a:pt x="142" y="17"/>
                  </a:moveTo>
                  <a:lnTo>
                    <a:pt x="159" y="34"/>
                  </a:lnTo>
                  <a:lnTo>
                    <a:pt x="193" y="102"/>
                  </a:lnTo>
                  <a:lnTo>
                    <a:pt x="182" y="113"/>
                  </a:lnTo>
                  <a:lnTo>
                    <a:pt x="159" y="130"/>
                  </a:lnTo>
                  <a:lnTo>
                    <a:pt x="113" y="158"/>
                  </a:lnTo>
                  <a:lnTo>
                    <a:pt x="113" y="153"/>
                  </a:lnTo>
                  <a:lnTo>
                    <a:pt x="108" y="153"/>
                  </a:lnTo>
                  <a:lnTo>
                    <a:pt x="108" y="147"/>
                  </a:lnTo>
                  <a:lnTo>
                    <a:pt x="102" y="147"/>
                  </a:lnTo>
                  <a:lnTo>
                    <a:pt x="102" y="153"/>
                  </a:lnTo>
                  <a:lnTo>
                    <a:pt x="102" y="147"/>
                  </a:lnTo>
                  <a:lnTo>
                    <a:pt x="96" y="147"/>
                  </a:lnTo>
                  <a:lnTo>
                    <a:pt x="96" y="141"/>
                  </a:lnTo>
                  <a:lnTo>
                    <a:pt x="102" y="141"/>
                  </a:lnTo>
                  <a:lnTo>
                    <a:pt x="102" y="136"/>
                  </a:lnTo>
                  <a:lnTo>
                    <a:pt x="108" y="130"/>
                  </a:lnTo>
                  <a:lnTo>
                    <a:pt x="108" y="124"/>
                  </a:lnTo>
                  <a:lnTo>
                    <a:pt x="108" y="130"/>
                  </a:lnTo>
                  <a:lnTo>
                    <a:pt x="102" y="130"/>
                  </a:lnTo>
                  <a:lnTo>
                    <a:pt x="96" y="130"/>
                  </a:lnTo>
                  <a:lnTo>
                    <a:pt x="96" y="124"/>
                  </a:lnTo>
                  <a:lnTo>
                    <a:pt x="96" y="130"/>
                  </a:lnTo>
                  <a:lnTo>
                    <a:pt x="91" y="130"/>
                  </a:lnTo>
                  <a:lnTo>
                    <a:pt x="91" y="124"/>
                  </a:lnTo>
                  <a:lnTo>
                    <a:pt x="91" y="119"/>
                  </a:lnTo>
                  <a:lnTo>
                    <a:pt x="96" y="119"/>
                  </a:lnTo>
                  <a:lnTo>
                    <a:pt x="91" y="119"/>
                  </a:lnTo>
                  <a:lnTo>
                    <a:pt x="91" y="113"/>
                  </a:lnTo>
                  <a:lnTo>
                    <a:pt x="85" y="113"/>
                  </a:lnTo>
                  <a:lnTo>
                    <a:pt x="85" y="119"/>
                  </a:lnTo>
                  <a:lnTo>
                    <a:pt x="79" y="119"/>
                  </a:lnTo>
                  <a:lnTo>
                    <a:pt x="79" y="124"/>
                  </a:lnTo>
                  <a:lnTo>
                    <a:pt x="74" y="124"/>
                  </a:lnTo>
                  <a:lnTo>
                    <a:pt x="74" y="119"/>
                  </a:lnTo>
                  <a:lnTo>
                    <a:pt x="74" y="113"/>
                  </a:lnTo>
                  <a:lnTo>
                    <a:pt x="74" y="107"/>
                  </a:lnTo>
                  <a:lnTo>
                    <a:pt x="79" y="107"/>
                  </a:lnTo>
                  <a:lnTo>
                    <a:pt x="79" y="102"/>
                  </a:lnTo>
                  <a:lnTo>
                    <a:pt x="74" y="102"/>
                  </a:lnTo>
                  <a:lnTo>
                    <a:pt x="68" y="102"/>
                  </a:lnTo>
                  <a:lnTo>
                    <a:pt x="68" y="96"/>
                  </a:lnTo>
                  <a:lnTo>
                    <a:pt x="74" y="96"/>
                  </a:lnTo>
                  <a:lnTo>
                    <a:pt x="68" y="96"/>
                  </a:lnTo>
                  <a:lnTo>
                    <a:pt x="68" y="90"/>
                  </a:lnTo>
                  <a:lnTo>
                    <a:pt x="68" y="96"/>
                  </a:lnTo>
                  <a:lnTo>
                    <a:pt x="68" y="102"/>
                  </a:lnTo>
                  <a:lnTo>
                    <a:pt x="62" y="102"/>
                  </a:lnTo>
                  <a:lnTo>
                    <a:pt x="62" y="107"/>
                  </a:lnTo>
                  <a:lnTo>
                    <a:pt x="57" y="107"/>
                  </a:lnTo>
                  <a:lnTo>
                    <a:pt x="57" y="102"/>
                  </a:lnTo>
                  <a:lnTo>
                    <a:pt x="57" y="96"/>
                  </a:lnTo>
                  <a:lnTo>
                    <a:pt x="51" y="102"/>
                  </a:lnTo>
                  <a:lnTo>
                    <a:pt x="51" y="96"/>
                  </a:lnTo>
                  <a:lnTo>
                    <a:pt x="51" y="102"/>
                  </a:lnTo>
                  <a:lnTo>
                    <a:pt x="45" y="102"/>
                  </a:lnTo>
                  <a:lnTo>
                    <a:pt x="45" y="96"/>
                  </a:lnTo>
                  <a:lnTo>
                    <a:pt x="40" y="96"/>
                  </a:lnTo>
                  <a:lnTo>
                    <a:pt x="34" y="96"/>
                  </a:lnTo>
                  <a:lnTo>
                    <a:pt x="34" y="90"/>
                  </a:lnTo>
                  <a:lnTo>
                    <a:pt x="34" y="85"/>
                  </a:lnTo>
                  <a:lnTo>
                    <a:pt x="28" y="85"/>
                  </a:lnTo>
                  <a:lnTo>
                    <a:pt x="28" y="90"/>
                  </a:lnTo>
                  <a:lnTo>
                    <a:pt x="23" y="90"/>
                  </a:lnTo>
                  <a:lnTo>
                    <a:pt x="17" y="90"/>
                  </a:lnTo>
                  <a:lnTo>
                    <a:pt x="17" y="85"/>
                  </a:lnTo>
                  <a:lnTo>
                    <a:pt x="11" y="85"/>
                  </a:lnTo>
                  <a:lnTo>
                    <a:pt x="6" y="85"/>
                  </a:lnTo>
                  <a:lnTo>
                    <a:pt x="6" y="90"/>
                  </a:lnTo>
                  <a:lnTo>
                    <a:pt x="6" y="85"/>
                  </a:lnTo>
                  <a:lnTo>
                    <a:pt x="0" y="79"/>
                  </a:lnTo>
                  <a:lnTo>
                    <a:pt x="0" y="73"/>
                  </a:lnTo>
                  <a:lnTo>
                    <a:pt x="6" y="68"/>
                  </a:lnTo>
                  <a:lnTo>
                    <a:pt x="11" y="62"/>
                  </a:lnTo>
                  <a:lnTo>
                    <a:pt x="45" y="45"/>
                  </a:lnTo>
                  <a:lnTo>
                    <a:pt x="57" y="34"/>
                  </a:lnTo>
                  <a:lnTo>
                    <a:pt x="62" y="11"/>
                  </a:lnTo>
                  <a:lnTo>
                    <a:pt x="91" y="5"/>
                  </a:lnTo>
                  <a:lnTo>
                    <a:pt x="130" y="5"/>
                  </a:lnTo>
                  <a:lnTo>
                    <a:pt x="136" y="0"/>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1" name="Freeform 74">
              <a:extLst>
                <a:ext uri="{FF2B5EF4-FFF2-40B4-BE49-F238E27FC236}">
                  <a16:creationId xmlns:a16="http://schemas.microsoft.com/office/drawing/2014/main" id="{3BA31CDC-4173-99AB-B75D-E923EA3A73CF}"/>
                </a:ext>
              </a:extLst>
            </p:cNvPr>
            <p:cNvSpPr>
              <a:spLocks/>
            </p:cNvSpPr>
            <p:nvPr/>
          </p:nvSpPr>
          <p:spPr bwMode="auto">
            <a:xfrm>
              <a:off x="2526" y="1609"/>
              <a:ext cx="147" cy="148"/>
            </a:xfrm>
            <a:custGeom>
              <a:avLst/>
              <a:gdLst>
                <a:gd name="T0" fmla="*/ 136 w 147"/>
                <a:gd name="T1" fmla="*/ 148 h 148"/>
                <a:gd name="T2" fmla="*/ 102 w 147"/>
                <a:gd name="T3" fmla="*/ 142 h 148"/>
                <a:gd name="T4" fmla="*/ 96 w 147"/>
                <a:gd name="T5" fmla="*/ 142 h 148"/>
                <a:gd name="T6" fmla="*/ 0 w 147"/>
                <a:gd name="T7" fmla="*/ 136 h 148"/>
                <a:gd name="T8" fmla="*/ 0 w 147"/>
                <a:gd name="T9" fmla="*/ 97 h 148"/>
                <a:gd name="T10" fmla="*/ 6 w 147"/>
                <a:gd name="T11" fmla="*/ 6 h 148"/>
                <a:gd name="T12" fmla="*/ 6 w 147"/>
                <a:gd name="T13" fmla="*/ 0 h 148"/>
                <a:gd name="T14" fmla="*/ 11 w 147"/>
                <a:gd name="T15" fmla="*/ 0 h 148"/>
                <a:gd name="T16" fmla="*/ 62 w 147"/>
                <a:gd name="T17" fmla="*/ 0 h 148"/>
                <a:gd name="T18" fmla="*/ 74 w 147"/>
                <a:gd name="T19" fmla="*/ 0 h 148"/>
                <a:gd name="T20" fmla="*/ 102 w 147"/>
                <a:gd name="T21" fmla="*/ 6 h 148"/>
                <a:gd name="T22" fmla="*/ 113 w 147"/>
                <a:gd name="T23" fmla="*/ 6 h 148"/>
                <a:gd name="T24" fmla="*/ 147 w 147"/>
                <a:gd name="T25" fmla="*/ 6 h 148"/>
                <a:gd name="T26" fmla="*/ 136 w 147"/>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8">
                  <a:moveTo>
                    <a:pt x="136" y="148"/>
                  </a:moveTo>
                  <a:lnTo>
                    <a:pt x="102" y="142"/>
                  </a:lnTo>
                  <a:lnTo>
                    <a:pt x="96" y="142"/>
                  </a:lnTo>
                  <a:lnTo>
                    <a:pt x="0" y="136"/>
                  </a:lnTo>
                  <a:lnTo>
                    <a:pt x="0" y="97"/>
                  </a:lnTo>
                  <a:lnTo>
                    <a:pt x="6" y="6"/>
                  </a:lnTo>
                  <a:lnTo>
                    <a:pt x="6" y="0"/>
                  </a:lnTo>
                  <a:lnTo>
                    <a:pt x="11" y="0"/>
                  </a:lnTo>
                  <a:lnTo>
                    <a:pt x="62" y="0"/>
                  </a:lnTo>
                  <a:lnTo>
                    <a:pt x="74" y="0"/>
                  </a:lnTo>
                  <a:lnTo>
                    <a:pt x="102" y="6"/>
                  </a:lnTo>
                  <a:lnTo>
                    <a:pt x="113" y="6"/>
                  </a:lnTo>
                  <a:lnTo>
                    <a:pt x="147" y="6"/>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2" name="Freeform 75">
              <a:extLst>
                <a:ext uri="{FF2B5EF4-FFF2-40B4-BE49-F238E27FC236}">
                  <a16:creationId xmlns:a16="http://schemas.microsoft.com/office/drawing/2014/main" id="{F0B9C9AD-81AD-BE6E-A173-062509338CA7}"/>
                </a:ext>
              </a:extLst>
            </p:cNvPr>
            <p:cNvSpPr>
              <a:spLocks/>
            </p:cNvSpPr>
            <p:nvPr/>
          </p:nvSpPr>
          <p:spPr bwMode="auto">
            <a:xfrm>
              <a:off x="2339" y="475"/>
              <a:ext cx="147" cy="148"/>
            </a:xfrm>
            <a:custGeom>
              <a:avLst/>
              <a:gdLst>
                <a:gd name="T0" fmla="*/ 147 w 147"/>
                <a:gd name="T1" fmla="*/ 6 h 148"/>
                <a:gd name="T2" fmla="*/ 142 w 147"/>
                <a:gd name="T3" fmla="*/ 125 h 148"/>
                <a:gd name="T4" fmla="*/ 142 w 147"/>
                <a:gd name="T5" fmla="*/ 142 h 148"/>
                <a:gd name="T6" fmla="*/ 142 w 147"/>
                <a:gd name="T7" fmla="*/ 148 h 148"/>
                <a:gd name="T8" fmla="*/ 0 w 147"/>
                <a:gd name="T9" fmla="*/ 136 h 148"/>
                <a:gd name="T10" fmla="*/ 11 w 147"/>
                <a:gd name="T11" fmla="*/ 0 h 148"/>
                <a:gd name="T12" fmla="*/ 62 w 147"/>
                <a:gd name="T13" fmla="*/ 0 h 148"/>
                <a:gd name="T14" fmla="*/ 147 w 147"/>
                <a:gd name="T15" fmla="*/ 6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8">
                  <a:moveTo>
                    <a:pt x="147" y="6"/>
                  </a:moveTo>
                  <a:lnTo>
                    <a:pt x="142" y="125"/>
                  </a:lnTo>
                  <a:lnTo>
                    <a:pt x="142" y="142"/>
                  </a:lnTo>
                  <a:lnTo>
                    <a:pt x="142" y="148"/>
                  </a:lnTo>
                  <a:lnTo>
                    <a:pt x="0" y="136"/>
                  </a:lnTo>
                  <a:lnTo>
                    <a:pt x="11" y="0"/>
                  </a:lnTo>
                  <a:lnTo>
                    <a:pt x="62"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3" name="Freeform 76">
              <a:extLst>
                <a:ext uri="{FF2B5EF4-FFF2-40B4-BE49-F238E27FC236}">
                  <a16:creationId xmlns:a16="http://schemas.microsoft.com/office/drawing/2014/main" id="{94616E20-4718-6A3D-E970-CC075511DA0D}"/>
                </a:ext>
              </a:extLst>
            </p:cNvPr>
            <p:cNvSpPr>
              <a:spLocks/>
            </p:cNvSpPr>
            <p:nvPr/>
          </p:nvSpPr>
          <p:spPr bwMode="auto">
            <a:xfrm>
              <a:off x="2662" y="1615"/>
              <a:ext cx="147" cy="147"/>
            </a:xfrm>
            <a:custGeom>
              <a:avLst/>
              <a:gdLst>
                <a:gd name="T0" fmla="*/ 147 w 147"/>
                <a:gd name="T1" fmla="*/ 11 h 147"/>
                <a:gd name="T2" fmla="*/ 142 w 147"/>
                <a:gd name="T3" fmla="*/ 57 h 147"/>
                <a:gd name="T4" fmla="*/ 142 w 147"/>
                <a:gd name="T5" fmla="*/ 85 h 147"/>
                <a:gd name="T6" fmla="*/ 136 w 147"/>
                <a:gd name="T7" fmla="*/ 147 h 147"/>
                <a:gd name="T8" fmla="*/ 113 w 147"/>
                <a:gd name="T9" fmla="*/ 147 h 147"/>
                <a:gd name="T10" fmla="*/ 91 w 147"/>
                <a:gd name="T11" fmla="*/ 147 h 147"/>
                <a:gd name="T12" fmla="*/ 34 w 147"/>
                <a:gd name="T13" fmla="*/ 142 h 147"/>
                <a:gd name="T14" fmla="*/ 0 w 147"/>
                <a:gd name="T15" fmla="*/ 142 h 147"/>
                <a:gd name="T16" fmla="*/ 11 w 147"/>
                <a:gd name="T17" fmla="*/ 0 h 147"/>
                <a:gd name="T18" fmla="*/ 45 w 147"/>
                <a:gd name="T19" fmla="*/ 6 h 147"/>
                <a:gd name="T20" fmla="*/ 147 w 147"/>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47" y="11"/>
                  </a:moveTo>
                  <a:lnTo>
                    <a:pt x="142" y="57"/>
                  </a:lnTo>
                  <a:lnTo>
                    <a:pt x="142" y="85"/>
                  </a:lnTo>
                  <a:lnTo>
                    <a:pt x="136" y="147"/>
                  </a:lnTo>
                  <a:lnTo>
                    <a:pt x="113" y="147"/>
                  </a:lnTo>
                  <a:lnTo>
                    <a:pt x="91" y="147"/>
                  </a:lnTo>
                  <a:lnTo>
                    <a:pt x="34" y="142"/>
                  </a:lnTo>
                  <a:lnTo>
                    <a:pt x="0" y="142"/>
                  </a:lnTo>
                  <a:lnTo>
                    <a:pt x="11" y="0"/>
                  </a:lnTo>
                  <a:lnTo>
                    <a:pt x="45"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 name="Freeform 77">
              <a:extLst>
                <a:ext uri="{FF2B5EF4-FFF2-40B4-BE49-F238E27FC236}">
                  <a16:creationId xmlns:a16="http://schemas.microsoft.com/office/drawing/2014/main" id="{DFF38079-9A10-E0FD-BC98-1344ECD3D170}"/>
                </a:ext>
              </a:extLst>
            </p:cNvPr>
            <p:cNvSpPr>
              <a:spLocks/>
            </p:cNvSpPr>
            <p:nvPr/>
          </p:nvSpPr>
          <p:spPr bwMode="auto">
            <a:xfrm>
              <a:off x="2628" y="351"/>
              <a:ext cx="142" cy="147"/>
            </a:xfrm>
            <a:custGeom>
              <a:avLst/>
              <a:gdLst>
                <a:gd name="T0" fmla="*/ 136 w 142"/>
                <a:gd name="T1" fmla="*/ 147 h 147"/>
                <a:gd name="T2" fmla="*/ 57 w 142"/>
                <a:gd name="T3" fmla="*/ 141 h 147"/>
                <a:gd name="T4" fmla="*/ 0 w 142"/>
                <a:gd name="T5" fmla="*/ 141 h 147"/>
                <a:gd name="T6" fmla="*/ 6 w 142"/>
                <a:gd name="T7" fmla="*/ 5 h 147"/>
                <a:gd name="T8" fmla="*/ 6 w 142"/>
                <a:gd name="T9" fmla="*/ 0 h 147"/>
                <a:gd name="T10" fmla="*/ 11 w 142"/>
                <a:gd name="T11" fmla="*/ 0 h 147"/>
                <a:gd name="T12" fmla="*/ 17 w 142"/>
                <a:gd name="T13" fmla="*/ 0 h 147"/>
                <a:gd name="T14" fmla="*/ 23 w 142"/>
                <a:gd name="T15" fmla="*/ 0 h 147"/>
                <a:gd name="T16" fmla="*/ 28 w 142"/>
                <a:gd name="T17" fmla="*/ 0 h 147"/>
                <a:gd name="T18" fmla="*/ 34 w 142"/>
                <a:gd name="T19" fmla="*/ 0 h 147"/>
                <a:gd name="T20" fmla="*/ 40 w 142"/>
                <a:gd name="T21" fmla="*/ 0 h 147"/>
                <a:gd name="T22" fmla="*/ 45 w 142"/>
                <a:gd name="T23" fmla="*/ 0 h 147"/>
                <a:gd name="T24" fmla="*/ 45 w 142"/>
                <a:gd name="T25" fmla="*/ 5 h 147"/>
                <a:gd name="T26" fmla="*/ 51 w 142"/>
                <a:gd name="T27" fmla="*/ 5 h 147"/>
                <a:gd name="T28" fmla="*/ 57 w 142"/>
                <a:gd name="T29" fmla="*/ 5 h 147"/>
                <a:gd name="T30" fmla="*/ 62 w 142"/>
                <a:gd name="T31" fmla="*/ 5 h 147"/>
                <a:gd name="T32" fmla="*/ 68 w 142"/>
                <a:gd name="T33" fmla="*/ 5 h 147"/>
                <a:gd name="T34" fmla="*/ 74 w 142"/>
                <a:gd name="T35" fmla="*/ 5 h 147"/>
                <a:gd name="T36" fmla="*/ 79 w 142"/>
                <a:gd name="T37" fmla="*/ 5 h 147"/>
                <a:gd name="T38" fmla="*/ 85 w 142"/>
                <a:gd name="T39" fmla="*/ 5 h 147"/>
                <a:gd name="T40" fmla="*/ 91 w 142"/>
                <a:gd name="T41" fmla="*/ 5 h 147"/>
                <a:gd name="T42" fmla="*/ 96 w 142"/>
                <a:gd name="T43" fmla="*/ 5 h 147"/>
                <a:gd name="T44" fmla="*/ 102 w 142"/>
                <a:gd name="T45" fmla="*/ 5 h 147"/>
                <a:gd name="T46" fmla="*/ 108 w 142"/>
                <a:gd name="T47" fmla="*/ 5 h 147"/>
                <a:gd name="T48" fmla="*/ 113 w 142"/>
                <a:gd name="T49" fmla="*/ 5 h 147"/>
                <a:gd name="T50" fmla="*/ 119 w 142"/>
                <a:gd name="T51" fmla="*/ 5 h 147"/>
                <a:gd name="T52" fmla="*/ 125 w 142"/>
                <a:gd name="T53" fmla="*/ 5 h 147"/>
                <a:gd name="T54" fmla="*/ 130 w 142"/>
                <a:gd name="T55" fmla="*/ 5 h 147"/>
                <a:gd name="T56" fmla="*/ 136 w 142"/>
                <a:gd name="T57" fmla="*/ 5 h 147"/>
                <a:gd name="T58" fmla="*/ 142 w 142"/>
                <a:gd name="T59" fmla="*/ 5 h 147"/>
                <a:gd name="T60" fmla="*/ 142 w 142"/>
                <a:gd name="T61" fmla="*/ 11 h 147"/>
                <a:gd name="T62" fmla="*/ 136 w 142"/>
                <a:gd name="T63" fmla="*/ 96 h 147"/>
                <a:gd name="T64" fmla="*/ 136 w 142"/>
                <a:gd name="T6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7">
                  <a:moveTo>
                    <a:pt x="136" y="147"/>
                  </a:moveTo>
                  <a:lnTo>
                    <a:pt x="57" y="141"/>
                  </a:lnTo>
                  <a:lnTo>
                    <a:pt x="0" y="141"/>
                  </a:lnTo>
                  <a:lnTo>
                    <a:pt x="6" y="5"/>
                  </a:lnTo>
                  <a:lnTo>
                    <a:pt x="6" y="0"/>
                  </a:lnTo>
                  <a:lnTo>
                    <a:pt x="11" y="0"/>
                  </a:lnTo>
                  <a:lnTo>
                    <a:pt x="17" y="0"/>
                  </a:lnTo>
                  <a:lnTo>
                    <a:pt x="23" y="0"/>
                  </a:lnTo>
                  <a:lnTo>
                    <a:pt x="28" y="0"/>
                  </a:lnTo>
                  <a:lnTo>
                    <a:pt x="34" y="0"/>
                  </a:lnTo>
                  <a:lnTo>
                    <a:pt x="40" y="0"/>
                  </a:lnTo>
                  <a:lnTo>
                    <a:pt x="45" y="0"/>
                  </a:lnTo>
                  <a:lnTo>
                    <a:pt x="45" y="5"/>
                  </a:lnTo>
                  <a:lnTo>
                    <a:pt x="51" y="5"/>
                  </a:lnTo>
                  <a:lnTo>
                    <a:pt x="57" y="5"/>
                  </a:lnTo>
                  <a:lnTo>
                    <a:pt x="62" y="5"/>
                  </a:lnTo>
                  <a:lnTo>
                    <a:pt x="68" y="5"/>
                  </a:lnTo>
                  <a:lnTo>
                    <a:pt x="74" y="5"/>
                  </a:lnTo>
                  <a:lnTo>
                    <a:pt x="79" y="5"/>
                  </a:lnTo>
                  <a:lnTo>
                    <a:pt x="85" y="5"/>
                  </a:lnTo>
                  <a:lnTo>
                    <a:pt x="91" y="5"/>
                  </a:lnTo>
                  <a:lnTo>
                    <a:pt x="96" y="5"/>
                  </a:lnTo>
                  <a:lnTo>
                    <a:pt x="102" y="5"/>
                  </a:lnTo>
                  <a:lnTo>
                    <a:pt x="108" y="5"/>
                  </a:lnTo>
                  <a:lnTo>
                    <a:pt x="113" y="5"/>
                  </a:lnTo>
                  <a:lnTo>
                    <a:pt x="119" y="5"/>
                  </a:lnTo>
                  <a:lnTo>
                    <a:pt x="125" y="5"/>
                  </a:lnTo>
                  <a:lnTo>
                    <a:pt x="130" y="5"/>
                  </a:lnTo>
                  <a:lnTo>
                    <a:pt x="136" y="5"/>
                  </a:lnTo>
                  <a:lnTo>
                    <a:pt x="142" y="5"/>
                  </a:lnTo>
                  <a:lnTo>
                    <a:pt x="142" y="11"/>
                  </a:lnTo>
                  <a:lnTo>
                    <a:pt x="136" y="96"/>
                  </a:lnTo>
                  <a:lnTo>
                    <a:pt x="136"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 name="Freeform 78">
              <a:extLst>
                <a:ext uri="{FF2B5EF4-FFF2-40B4-BE49-F238E27FC236}">
                  <a16:creationId xmlns:a16="http://schemas.microsoft.com/office/drawing/2014/main" id="{3B65223C-9B24-6932-2760-B1B9592C31AF}"/>
                </a:ext>
              </a:extLst>
            </p:cNvPr>
            <p:cNvSpPr>
              <a:spLocks/>
            </p:cNvSpPr>
            <p:nvPr/>
          </p:nvSpPr>
          <p:spPr bwMode="auto">
            <a:xfrm>
              <a:off x="2106" y="594"/>
              <a:ext cx="233" cy="154"/>
            </a:xfrm>
            <a:custGeom>
              <a:avLst/>
              <a:gdLst>
                <a:gd name="T0" fmla="*/ 221 w 233"/>
                <a:gd name="T1" fmla="*/ 154 h 154"/>
                <a:gd name="T2" fmla="*/ 204 w 233"/>
                <a:gd name="T3" fmla="*/ 154 h 154"/>
                <a:gd name="T4" fmla="*/ 193 w 233"/>
                <a:gd name="T5" fmla="*/ 154 h 154"/>
                <a:gd name="T6" fmla="*/ 165 w 233"/>
                <a:gd name="T7" fmla="*/ 148 h 154"/>
                <a:gd name="T8" fmla="*/ 119 w 233"/>
                <a:gd name="T9" fmla="*/ 148 h 154"/>
                <a:gd name="T10" fmla="*/ 102 w 233"/>
                <a:gd name="T11" fmla="*/ 148 h 154"/>
                <a:gd name="T12" fmla="*/ 51 w 233"/>
                <a:gd name="T13" fmla="*/ 142 h 154"/>
                <a:gd name="T14" fmla="*/ 0 w 233"/>
                <a:gd name="T15" fmla="*/ 137 h 154"/>
                <a:gd name="T16" fmla="*/ 0 w 233"/>
                <a:gd name="T17" fmla="*/ 131 h 154"/>
                <a:gd name="T18" fmla="*/ 0 w 233"/>
                <a:gd name="T19" fmla="*/ 125 h 154"/>
                <a:gd name="T20" fmla="*/ 0 w 233"/>
                <a:gd name="T21" fmla="*/ 120 h 154"/>
                <a:gd name="T22" fmla="*/ 0 w 233"/>
                <a:gd name="T23" fmla="*/ 114 h 154"/>
                <a:gd name="T24" fmla="*/ 0 w 233"/>
                <a:gd name="T25" fmla="*/ 103 h 154"/>
                <a:gd name="T26" fmla="*/ 0 w 233"/>
                <a:gd name="T27" fmla="*/ 91 h 154"/>
                <a:gd name="T28" fmla="*/ 0 w 233"/>
                <a:gd name="T29" fmla="*/ 80 h 154"/>
                <a:gd name="T30" fmla="*/ 0 w 233"/>
                <a:gd name="T31" fmla="*/ 69 h 154"/>
                <a:gd name="T32" fmla="*/ 6 w 233"/>
                <a:gd name="T33" fmla="*/ 63 h 154"/>
                <a:gd name="T34" fmla="*/ 6 w 233"/>
                <a:gd name="T35" fmla="*/ 40 h 154"/>
                <a:gd name="T36" fmla="*/ 6 w 233"/>
                <a:gd name="T37" fmla="*/ 34 h 154"/>
                <a:gd name="T38" fmla="*/ 6 w 233"/>
                <a:gd name="T39" fmla="*/ 17 h 154"/>
                <a:gd name="T40" fmla="*/ 6 w 233"/>
                <a:gd name="T41" fmla="*/ 12 h 154"/>
                <a:gd name="T42" fmla="*/ 6 w 233"/>
                <a:gd name="T43" fmla="*/ 6 h 154"/>
                <a:gd name="T44" fmla="*/ 6 w 233"/>
                <a:gd name="T45" fmla="*/ 0 h 154"/>
                <a:gd name="T46" fmla="*/ 12 w 233"/>
                <a:gd name="T47" fmla="*/ 0 h 154"/>
                <a:gd name="T48" fmla="*/ 85 w 233"/>
                <a:gd name="T49" fmla="*/ 6 h 154"/>
                <a:gd name="T50" fmla="*/ 114 w 233"/>
                <a:gd name="T51" fmla="*/ 6 h 154"/>
                <a:gd name="T52" fmla="*/ 233 w 233"/>
                <a:gd name="T53" fmla="*/ 17 h 154"/>
                <a:gd name="T54" fmla="*/ 221 w 233"/>
                <a:gd name="T5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3" h="154">
                  <a:moveTo>
                    <a:pt x="221" y="154"/>
                  </a:moveTo>
                  <a:lnTo>
                    <a:pt x="204" y="154"/>
                  </a:lnTo>
                  <a:lnTo>
                    <a:pt x="193" y="154"/>
                  </a:lnTo>
                  <a:lnTo>
                    <a:pt x="165" y="148"/>
                  </a:lnTo>
                  <a:lnTo>
                    <a:pt x="119" y="148"/>
                  </a:lnTo>
                  <a:lnTo>
                    <a:pt x="102" y="148"/>
                  </a:lnTo>
                  <a:lnTo>
                    <a:pt x="51" y="142"/>
                  </a:lnTo>
                  <a:lnTo>
                    <a:pt x="0" y="137"/>
                  </a:lnTo>
                  <a:lnTo>
                    <a:pt x="0" y="131"/>
                  </a:lnTo>
                  <a:lnTo>
                    <a:pt x="0" y="125"/>
                  </a:lnTo>
                  <a:lnTo>
                    <a:pt x="0" y="120"/>
                  </a:lnTo>
                  <a:lnTo>
                    <a:pt x="0" y="114"/>
                  </a:lnTo>
                  <a:lnTo>
                    <a:pt x="0" y="103"/>
                  </a:lnTo>
                  <a:lnTo>
                    <a:pt x="0" y="91"/>
                  </a:lnTo>
                  <a:lnTo>
                    <a:pt x="0" y="80"/>
                  </a:lnTo>
                  <a:lnTo>
                    <a:pt x="0" y="69"/>
                  </a:lnTo>
                  <a:lnTo>
                    <a:pt x="6" y="63"/>
                  </a:lnTo>
                  <a:lnTo>
                    <a:pt x="6" y="40"/>
                  </a:lnTo>
                  <a:lnTo>
                    <a:pt x="6" y="34"/>
                  </a:lnTo>
                  <a:lnTo>
                    <a:pt x="6" y="17"/>
                  </a:lnTo>
                  <a:lnTo>
                    <a:pt x="6" y="12"/>
                  </a:lnTo>
                  <a:lnTo>
                    <a:pt x="6" y="6"/>
                  </a:lnTo>
                  <a:lnTo>
                    <a:pt x="6" y="0"/>
                  </a:lnTo>
                  <a:lnTo>
                    <a:pt x="12" y="0"/>
                  </a:lnTo>
                  <a:lnTo>
                    <a:pt x="85" y="6"/>
                  </a:lnTo>
                  <a:lnTo>
                    <a:pt x="114" y="6"/>
                  </a:lnTo>
                  <a:lnTo>
                    <a:pt x="233" y="17"/>
                  </a:lnTo>
                  <a:lnTo>
                    <a:pt x="221" y="15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Freeform 79">
              <a:extLst>
                <a:ext uri="{FF2B5EF4-FFF2-40B4-BE49-F238E27FC236}">
                  <a16:creationId xmlns:a16="http://schemas.microsoft.com/office/drawing/2014/main" id="{91545B84-7150-D8FD-DD06-A5B8DAC4DEDD}"/>
                </a:ext>
              </a:extLst>
            </p:cNvPr>
            <p:cNvSpPr>
              <a:spLocks/>
            </p:cNvSpPr>
            <p:nvPr/>
          </p:nvSpPr>
          <p:spPr bwMode="auto">
            <a:xfrm>
              <a:off x="2084" y="872"/>
              <a:ext cx="141" cy="148"/>
            </a:xfrm>
            <a:custGeom>
              <a:avLst/>
              <a:gdLst>
                <a:gd name="T0" fmla="*/ 141 w 141"/>
                <a:gd name="T1" fmla="*/ 6 h 148"/>
                <a:gd name="T2" fmla="*/ 136 w 141"/>
                <a:gd name="T3" fmla="*/ 74 h 148"/>
                <a:gd name="T4" fmla="*/ 130 w 141"/>
                <a:gd name="T5" fmla="*/ 148 h 148"/>
                <a:gd name="T6" fmla="*/ 107 w 141"/>
                <a:gd name="T7" fmla="*/ 142 h 148"/>
                <a:gd name="T8" fmla="*/ 0 w 141"/>
                <a:gd name="T9" fmla="*/ 136 h 148"/>
                <a:gd name="T10" fmla="*/ 0 w 141"/>
                <a:gd name="T11" fmla="*/ 131 h 148"/>
                <a:gd name="T12" fmla="*/ 0 w 141"/>
                <a:gd name="T13" fmla="*/ 125 h 148"/>
                <a:gd name="T14" fmla="*/ 0 w 141"/>
                <a:gd name="T15" fmla="*/ 119 h 148"/>
                <a:gd name="T16" fmla="*/ 0 w 141"/>
                <a:gd name="T17" fmla="*/ 114 h 148"/>
                <a:gd name="T18" fmla="*/ 0 w 141"/>
                <a:gd name="T19" fmla="*/ 108 h 148"/>
                <a:gd name="T20" fmla="*/ 0 w 141"/>
                <a:gd name="T21" fmla="*/ 102 h 148"/>
                <a:gd name="T22" fmla="*/ 0 w 141"/>
                <a:gd name="T23" fmla="*/ 97 h 148"/>
                <a:gd name="T24" fmla="*/ 0 w 141"/>
                <a:gd name="T25" fmla="*/ 91 h 148"/>
                <a:gd name="T26" fmla="*/ 0 w 141"/>
                <a:gd name="T27" fmla="*/ 85 h 148"/>
                <a:gd name="T28" fmla="*/ 0 w 141"/>
                <a:gd name="T29" fmla="*/ 80 h 148"/>
                <a:gd name="T30" fmla="*/ 0 w 141"/>
                <a:gd name="T31" fmla="*/ 74 h 148"/>
                <a:gd name="T32" fmla="*/ 0 w 141"/>
                <a:gd name="T33" fmla="*/ 68 h 148"/>
                <a:gd name="T34" fmla="*/ 5 w 141"/>
                <a:gd name="T35" fmla="*/ 68 h 148"/>
                <a:gd name="T36" fmla="*/ 5 w 141"/>
                <a:gd name="T37" fmla="*/ 63 h 148"/>
                <a:gd name="T38" fmla="*/ 5 w 141"/>
                <a:gd name="T39" fmla="*/ 57 h 148"/>
                <a:gd name="T40" fmla="*/ 5 w 141"/>
                <a:gd name="T41" fmla="*/ 51 h 148"/>
                <a:gd name="T42" fmla="*/ 5 w 141"/>
                <a:gd name="T43" fmla="*/ 46 h 148"/>
                <a:gd name="T44" fmla="*/ 5 w 141"/>
                <a:gd name="T45" fmla="*/ 40 h 148"/>
                <a:gd name="T46" fmla="*/ 5 w 141"/>
                <a:gd name="T47" fmla="*/ 34 h 148"/>
                <a:gd name="T48" fmla="*/ 5 w 141"/>
                <a:gd name="T49" fmla="*/ 29 h 148"/>
                <a:gd name="T50" fmla="*/ 5 w 141"/>
                <a:gd name="T51" fmla="*/ 23 h 148"/>
                <a:gd name="T52" fmla="*/ 5 w 141"/>
                <a:gd name="T53" fmla="*/ 17 h 148"/>
                <a:gd name="T54" fmla="*/ 5 w 141"/>
                <a:gd name="T55" fmla="*/ 12 h 148"/>
                <a:gd name="T56" fmla="*/ 5 w 141"/>
                <a:gd name="T57" fmla="*/ 6 h 148"/>
                <a:gd name="T58" fmla="*/ 11 w 141"/>
                <a:gd name="T59" fmla="*/ 0 h 148"/>
                <a:gd name="T60" fmla="*/ 141 w 141"/>
                <a:gd name="T61"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48">
                  <a:moveTo>
                    <a:pt x="141" y="6"/>
                  </a:moveTo>
                  <a:lnTo>
                    <a:pt x="136" y="74"/>
                  </a:lnTo>
                  <a:lnTo>
                    <a:pt x="130" y="148"/>
                  </a:lnTo>
                  <a:lnTo>
                    <a:pt x="107" y="142"/>
                  </a:lnTo>
                  <a:lnTo>
                    <a:pt x="0" y="136"/>
                  </a:lnTo>
                  <a:lnTo>
                    <a:pt x="0" y="131"/>
                  </a:lnTo>
                  <a:lnTo>
                    <a:pt x="0" y="125"/>
                  </a:lnTo>
                  <a:lnTo>
                    <a:pt x="0" y="119"/>
                  </a:lnTo>
                  <a:lnTo>
                    <a:pt x="0" y="114"/>
                  </a:lnTo>
                  <a:lnTo>
                    <a:pt x="0" y="108"/>
                  </a:lnTo>
                  <a:lnTo>
                    <a:pt x="0" y="102"/>
                  </a:lnTo>
                  <a:lnTo>
                    <a:pt x="0" y="97"/>
                  </a:lnTo>
                  <a:lnTo>
                    <a:pt x="0" y="91"/>
                  </a:lnTo>
                  <a:lnTo>
                    <a:pt x="0" y="85"/>
                  </a:lnTo>
                  <a:lnTo>
                    <a:pt x="0" y="80"/>
                  </a:lnTo>
                  <a:lnTo>
                    <a:pt x="0" y="74"/>
                  </a:lnTo>
                  <a:lnTo>
                    <a:pt x="0" y="68"/>
                  </a:lnTo>
                  <a:lnTo>
                    <a:pt x="5" y="68"/>
                  </a:lnTo>
                  <a:lnTo>
                    <a:pt x="5" y="63"/>
                  </a:lnTo>
                  <a:lnTo>
                    <a:pt x="5" y="57"/>
                  </a:lnTo>
                  <a:lnTo>
                    <a:pt x="5" y="51"/>
                  </a:lnTo>
                  <a:lnTo>
                    <a:pt x="5" y="46"/>
                  </a:lnTo>
                  <a:lnTo>
                    <a:pt x="5" y="40"/>
                  </a:lnTo>
                  <a:lnTo>
                    <a:pt x="5" y="34"/>
                  </a:lnTo>
                  <a:lnTo>
                    <a:pt x="5" y="29"/>
                  </a:lnTo>
                  <a:lnTo>
                    <a:pt x="5" y="23"/>
                  </a:lnTo>
                  <a:lnTo>
                    <a:pt x="5" y="17"/>
                  </a:lnTo>
                  <a:lnTo>
                    <a:pt x="5" y="12"/>
                  </a:lnTo>
                  <a:lnTo>
                    <a:pt x="5" y="6"/>
                  </a:lnTo>
                  <a:lnTo>
                    <a:pt x="11" y="0"/>
                  </a:lnTo>
                  <a:lnTo>
                    <a:pt x="14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7" name="Freeform 80">
              <a:extLst>
                <a:ext uri="{FF2B5EF4-FFF2-40B4-BE49-F238E27FC236}">
                  <a16:creationId xmlns:a16="http://schemas.microsoft.com/office/drawing/2014/main" id="{879F8A73-8305-6EAD-69E8-076BFA6BB1AC}"/>
                </a:ext>
              </a:extLst>
            </p:cNvPr>
            <p:cNvSpPr>
              <a:spLocks/>
            </p:cNvSpPr>
            <p:nvPr/>
          </p:nvSpPr>
          <p:spPr bwMode="auto">
            <a:xfrm>
              <a:off x="2327" y="611"/>
              <a:ext cx="154" cy="148"/>
            </a:xfrm>
            <a:custGeom>
              <a:avLst/>
              <a:gdLst>
                <a:gd name="T0" fmla="*/ 142 w 154"/>
                <a:gd name="T1" fmla="*/ 148 h 148"/>
                <a:gd name="T2" fmla="*/ 120 w 154"/>
                <a:gd name="T3" fmla="*/ 148 h 148"/>
                <a:gd name="T4" fmla="*/ 108 w 154"/>
                <a:gd name="T5" fmla="*/ 148 h 148"/>
                <a:gd name="T6" fmla="*/ 97 w 154"/>
                <a:gd name="T7" fmla="*/ 142 h 148"/>
                <a:gd name="T8" fmla="*/ 91 w 154"/>
                <a:gd name="T9" fmla="*/ 142 h 148"/>
                <a:gd name="T10" fmla="*/ 86 w 154"/>
                <a:gd name="T11" fmla="*/ 142 h 148"/>
                <a:gd name="T12" fmla="*/ 80 w 154"/>
                <a:gd name="T13" fmla="*/ 142 h 148"/>
                <a:gd name="T14" fmla="*/ 74 w 154"/>
                <a:gd name="T15" fmla="*/ 142 h 148"/>
                <a:gd name="T16" fmla="*/ 69 w 154"/>
                <a:gd name="T17" fmla="*/ 142 h 148"/>
                <a:gd name="T18" fmla="*/ 63 w 154"/>
                <a:gd name="T19" fmla="*/ 142 h 148"/>
                <a:gd name="T20" fmla="*/ 57 w 154"/>
                <a:gd name="T21" fmla="*/ 142 h 148"/>
                <a:gd name="T22" fmla="*/ 0 w 154"/>
                <a:gd name="T23" fmla="*/ 137 h 148"/>
                <a:gd name="T24" fmla="*/ 12 w 154"/>
                <a:gd name="T25" fmla="*/ 0 h 148"/>
                <a:gd name="T26" fmla="*/ 154 w 154"/>
                <a:gd name="T27" fmla="*/ 12 h 148"/>
                <a:gd name="T28" fmla="*/ 142 w 154"/>
                <a:gd name="T29" fmla="*/ 120 h 148"/>
                <a:gd name="T30" fmla="*/ 142 w 154"/>
                <a:gd name="T3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8">
                  <a:moveTo>
                    <a:pt x="142" y="148"/>
                  </a:moveTo>
                  <a:lnTo>
                    <a:pt x="120" y="148"/>
                  </a:lnTo>
                  <a:lnTo>
                    <a:pt x="108" y="148"/>
                  </a:lnTo>
                  <a:lnTo>
                    <a:pt x="97" y="142"/>
                  </a:lnTo>
                  <a:lnTo>
                    <a:pt x="91" y="142"/>
                  </a:lnTo>
                  <a:lnTo>
                    <a:pt x="86" y="142"/>
                  </a:lnTo>
                  <a:lnTo>
                    <a:pt x="80" y="142"/>
                  </a:lnTo>
                  <a:lnTo>
                    <a:pt x="74" y="142"/>
                  </a:lnTo>
                  <a:lnTo>
                    <a:pt x="69" y="142"/>
                  </a:lnTo>
                  <a:lnTo>
                    <a:pt x="63" y="142"/>
                  </a:lnTo>
                  <a:lnTo>
                    <a:pt x="57" y="142"/>
                  </a:lnTo>
                  <a:lnTo>
                    <a:pt x="0" y="137"/>
                  </a:lnTo>
                  <a:lnTo>
                    <a:pt x="12" y="0"/>
                  </a:lnTo>
                  <a:lnTo>
                    <a:pt x="154" y="12"/>
                  </a:lnTo>
                  <a:lnTo>
                    <a:pt x="142" y="120"/>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8" name="Freeform 81">
              <a:extLst>
                <a:ext uri="{FF2B5EF4-FFF2-40B4-BE49-F238E27FC236}">
                  <a16:creationId xmlns:a16="http://schemas.microsoft.com/office/drawing/2014/main" id="{D2867281-F01E-B73C-739E-728AAEE1F1C6}"/>
                </a:ext>
              </a:extLst>
            </p:cNvPr>
            <p:cNvSpPr>
              <a:spLocks/>
            </p:cNvSpPr>
            <p:nvPr/>
          </p:nvSpPr>
          <p:spPr bwMode="auto">
            <a:xfrm>
              <a:off x="2316" y="748"/>
              <a:ext cx="153" cy="147"/>
            </a:xfrm>
            <a:custGeom>
              <a:avLst/>
              <a:gdLst>
                <a:gd name="T0" fmla="*/ 11 w 153"/>
                <a:gd name="T1" fmla="*/ 0 h 147"/>
                <a:gd name="T2" fmla="*/ 68 w 153"/>
                <a:gd name="T3" fmla="*/ 5 h 147"/>
                <a:gd name="T4" fmla="*/ 74 w 153"/>
                <a:gd name="T5" fmla="*/ 5 h 147"/>
                <a:gd name="T6" fmla="*/ 80 w 153"/>
                <a:gd name="T7" fmla="*/ 5 h 147"/>
                <a:gd name="T8" fmla="*/ 85 w 153"/>
                <a:gd name="T9" fmla="*/ 5 h 147"/>
                <a:gd name="T10" fmla="*/ 91 w 153"/>
                <a:gd name="T11" fmla="*/ 5 h 147"/>
                <a:gd name="T12" fmla="*/ 97 w 153"/>
                <a:gd name="T13" fmla="*/ 5 h 147"/>
                <a:gd name="T14" fmla="*/ 102 w 153"/>
                <a:gd name="T15" fmla="*/ 5 h 147"/>
                <a:gd name="T16" fmla="*/ 108 w 153"/>
                <a:gd name="T17" fmla="*/ 5 h 147"/>
                <a:gd name="T18" fmla="*/ 119 w 153"/>
                <a:gd name="T19" fmla="*/ 11 h 147"/>
                <a:gd name="T20" fmla="*/ 131 w 153"/>
                <a:gd name="T21" fmla="*/ 11 h 147"/>
                <a:gd name="T22" fmla="*/ 153 w 153"/>
                <a:gd name="T23" fmla="*/ 11 h 147"/>
                <a:gd name="T24" fmla="*/ 148 w 153"/>
                <a:gd name="T25" fmla="*/ 62 h 147"/>
                <a:gd name="T26" fmla="*/ 148 w 153"/>
                <a:gd name="T27" fmla="*/ 90 h 147"/>
                <a:gd name="T28" fmla="*/ 142 w 153"/>
                <a:gd name="T29" fmla="*/ 147 h 147"/>
                <a:gd name="T30" fmla="*/ 45 w 153"/>
                <a:gd name="T31" fmla="*/ 141 h 147"/>
                <a:gd name="T32" fmla="*/ 0 w 153"/>
                <a:gd name="T33" fmla="*/ 141 h 147"/>
                <a:gd name="T34" fmla="*/ 11 w 153"/>
                <a:gd name="T35" fmla="*/ 51 h 147"/>
                <a:gd name="T36" fmla="*/ 11 w 153"/>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147">
                  <a:moveTo>
                    <a:pt x="11" y="0"/>
                  </a:moveTo>
                  <a:lnTo>
                    <a:pt x="68" y="5"/>
                  </a:lnTo>
                  <a:lnTo>
                    <a:pt x="74" y="5"/>
                  </a:lnTo>
                  <a:lnTo>
                    <a:pt x="80" y="5"/>
                  </a:lnTo>
                  <a:lnTo>
                    <a:pt x="85" y="5"/>
                  </a:lnTo>
                  <a:lnTo>
                    <a:pt x="91" y="5"/>
                  </a:lnTo>
                  <a:lnTo>
                    <a:pt x="97" y="5"/>
                  </a:lnTo>
                  <a:lnTo>
                    <a:pt x="102" y="5"/>
                  </a:lnTo>
                  <a:lnTo>
                    <a:pt x="108" y="5"/>
                  </a:lnTo>
                  <a:lnTo>
                    <a:pt x="119" y="11"/>
                  </a:lnTo>
                  <a:lnTo>
                    <a:pt x="131" y="11"/>
                  </a:lnTo>
                  <a:lnTo>
                    <a:pt x="153" y="11"/>
                  </a:lnTo>
                  <a:lnTo>
                    <a:pt x="148" y="62"/>
                  </a:lnTo>
                  <a:lnTo>
                    <a:pt x="148" y="90"/>
                  </a:lnTo>
                  <a:lnTo>
                    <a:pt x="142" y="147"/>
                  </a:lnTo>
                  <a:lnTo>
                    <a:pt x="45" y="141"/>
                  </a:lnTo>
                  <a:lnTo>
                    <a:pt x="0" y="141"/>
                  </a:lnTo>
                  <a:lnTo>
                    <a:pt x="11" y="51"/>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 name="Freeform 82">
              <a:extLst>
                <a:ext uri="{FF2B5EF4-FFF2-40B4-BE49-F238E27FC236}">
                  <a16:creationId xmlns:a16="http://schemas.microsoft.com/office/drawing/2014/main" id="{0E5CCE63-EA59-4006-A181-5597783599EA}"/>
                </a:ext>
              </a:extLst>
            </p:cNvPr>
            <p:cNvSpPr>
              <a:spLocks/>
            </p:cNvSpPr>
            <p:nvPr/>
          </p:nvSpPr>
          <p:spPr bwMode="auto">
            <a:xfrm>
              <a:off x="2344" y="1876"/>
              <a:ext cx="148" cy="187"/>
            </a:xfrm>
            <a:custGeom>
              <a:avLst/>
              <a:gdLst>
                <a:gd name="T0" fmla="*/ 12 w 148"/>
                <a:gd name="T1" fmla="*/ 0 h 187"/>
                <a:gd name="T2" fmla="*/ 148 w 148"/>
                <a:gd name="T3" fmla="*/ 5 h 187"/>
                <a:gd name="T4" fmla="*/ 148 w 148"/>
                <a:gd name="T5" fmla="*/ 39 h 187"/>
                <a:gd name="T6" fmla="*/ 148 w 148"/>
                <a:gd name="T7" fmla="*/ 45 h 187"/>
                <a:gd name="T8" fmla="*/ 137 w 148"/>
                <a:gd name="T9" fmla="*/ 187 h 187"/>
                <a:gd name="T10" fmla="*/ 0 w 148"/>
                <a:gd name="T11" fmla="*/ 181 h 187"/>
                <a:gd name="T12" fmla="*/ 6 w 148"/>
                <a:gd name="T13" fmla="*/ 141 h 187"/>
                <a:gd name="T14" fmla="*/ 12 w 148"/>
                <a:gd name="T15" fmla="*/ 0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87">
                  <a:moveTo>
                    <a:pt x="12" y="0"/>
                  </a:moveTo>
                  <a:lnTo>
                    <a:pt x="148" y="5"/>
                  </a:lnTo>
                  <a:lnTo>
                    <a:pt x="148" y="39"/>
                  </a:lnTo>
                  <a:lnTo>
                    <a:pt x="148" y="45"/>
                  </a:lnTo>
                  <a:lnTo>
                    <a:pt x="137" y="187"/>
                  </a:lnTo>
                  <a:lnTo>
                    <a:pt x="0" y="181"/>
                  </a:lnTo>
                  <a:lnTo>
                    <a:pt x="6" y="141"/>
                  </a:lnTo>
                  <a:lnTo>
                    <a:pt x="1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0" name="Freeform 83">
              <a:extLst>
                <a:ext uri="{FF2B5EF4-FFF2-40B4-BE49-F238E27FC236}">
                  <a16:creationId xmlns:a16="http://schemas.microsoft.com/office/drawing/2014/main" id="{F520A275-275B-1BD5-1228-C6ABD0C5ACDC}"/>
                </a:ext>
              </a:extLst>
            </p:cNvPr>
            <p:cNvSpPr>
              <a:spLocks/>
            </p:cNvSpPr>
            <p:nvPr/>
          </p:nvSpPr>
          <p:spPr bwMode="auto">
            <a:xfrm>
              <a:off x="2617" y="492"/>
              <a:ext cx="147" cy="148"/>
            </a:xfrm>
            <a:custGeom>
              <a:avLst/>
              <a:gdLst>
                <a:gd name="T0" fmla="*/ 11 w 147"/>
                <a:gd name="T1" fmla="*/ 0 h 148"/>
                <a:gd name="T2" fmla="*/ 68 w 147"/>
                <a:gd name="T3" fmla="*/ 0 h 148"/>
                <a:gd name="T4" fmla="*/ 147 w 147"/>
                <a:gd name="T5" fmla="*/ 6 h 148"/>
                <a:gd name="T6" fmla="*/ 147 w 147"/>
                <a:gd name="T7" fmla="*/ 46 h 148"/>
                <a:gd name="T8" fmla="*/ 141 w 147"/>
                <a:gd name="T9" fmla="*/ 102 h 148"/>
                <a:gd name="T10" fmla="*/ 141 w 147"/>
                <a:gd name="T11" fmla="*/ 148 h 148"/>
                <a:gd name="T12" fmla="*/ 79 w 147"/>
                <a:gd name="T13" fmla="*/ 142 h 148"/>
                <a:gd name="T14" fmla="*/ 56 w 147"/>
                <a:gd name="T15" fmla="*/ 142 h 148"/>
                <a:gd name="T16" fmla="*/ 34 w 147"/>
                <a:gd name="T17" fmla="*/ 142 h 148"/>
                <a:gd name="T18" fmla="*/ 0 w 147"/>
                <a:gd name="T19" fmla="*/ 136 h 148"/>
                <a:gd name="T20" fmla="*/ 5 w 147"/>
                <a:gd name="T21" fmla="*/ 46 h 148"/>
                <a:gd name="T22" fmla="*/ 11 w 147"/>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1" y="0"/>
                  </a:moveTo>
                  <a:lnTo>
                    <a:pt x="68" y="0"/>
                  </a:lnTo>
                  <a:lnTo>
                    <a:pt x="147" y="6"/>
                  </a:lnTo>
                  <a:lnTo>
                    <a:pt x="147" y="46"/>
                  </a:lnTo>
                  <a:lnTo>
                    <a:pt x="141" y="102"/>
                  </a:lnTo>
                  <a:lnTo>
                    <a:pt x="141" y="148"/>
                  </a:lnTo>
                  <a:lnTo>
                    <a:pt x="79" y="142"/>
                  </a:lnTo>
                  <a:lnTo>
                    <a:pt x="56" y="142"/>
                  </a:lnTo>
                  <a:lnTo>
                    <a:pt x="34" y="142"/>
                  </a:lnTo>
                  <a:lnTo>
                    <a:pt x="0" y="136"/>
                  </a:lnTo>
                  <a:lnTo>
                    <a:pt x="5" y="4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1" name="Freeform 84">
              <a:extLst>
                <a:ext uri="{FF2B5EF4-FFF2-40B4-BE49-F238E27FC236}">
                  <a16:creationId xmlns:a16="http://schemas.microsoft.com/office/drawing/2014/main" id="{D912386F-BB66-D6A7-6FD2-EAFD29DFB501}"/>
                </a:ext>
              </a:extLst>
            </p:cNvPr>
            <p:cNvSpPr>
              <a:spLocks/>
            </p:cNvSpPr>
            <p:nvPr/>
          </p:nvSpPr>
          <p:spPr bwMode="auto">
            <a:xfrm>
              <a:off x="2770" y="1762"/>
              <a:ext cx="147" cy="165"/>
            </a:xfrm>
            <a:custGeom>
              <a:avLst/>
              <a:gdLst>
                <a:gd name="T0" fmla="*/ 147 w 147"/>
                <a:gd name="T1" fmla="*/ 6 h 165"/>
                <a:gd name="T2" fmla="*/ 147 w 147"/>
                <a:gd name="T3" fmla="*/ 63 h 165"/>
                <a:gd name="T4" fmla="*/ 136 w 147"/>
                <a:gd name="T5" fmla="*/ 165 h 165"/>
                <a:gd name="T6" fmla="*/ 130 w 147"/>
                <a:gd name="T7" fmla="*/ 165 h 165"/>
                <a:gd name="T8" fmla="*/ 68 w 147"/>
                <a:gd name="T9" fmla="*/ 165 h 165"/>
                <a:gd name="T10" fmla="*/ 34 w 147"/>
                <a:gd name="T11" fmla="*/ 159 h 165"/>
                <a:gd name="T12" fmla="*/ 0 w 147"/>
                <a:gd name="T13" fmla="*/ 159 h 165"/>
                <a:gd name="T14" fmla="*/ 0 w 147"/>
                <a:gd name="T15" fmla="*/ 125 h 165"/>
                <a:gd name="T16" fmla="*/ 5 w 147"/>
                <a:gd name="T17" fmla="*/ 80 h 165"/>
                <a:gd name="T18" fmla="*/ 5 w 147"/>
                <a:gd name="T19" fmla="*/ 74 h 165"/>
                <a:gd name="T20" fmla="*/ 5 w 147"/>
                <a:gd name="T21" fmla="*/ 0 h 165"/>
                <a:gd name="T22" fmla="*/ 28 w 147"/>
                <a:gd name="T23" fmla="*/ 0 h 165"/>
                <a:gd name="T24" fmla="*/ 124 w 147"/>
                <a:gd name="T25" fmla="*/ 6 h 165"/>
                <a:gd name="T26" fmla="*/ 147 w 147"/>
                <a:gd name="T27"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5">
                  <a:moveTo>
                    <a:pt x="147" y="6"/>
                  </a:moveTo>
                  <a:lnTo>
                    <a:pt x="147" y="63"/>
                  </a:lnTo>
                  <a:lnTo>
                    <a:pt x="136" y="165"/>
                  </a:lnTo>
                  <a:lnTo>
                    <a:pt x="130" y="165"/>
                  </a:lnTo>
                  <a:lnTo>
                    <a:pt x="68" y="165"/>
                  </a:lnTo>
                  <a:lnTo>
                    <a:pt x="34" y="159"/>
                  </a:lnTo>
                  <a:lnTo>
                    <a:pt x="0" y="159"/>
                  </a:lnTo>
                  <a:lnTo>
                    <a:pt x="0" y="125"/>
                  </a:lnTo>
                  <a:lnTo>
                    <a:pt x="5" y="80"/>
                  </a:lnTo>
                  <a:lnTo>
                    <a:pt x="5" y="74"/>
                  </a:lnTo>
                  <a:lnTo>
                    <a:pt x="5" y="0"/>
                  </a:lnTo>
                  <a:lnTo>
                    <a:pt x="28" y="0"/>
                  </a:lnTo>
                  <a:lnTo>
                    <a:pt x="124"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 name="Freeform 85">
              <a:extLst>
                <a:ext uri="{FF2B5EF4-FFF2-40B4-BE49-F238E27FC236}">
                  <a16:creationId xmlns:a16="http://schemas.microsoft.com/office/drawing/2014/main" id="{E653B5F3-B91C-7AF8-95AF-F867876B633E}"/>
                </a:ext>
              </a:extLst>
            </p:cNvPr>
            <p:cNvSpPr>
              <a:spLocks/>
            </p:cNvSpPr>
            <p:nvPr/>
          </p:nvSpPr>
          <p:spPr bwMode="auto">
            <a:xfrm>
              <a:off x="3070" y="1966"/>
              <a:ext cx="181" cy="182"/>
            </a:xfrm>
            <a:custGeom>
              <a:avLst/>
              <a:gdLst>
                <a:gd name="T0" fmla="*/ 147 w 181"/>
                <a:gd name="T1" fmla="*/ 91 h 182"/>
                <a:gd name="T2" fmla="*/ 153 w 181"/>
                <a:gd name="T3" fmla="*/ 97 h 182"/>
                <a:gd name="T4" fmla="*/ 159 w 181"/>
                <a:gd name="T5" fmla="*/ 108 h 182"/>
                <a:gd name="T6" fmla="*/ 159 w 181"/>
                <a:gd name="T7" fmla="*/ 108 h 182"/>
                <a:gd name="T8" fmla="*/ 153 w 181"/>
                <a:gd name="T9" fmla="*/ 114 h 182"/>
                <a:gd name="T10" fmla="*/ 147 w 181"/>
                <a:gd name="T11" fmla="*/ 119 h 182"/>
                <a:gd name="T12" fmla="*/ 153 w 181"/>
                <a:gd name="T13" fmla="*/ 125 h 182"/>
                <a:gd name="T14" fmla="*/ 159 w 181"/>
                <a:gd name="T15" fmla="*/ 131 h 182"/>
                <a:gd name="T16" fmla="*/ 164 w 181"/>
                <a:gd name="T17" fmla="*/ 119 h 182"/>
                <a:gd name="T18" fmla="*/ 170 w 181"/>
                <a:gd name="T19" fmla="*/ 119 h 182"/>
                <a:gd name="T20" fmla="*/ 176 w 181"/>
                <a:gd name="T21" fmla="*/ 125 h 182"/>
                <a:gd name="T22" fmla="*/ 176 w 181"/>
                <a:gd name="T23" fmla="*/ 131 h 182"/>
                <a:gd name="T24" fmla="*/ 170 w 181"/>
                <a:gd name="T25" fmla="*/ 136 h 182"/>
                <a:gd name="T26" fmla="*/ 164 w 181"/>
                <a:gd name="T27" fmla="*/ 142 h 182"/>
                <a:gd name="T28" fmla="*/ 176 w 181"/>
                <a:gd name="T29" fmla="*/ 148 h 182"/>
                <a:gd name="T30" fmla="*/ 170 w 181"/>
                <a:gd name="T31" fmla="*/ 153 h 182"/>
                <a:gd name="T32" fmla="*/ 176 w 181"/>
                <a:gd name="T33" fmla="*/ 159 h 182"/>
                <a:gd name="T34" fmla="*/ 176 w 181"/>
                <a:gd name="T35" fmla="*/ 170 h 182"/>
                <a:gd name="T36" fmla="*/ 181 w 181"/>
                <a:gd name="T37" fmla="*/ 176 h 182"/>
                <a:gd name="T38" fmla="*/ 176 w 181"/>
                <a:gd name="T39" fmla="*/ 182 h 182"/>
                <a:gd name="T40" fmla="*/ 91 w 181"/>
                <a:gd name="T41" fmla="*/ 182 h 182"/>
                <a:gd name="T42" fmla="*/ 0 w 181"/>
                <a:gd name="T43" fmla="*/ 176 h 182"/>
                <a:gd name="T44" fmla="*/ 0 w 181"/>
                <a:gd name="T45" fmla="*/ 108 h 182"/>
                <a:gd name="T46" fmla="*/ 6 w 181"/>
                <a:gd name="T47" fmla="*/ 6 h 182"/>
                <a:gd name="T48" fmla="*/ 17 w 181"/>
                <a:gd name="T49" fmla="*/ 6 h 182"/>
                <a:gd name="T50" fmla="*/ 23 w 181"/>
                <a:gd name="T51" fmla="*/ 0 h 182"/>
                <a:gd name="T52" fmla="*/ 28 w 181"/>
                <a:gd name="T53" fmla="*/ 6 h 182"/>
                <a:gd name="T54" fmla="*/ 34 w 181"/>
                <a:gd name="T55" fmla="*/ 0 h 182"/>
                <a:gd name="T56" fmla="*/ 40 w 181"/>
                <a:gd name="T57" fmla="*/ 12 h 182"/>
                <a:gd name="T58" fmla="*/ 40 w 181"/>
                <a:gd name="T59" fmla="*/ 12 h 182"/>
                <a:gd name="T60" fmla="*/ 51 w 181"/>
                <a:gd name="T61" fmla="*/ 12 h 182"/>
                <a:gd name="T62" fmla="*/ 57 w 181"/>
                <a:gd name="T63" fmla="*/ 17 h 182"/>
                <a:gd name="T64" fmla="*/ 62 w 181"/>
                <a:gd name="T65" fmla="*/ 12 h 182"/>
                <a:gd name="T66" fmla="*/ 68 w 181"/>
                <a:gd name="T67" fmla="*/ 17 h 182"/>
                <a:gd name="T68" fmla="*/ 74 w 181"/>
                <a:gd name="T69" fmla="*/ 23 h 182"/>
                <a:gd name="T70" fmla="*/ 79 w 181"/>
                <a:gd name="T71" fmla="*/ 29 h 182"/>
                <a:gd name="T72" fmla="*/ 85 w 181"/>
                <a:gd name="T73" fmla="*/ 23 h 182"/>
                <a:gd name="T74" fmla="*/ 91 w 181"/>
                <a:gd name="T75" fmla="*/ 23 h 182"/>
                <a:gd name="T76" fmla="*/ 91 w 181"/>
                <a:gd name="T77" fmla="*/ 34 h 182"/>
                <a:gd name="T78" fmla="*/ 96 w 181"/>
                <a:gd name="T79" fmla="*/ 29 h 182"/>
                <a:gd name="T80" fmla="*/ 102 w 181"/>
                <a:gd name="T81" fmla="*/ 23 h 182"/>
                <a:gd name="T82" fmla="*/ 102 w 181"/>
                <a:gd name="T83" fmla="*/ 23 h 182"/>
                <a:gd name="T84" fmla="*/ 102 w 181"/>
                <a:gd name="T85" fmla="*/ 23 h 182"/>
                <a:gd name="T86" fmla="*/ 108 w 181"/>
                <a:gd name="T87" fmla="*/ 29 h 182"/>
                <a:gd name="T88" fmla="*/ 113 w 181"/>
                <a:gd name="T89" fmla="*/ 34 h 182"/>
                <a:gd name="T90" fmla="*/ 108 w 181"/>
                <a:gd name="T91" fmla="*/ 40 h 182"/>
                <a:gd name="T92" fmla="*/ 108 w 181"/>
                <a:gd name="T93" fmla="*/ 51 h 182"/>
                <a:gd name="T94" fmla="*/ 113 w 181"/>
                <a:gd name="T95" fmla="*/ 46 h 182"/>
                <a:gd name="T96" fmla="*/ 119 w 181"/>
                <a:gd name="T97" fmla="*/ 40 h 182"/>
                <a:gd name="T98" fmla="*/ 125 w 181"/>
                <a:gd name="T99" fmla="*/ 46 h 182"/>
                <a:gd name="T100" fmla="*/ 125 w 181"/>
                <a:gd name="T101" fmla="*/ 46 h 182"/>
                <a:gd name="T102" fmla="*/ 125 w 181"/>
                <a:gd name="T103" fmla="*/ 57 h 182"/>
                <a:gd name="T104" fmla="*/ 130 w 181"/>
                <a:gd name="T105" fmla="*/ 51 h 182"/>
                <a:gd name="T106" fmla="*/ 136 w 181"/>
                <a:gd name="T107" fmla="*/ 57 h 182"/>
                <a:gd name="T108" fmla="*/ 142 w 181"/>
                <a:gd name="T109" fmla="*/ 51 h 182"/>
                <a:gd name="T110" fmla="*/ 136 w 181"/>
                <a:gd name="T111" fmla="*/ 63 h 182"/>
                <a:gd name="T112" fmla="*/ 130 w 181"/>
                <a:gd name="T113" fmla="*/ 68 h 182"/>
                <a:gd name="T114" fmla="*/ 136 w 181"/>
                <a:gd name="T115" fmla="*/ 74 h 182"/>
                <a:gd name="T116" fmla="*/ 136 w 181"/>
                <a:gd name="T117" fmla="*/ 74 h 182"/>
                <a:gd name="T118" fmla="*/ 142 w 181"/>
                <a:gd name="T119" fmla="*/ 80 h 182"/>
                <a:gd name="T120" fmla="*/ 147 w 181"/>
                <a:gd name="T121" fmla="*/ 8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182">
                  <a:moveTo>
                    <a:pt x="147" y="85"/>
                  </a:moveTo>
                  <a:lnTo>
                    <a:pt x="147" y="91"/>
                  </a:lnTo>
                  <a:lnTo>
                    <a:pt x="147" y="97"/>
                  </a:lnTo>
                  <a:lnTo>
                    <a:pt x="153" y="97"/>
                  </a:lnTo>
                  <a:lnTo>
                    <a:pt x="153" y="102"/>
                  </a:lnTo>
                  <a:lnTo>
                    <a:pt x="159" y="108"/>
                  </a:lnTo>
                  <a:lnTo>
                    <a:pt x="164" y="108"/>
                  </a:lnTo>
                  <a:lnTo>
                    <a:pt x="159" y="108"/>
                  </a:lnTo>
                  <a:lnTo>
                    <a:pt x="153" y="108"/>
                  </a:lnTo>
                  <a:lnTo>
                    <a:pt x="153" y="114"/>
                  </a:lnTo>
                  <a:lnTo>
                    <a:pt x="153" y="119"/>
                  </a:lnTo>
                  <a:lnTo>
                    <a:pt x="147" y="119"/>
                  </a:lnTo>
                  <a:lnTo>
                    <a:pt x="153" y="119"/>
                  </a:lnTo>
                  <a:lnTo>
                    <a:pt x="153" y="125"/>
                  </a:lnTo>
                  <a:lnTo>
                    <a:pt x="153" y="131"/>
                  </a:lnTo>
                  <a:lnTo>
                    <a:pt x="159" y="131"/>
                  </a:lnTo>
                  <a:lnTo>
                    <a:pt x="159" y="125"/>
                  </a:lnTo>
                  <a:lnTo>
                    <a:pt x="164" y="119"/>
                  </a:lnTo>
                  <a:lnTo>
                    <a:pt x="164" y="125"/>
                  </a:lnTo>
                  <a:lnTo>
                    <a:pt x="170" y="119"/>
                  </a:lnTo>
                  <a:lnTo>
                    <a:pt x="170" y="125"/>
                  </a:lnTo>
                  <a:lnTo>
                    <a:pt x="176" y="125"/>
                  </a:lnTo>
                  <a:lnTo>
                    <a:pt x="170" y="131"/>
                  </a:lnTo>
                  <a:lnTo>
                    <a:pt x="176" y="131"/>
                  </a:lnTo>
                  <a:lnTo>
                    <a:pt x="176" y="136"/>
                  </a:lnTo>
                  <a:lnTo>
                    <a:pt x="170" y="136"/>
                  </a:lnTo>
                  <a:lnTo>
                    <a:pt x="164" y="136"/>
                  </a:lnTo>
                  <a:lnTo>
                    <a:pt x="164" y="142"/>
                  </a:lnTo>
                  <a:lnTo>
                    <a:pt x="170" y="142"/>
                  </a:lnTo>
                  <a:lnTo>
                    <a:pt x="176" y="148"/>
                  </a:lnTo>
                  <a:lnTo>
                    <a:pt x="176" y="153"/>
                  </a:lnTo>
                  <a:lnTo>
                    <a:pt x="170" y="153"/>
                  </a:lnTo>
                  <a:lnTo>
                    <a:pt x="170" y="159"/>
                  </a:lnTo>
                  <a:lnTo>
                    <a:pt x="176" y="159"/>
                  </a:lnTo>
                  <a:lnTo>
                    <a:pt x="176" y="165"/>
                  </a:lnTo>
                  <a:lnTo>
                    <a:pt x="176" y="170"/>
                  </a:lnTo>
                  <a:lnTo>
                    <a:pt x="176" y="176"/>
                  </a:lnTo>
                  <a:lnTo>
                    <a:pt x="181" y="176"/>
                  </a:lnTo>
                  <a:lnTo>
                    <a:pt x="181" y="182"/>
                  </a:lnTo>
                  <a:lnTo>
                    <a:pt x="176" y="182"/>
                  </a:lnTo>
                  <a:lnTo>
                    <a:pt x="136" y="182"/>
                  </a:lnTo>
                  <a:lnTo>
                    <a:pt x="91" y="182"/>
                  </a:lnTo>
                  <a:lnTo>
                    <a:pt x="34" y="176"/>
                  </a:lnTo>
                  <a:lnTo>
                    <a:pt x="0" y="176"/>
                  </a:lnTo>
                  <a:lnTo>
                    <a:pt x="0" y="170"/>
                  </a:lnTo>
                  <a:lnTo>
                    <a:pt x="0" y="108"/>
                  </a:lnTo>
                  <a:lnTo>
                    <a:pt x="6" y="74"/>
                  </a:lnTo>
                  <a:lnTo>
                    <a:pt x="6" y="6"/>
                  </a:lnTo>
                  <a:lnTo>
                    <a:pt x="11" y="6"/>
                  </a:lnTo>
                  <a:lnTo>
                    <a:pt x="17" y="6"/>
                  </a:lnTo>
                  <a:lnTo>
                    <a:pt x="17" y="0"/>
                  </a:lnTo>
                  <a:lnTo>
                    <a:pt x="23" y="0"/>
                  </a:lnTo>
                  <a:lnTo>
                    <a:pt x="28" y="0"/>
                  </a:lnTo>
                  <a:lnTo>
                    <a:pt x="28" y="6"/>
                  </a:lnTo>
                  <a:lnTo>
                    <a:pt x="28" y="0"/>
                  </a:lnTo>
                  <a:lnTo>
                    <a:pt x="34" y="0"/>
                  </a:lnTo>
                  <a:lnTo>
                    <a:pt x="34" y="6"/>
                  </a:lnTo>
                  <a:lnTo>
                    <a:pt x="40" y="12"/>
                  </a:lnTo>
                  <a:lnTo>
                    <a:pt x="40" y="17"/>
                  </a:lnTo>
                  <a:lnTo>
                    <a:pt x="40" y="12"/>
                  </a:lnTo>
                  <a:lnTo>
                    <a:pt x="45" y="12"/>
                  </a:lnTo>
                  <a:lnTo>
                    <a:pt x="51" y="12"/>
                  </a:lnTo>
                  <a:lnTo>
                    <a:pt x="51" y="17"/>
                  </a:lnTo>
                  <a:lnTo>
                    <a:pt x="57" y="17"/>
                  </a:lnTo>
                  <a:lnTo>
                    <a:pt x="62" y="17"/>
                  </a:lnTo>
                  <a:lnTo>
                    <a:pt x="62" y="12"/>
                  </a:lnTo>
                  <a:lnTo>
                    <a:pt x="68" y="12"/>
                  </a:lnTo>
                  <a:lnTo>
                    <a:pt x="68" y="17"/>
                  </a:lnTo>
                  <a:lnTo>
                    <a:pt x="68" y="23"/>
                  </a:lnTo>
                  <a:lnTo>
                    <a:pt x="74" y="23"/>
                  </a:lnTo>
                  <a:lnTo>
                    <a:pt x="79" y="23"/>
                  </a:lnTo>
                  <a:lnTo>
                    <a:pt x="79" y="29"/>
                  </a:lnTo>
                  <a:lnTo>
                    <a:pt x="85" y="29"/>
                  </a:lnTo>
                  <a:lnTo>
                    <a:pt x="85" y="23"/>
                  </a:lnTo>
                  <a:lnTo>
                    <a:pt x="85" y="29"/>
                  </a:lnTo>
                  <a:lnTo>
                    <a:pt x="91" y="23"/>
                  </a:lnTo>
                  <a:lnTo>
                    <a:pt x="91" y="29"/>
                  </a:lnTo>
                  <a:lnTo>
                    <a:pt x="91" y="34"/>
                  </a:lnTo>
                  <a:lnTo>
                    <a:pt x="96" y="34"/>
                  </a:lnTo>
                  <a:lnTo>
                    <a:pt x="96" y="29"/>
                  </a:lnTo>
                  <a:lnTo>
                    <a:pt x="102" y="29"/>
                  </a:lnTo>
                  <a:lnTo>
                    <a:pt x="102" y="23"/>
                  </a:lnTo>
                  <a:lnTo>
                    <a:pt x="102" y="17"/>
                  </a:lnTo>
                  <a:lnTo>
                    <a:pt x="102" y="23"/>
                  </a:lnTo>
                  <a:lnTo>
                    <a:pt x="108" y="23"/>
                  </a:lnTo>
                  <a:lnTo>
                    <a:pt x="102" y="23"/>
                  </a:lnTo>
                  <a:lnTo>
                    <a:pt x="102" y="29"/>
                  </a:lnTo>
                  <a:lnTo>
                    <a:pt x="108" y="29"/>
                  </a:lnTo>
                  <a:lnTo>
                    <a:pt x="113" y="29"/>
                  </a:lnTo>
                  <a:lnTo>
                    <a:pt x="113" y="34"/>
                  </a:lnTo>
                  <a:lnTo>
                    <a:pt x="108" y="34"/>
                  </a:lnTo>
                  <a:lnTo>
                    <a:pt x="108" y="40"/>
                  </a:lnTo>
                  <a:lnTo>
                    <a:pt x="108" y="46"/>
                  </a:lnTo>
                  <a:lnTo>
                    <a:pt x="108" y="51"/>
                  </a:lnTo>
                  <a:lnTo>
                    <a:pt x="113" y="51"/>
                  </a:lnTo>
                  <a:lnTo>
                    <a:pt x="113" y="46"/>
                  </a:lnTo>
                  <a:lnTo>
                    <a:pt x="119" y="46"/>
                  </a:lnTo>
                  <a:lnTo>
                    <a:pt x="119" y="40"/>
                  </a:lnTo>
                  <a:lnTo>
                    <a:pt x="125" y="40"/>
                  </a:lnTo>
                  <a:lnTo>
                    <a:pt x="125" y="46"/>
                  </a:lnTo>
                  <a:lnTo>
                    <a:pt x="130" y="46"/>
                  </a:lnTo>
                  <a:lnTo>
                    <a:pt x="125" y="46"/>
                  </a:lnTo>
                  <a:lnTo>
                    <a:pt x="125" y="51"/>
                  </a:lnTo>
                  <a:lnTo>
                    <a:pt x="125" y="57"/>
                  </a:lnTo>
                  <a:lnTo>
                    <a:pt x="130" y="57"/>
                  </a:lnTo>
                  <a:lnTo>
                    <a:pt x="130" y="51"/>
                  </a:lnTo>
                  <a:lnTo>
                    <a:pt x="130" y="57"/>
                  </a:lnTo>
                  <a:lnTo>
                    <a:pt x="136" y="57"/>
                  </a:lnTo>
                  <a:lnTo>
                    <a:pt x="142" y="57"/>
                  </a:lnTo>
                  <a:lnTo>
                    <a:pt x="142" y="51"/>
                  </a:lnTo>
                  <a:lnTo>
                    <a:pt x="142" y="57"/>
                  </a:lnTo>
                  <a:lnTo>
                    <a:pt x="136" y="63"/>
                  </a:lnTo>
                  <a:lnTo>
                    <a:pt x="136" y="68"/>
                  </a:lnTo>
                  <a:lnTo>
                    <a:pt x="130" y="68"/>
                  </a:lnTo>
                  <a:lnTo>
                    <a:pt x="130" y="74"/>
                  </a:lnTo>
                  <a:lnTo>
                    <a:pt x="136" y="74"/>
                  </a:lnTo>
                  <a:lnTo>
                    <a:pt x="136" y="80"/>
                  </a:lnTo>
                  <a:lnTo>
                    <a:pt x="136" y="74"/>
                  </a:lnTo>
                  <a:lnTo>
                    <a:pt x="142" y="74"/>
                  </a:lnTo>
                  <a:lnTo>
                    <a:pt x="142" y="80"/>
                  </a:lnTo>
                  <a:lnTo>
                    <a:pt x="147" y="80"/>
                  </a:lnTo>
                  <a:lnTo>
                    <a:pt x="147"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Freeform 86">
              <a:extLst>
                <a:ext uri="{FF2B5EF4-FFF2-40B4-BE49-F238E27FC236}">
                  <a16:creationId xmlns:a16="http://schemas.microsoft.com/office/drawing/2014/main" id="{86A00FB4-9AE1-8466-271F-B375525B9DB3}"/>
                </a:ext>
              </a:extLst>
            </p:cNvPr>
            <p:cNvSpPr>
              <a:spLocks/>
            </p:cNvSpPr>
            <p:nvPr/>
          </p:nvSpPr>
          <p:spPr bwMode="auto">
            <a:xfrm>
              <a:off x="2537" y="1467"/>
              <a:ext cx="142" cy="148"/>
            </a:xfrm>
            <a:custGeom>
              <a:avLst/>
              <a:gdLst>
                <a:gd name="T0" fmla="*/ 142 w 142"/>
                <a:gd name="T1" fmla="*/ 12 h 148"/>
                <a:gd name="T2" fmla="*/ 136 w 142"/>
                <a:gd name="T3" fmla="*/ 80 h 148"/>
                <a:gd name="T4" fmla="*/ 136 w 142"/>
                <a:gd name="T5" fmla="*/ 85 h 148"/>
                <a:gd name="T6" fmla="*/ 136 w 142"/>
                <a:gd name="T7" fmla="*/ 148 h 148"/>
                <a:gd name="T8" fmla="*/ 102 w 142"/>
                <a:gd name="T9" fmla="*/ 148 h 148"/>
                <a:gd name="T10" fmla="*/ 91 w 142"/>
                <a:gd name="T11" fmla="*/ 148 h 148"/>
                <a:gd name="T12" fmla="*/ 63 w 142"/>
                <a:gd name="T13" fmla="*/ 142 h 148"/>
                <a:gd name="T14" fmla="*/ 51 w 142"/>
                <a:gd name="T15" fmla="*/ 142 h 148"/>
                <a:gd name="T16" fmla="*/ 0 w 142"/>
                <a:gd name="T17" fmla="*/ 142 h 148"/>
                <a:gd name="T18" fmla="*/ 6 w 142"/>
                <a:gd name="T19" fmla="*/ 0 h 148"/>
                <a:gd name="T20" fmla="*/ 29 w 142"/>
                <a:gd name="T21" fmla="*/ 0 h 148"/>
                <a:gd name="T22" fmla="*/ 40 w 142"/>
                <a:gd name="T23" fmla="*/ 0 h 148"/>
                <a:gd name="T24" fmla="*/ 46 w 142"/>
                <a:gd name="T25" fmla="*/ 0 h 148"/>
                <a:gd name="T26" fmla="*/ 57 w 142"/>
                <a:gd name="T27" fmla="*/ 6 h 148"/>
                <a:gd name="T28" fmla="*/ 142 w 142"/>
                <a:gd name="T29"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8">
                  <a:moveTo>
                    <a:pt x="142" y="12"/>
                  </a:moveTo>
                  <a:lnTo>
                    <a:pt x="136" y="80"/>
                  </a:lnTo>
                  <a:lnTo>
                    <a:pt x="136" y="85"/>
                  </a:lnTo>
                  <a:lnTo>
                    <a:pt x="136" y="148"/>
                  </a:lnTo>
                  <a:lnTo>
                    <a:pt x="102" y="148"/>
                  </a:lnTo>
                  <a:lnTo>
                    <a:pt x="91" y="148"/>
                  </a:lnTo>
                  <a:lnTo>
                    <a:pt x="63" y="142"/>
                  </a:lnTo>
                  <a:lnTo>
                    <a:pt x="51" y="142"/>
                  </a:lnTo>
                  <a:lnTo>
                    <a:pt x="0" y="142"/>
                  </a:lnTo>
                  <a:lnTo>
                    <a:pt x="6" y="0"/>
                  </a:lnTo>
                  <a:lnTo>
                    <a:pt x="29" y="0"/>
                  </a:lnTo>
                  <a:lnTo>
                    <a:pt x="40" y="0"/>
                  </a:lnTo>
                  <a:lnTo>
                    <a:pt x="46" y="0"/>
                  </a:lnTo>
                  <a:lnTo>
                    <a:pt x="57" y="6"/>
                  </a:lnTo>
                  <a:lnTo>
                    <a:pt x="14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Freeform 87">
              <a:extLst>
                <a:ext uri="{FF2B5EF4-FFF2-40B4-BE49-F238E27FC236}">
                  <a16:creationId xmlns:a16="http://schemas.microsoft.com/office/drawing/2014/main" id="{F581ED8A-FFFA-0E8D-C8F8-9B5719CEF418}"/>
                </a:ext>
              </a:extLst>
            </p:cNvPr>
            <p:cNvSpPr>
              <a:spLocks/>
            </p:cNvSpPr>
            <p:nvPr/>
          </p:nvSpPr>
          <p:spPr bwMode="auto">
            <a:xfrm>
              <a:off x="2350" y="334"/>
              <a:ext cx="148" cy="147"/>
            </a:xfrm>
            <a:custGeom>
              <a:avLst/>
              <a:gdLst>
                <a:gd name="T0" fmla="*/ 136 w 148"/>
                <a:gd name="T1" fmla="*/ 147 h 147"/>
                <a:gd name="T2" fmla="*/ 51 w 148"/>
                <a:gd name="T3" fmla="*/ 141 h 147"/>
                <a:gd name="T4" fmla="*/ 0 w 148"/>
                <a:gd name="T5" fmla="*/ 141 h 147"/>
                <a:gd name="T6" fmla="*/ 11 w 148"/>
                <a:gd name="T7" fmla="*/ 0 h 147"/>
                <a:gd name="T8" fmla="*/ 17 w 148"/>
                <a:gd name="T9" fmla="*/ 0 h 147"/>
                <a:gd name="T10" fmla="*/ 23 w 148"/>
                <a:gd name="T11" fmla="*/ 0 h 147"/>
                <a:gd name="T12" fmla="*/ 34 w 148"/>
                <a:gd name="T13" fmla="*/ 0 h 147"/>
                <a:gd name="T14" fmla="*/ 46 w 148"/>
                <a:gd name="T15" fmla="*/ 0 h 147"/>
                <a:gd name="T16" fmla="*/ 51 w 148"/>
                <a:gd name="T17" fmla="*/ 0 h 147"/>
                <a:gd name="T18" fmla="*/ 57 w 148"/>
                <a:gd name="T19" fmla="*/ 0 h 147"/>
                <a:gd name="T20" fmla="*/ 63 w 148"/>
                <a:gd name="T21" fmla="*/ 0 h 147"/>
                <a:gd name="T22" fmla="*/ 68 w 148"/>
                <a:gd name="T23" fmla="*/ 5 h 147"/>
                <a:gd name="T24" fmla="*/ 74 w 148"/>
                <a:gd name="T25" fmla="*/ 5 h 147"/>
                <a:gd name="T26" fmla="*/ 80 w 148"/>
                <a:gd name="T27" fmla="*/ 5 h 147"/>
                <a:gd name="T28" fmla="*/ 85 w 148"/>
                <a:gd name="T29" fmla="*/ 5 h 147"/>
                <a:gd name="T30" fmla="*/ 91 w 148"/>
                <a:gd name="T31" fmla="*/ 5 h 147"/>
                <a:gd name="T32" fmla="*/ 97 w 148"/>
                <a:gd name="T33" fmla="*/ 5 h 147"/>
                <a:gd name="T34" fmla="*/ 102 w 148"/>
                <a:gd name="T35" fmla="*/ 5 h 147"/>
                <a:gd name="T36" fmla="*/ 108 w 148"/>
                <a:gd name="T37" fmla="*/ 5 h 147"/>
                <a:gd name="T38" fmla="*/ 114 w 148"/>
                <a:gd name="T39" fmla="*/ 5 h 147"/>
                <a:gd name="T40" fmla="*/ 119 w 148"/>
                <a:gd name="T41" fmla="*/ 5 h 147"/>
                <a:gd name="T42" fmla="*/ 125 w 148"/>
                <a:gd name="T43" fmla="*/ 5 h 147"/>
                <a:gd name="T44" fmla="*/ 131 w 148"/>
                <a:gd name="T45" fmla="*/ 5 h 147"/>
                <a:gd name="T46" fmla="*/ 136 w 148"/>
                <a:gd name="T47" fmla="*/ 5 h 147"/>
                <a:gd name="T48" fmla="*/ 142 w 148"/>
                <a:gd name="T49" fmla="*/ 5 h 147"/>
                <a:gd name="T50" fmla="*/ 148 w 148"/>
                <a:gd name="T51" fmla="*/ 11 h 147"/>
                <a:gd name="T52" fmla="*/ 136 w 148"/>
                <a:gd name="T53" fmla="*/ 141 h 147"/>
                <a:gd name="T54" fmla="*/ 136 w 148"/>
                <a:gd name="T5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7">
                  <a:moveTo>
                    <a:pt x="136" y="147"/>
                  </a:moveTo>
                  <a:lnTo>
                    <a:pt x="51" y="141"/>
                  </a:lnTo>
                  <a:lnTo>
                    <a:pt x="0" y="141"/>
                  </a:lnTo>
                  <a:lnTo>
                    <a:pt x="11" y="0"/>
                  </a:lnTo>
                  <a:lnTo>
                    <a:pt x="17" y="0"/>
                  </a:lnTo>
                  <a:lnTo>
                    <a:pt x="23" y="0"/>
                  </a:lnTo>
                  <a:lnTo>
                    <a:pt x="34" y="0"/>
                  </a:lnTo>
                  <a:lnTo>
                    <a:pt x="46" y="0"/>
                  </a:lnTo>
                  <a:lnTo>
                    <a:pt x="51" y="0"/>
                  </a:lnTo>
                  <a:lnTo>
                    <a:pt x="57" y="0"/>
                  </a:lnTo>
                  <a:lnTo>
                    <a:pt x="63" y="0"/>
                  </a:lnTo>
                  <a:lnTo>
                    <a:pt x="68" y="5"/>
                  </a:lnTo>
                  <a:lnTo>
                    <a:pt x="74" y="5"/>
                  </a:lnTo>
                  <a:lnTo>
                    <a:pt x="80" y="5"/>
                  </a:lnTo>
                  <a:lnTo>
                    <a:pt x="85" y="5"/>
                  </a:lnTo>
                  <a:lnTo>
                    <a:pt x="91" y="5"/>
                  </a:lnTo>
                  <a:lnTo>
                    <a:pt x="97" y="5"/>
                  </a:lnTo>
                  <a:lnTo>
                    <a:pt x="102" y="5"/>
                  </a:lnTo>
                  <a:lnTo>
                    <a:pt x="108" y="5"/>
                  </a:lnTo>
                  <a:lnTo>
                    <a:pt x="114" y="5"/>
                  </a:lnTo>
                  <a:lnTo>
                    <a:pt x="119" y="5"/>
                  </a:lnTo>
                  <a:lnTo>
                    <a:pt x="125" y="5"/>
                  </a:lnTo>
                  <a:lnTo>
                    <a:pt x="131" y="5"/>
                  </a:lnTo>
                  <a:lnTo>
                    <a:pt x="136" y="5"/>
                  </a:lnTo>
                  <a:lnTo>
                    <a:pt x="142" y="5"/>
                  </a:lnTo>
                  <a:lnTo>
                    <a:pt x="148" y="11"/>
                  </a:lnTo>
                  <a:lnTo>
                    <a:pt x="136" y="141"/>
                  </a:lnTo>
                  <a:lnTo>
                    <a:pt x="136"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5" name="Freeform 88">
              <a:extLst>
                <a:ext uri="{FF2B5EF4-FFF2-40B4-BE49-F238E27FC236}">
                  <a16:creationId xmlns:a16="http://schemas.microsoft.com/office/drawing/2014/main" id="{0797A4B5-0D2A-9677-F1E1-163328519FFE}"/>
                </a:ext>
              </a:extLst>
            </p:cNvPr>
            <p:cNvSpPr>
              <a:spLocks/>
            </p:cNvSpPr>
            <p:nvPr/>
          </p:nvSpPr>
          <p:spPr bwMode="auto">
            <a:xfrm>
              <a:off x="3087" y="1501"/>
              <a:ext cx="147" cy="142"/>
            </a:xfrm>
            <a:custGeom>
              <a:avLst/>
              <a:gdLst>
                <a:gd name="T0" fmla="*/ 147 w 147"/>
                <a:gd name="T1" fmla="*/ 6 h 142"/>
                <a:gd name="T2" fmla="*/ 142 w 147"/>
                <a:gd name="T3" fmla="*/ 29 h 142"/>
                <a:gd name="T4" fmla="*/ 142 w 147"/>
                <a:gd name="T5" fmla="*/ 74 h 142"/>
                <a:gd name="T6" fmla="*/ 142 w 147"/>
                <a:gd name="T7" fmla="*/ 142 h 142"/>
                <a:gd name="T8" fmla="*/ 96 w 147"/>
                <a:gd name="T9" fmla="*/ 142 h 142"/>
                <a:gd name="T10" fmla="*/ 45 w 147"/>
                <a:gd name="T11" fmla="*/ 142 h 142"/>
                <a:gd name="T12" fmla="*/ 0 w 147"/>
                <a:gd name="T13" fmla="*/ 137 h 142"/>
                <a:gd name="T14" fmla="*/ 6 w 147"/>
                <a:gd name="T15" fmla="*/ 63 h 142"/>
                <a:gd name="T16" fmla="*/ 6 w 147"/>
                <a:gd name="T17" fmla="*/ 0 h 142"/>
                <a:gd name="T18" fmla="*/ 45 w 147"/>
                <a:gd name="T19" fmla="*/ 0 h 142"/>
                <a:gd name="T20" fmla="*/ 96 w 147"/>
                <a:gd name="T21" fmla="*/ 0 h 142"/>
                <a:gd name="T22" fmla="*/ 147 w 147"/>
                <a:gd name="T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2">
                  <a:moveTo>
                    <a:pt x="147" y="6"/>
                  </a:moveTo>
                  <a:lnTo>
                    <a:pt x="142" y="29"/>
                  </a:lnTo>
                  <a:lnTo>
                    <a:pt x="142" y="74"/>
                  </a:lnTo>
                  <a:lnTo>
                    <a:pt x="142" y="142"/>
                  </a:lnTo>
                  <a:lnTo>
                    <a:pt x="96" y="142"/>
                  </a:lnTo>
                  <a:lnTo>
                    <a:pt x="45" y="142"/>
                  </a:lnTo>
                  <a:lnTo>
                    <a:pt x="0" y="137"/>
                  </a:lnTo>
                  <a:lnTo>
                    <a:pt x="6" y="63"/>
                  </a:lnTo>
                  <a:lnTo>
                    <a:pt x="6" y="0"/>
                  </a:lnTo>
                  <a:lnTo>
                    <a:pt x="45" y="0"/>
                  </a:lnTo>
                  <a:lnTo>
                    <a:pt x="96"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6" name="Freeform 89">
              <a:extLst>
                <a:ext uri="{FF2B5EF4-FFF2-40B4-BE49-F238E27FC236}">
                  <a16:creationId xmlns:a16="http://schemas.microsoft.com/office/drawing/2014/main" id="{DF453476-D55E-29B6-4EC2-64E96556127A}"/>
                </a:ext>
              </a:extLst>
            </p:cNvPr>
            <p:cNvSpPr>
              <a:spLocks/>
            </p:cNvSpPr>
            <p:nvPr/>
          </p:nvSpPr>
          <p:spPr bwMode="auto">
            <a:xfrm>
              <a:off x="2492" y="1745"/>
              <a:ext cx="130" cy="170"/>
            </a:xfrm>
            <a:custGeom>
              <a:avLst/>
              <a:gdLst>
                <a:gd name="T0" fmla="*/ 11 w 130"/>
                <a:gd name="T1" fmla="*/ 0 h 170"/>
                <a:gd name="T2" fmla="*/ 34 w 130"/>
                <a:gd name="T3" fmla="*/ 0 h 170"/>
                <a:gd name="T4" fmla="*/ 130 w 130"/>
                <a:gd name="T5" fmla="*/ 6 h 170"/>
                <a:gd name="T6" fmla="*/ 119 w 130"/>
                <a:gd name="T7" fmla="*/ 131 h 170"/>
                <a:gd name="T8" fmla="*/ 113 w 130"/>
                <a:gd name="T9" fmla="*/ 125 h 170"/>
                <a:gd name="T10" fmla="*/ 108 w 130"/>
                <a:gd name="T11" fmla="*/ 170 h 170"/>
                <a:gd name="T12" fmla="*/ 0 w 130"/>
                <a:gd name="T13" fmla="*/ 170 h 170"/>
                <a:gd name="T14" fmla="*/ 0 w 130"/>
                <a:gd name="T15" fmla="*/ 136 h 170"/>
                <a:gd name="T16" fmla="*/ 11 w 130"/>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0">
                  <a:moveTo>
                    <a:pt x="11" y="0"/>
                  </a:moveTo>
                  <a:lnTo>
                    <a:pt x="34" y="0"/>
                  </a:lnTo>
                  <a:lnTo>
                    <a:pt x="130" y="6"/>
                  </a:lnTo>
                  <a:lnTo>
                    <a:pt x="119" y="131"/>
                  </a:lnTo>
                  <a:lnTo>
                    <a:pt x="113" y="125"/>
                  </a:lnTo>
                  <a:lnTo>
                    <a:pt x="108" y="170"/>
                  </a:lnTo>
                  <a:lnTo>
                    <a:pt x="0" y="170"/>
                  </a:lnTo>
                  <a:lnTo>
                    <a:pt x="0" y="13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Freeform 90">
              <a:extLst>
                <a:ext uri="{FF2B5EF4-FFF2-40B4-BE49-F238E27FC236}">
                  <a16:creationId xmlns:a16="http://schemas.microsoft.com/office/drawing/2014/main" id="{EADC9BFE-0A45-F8FC-26E1-D4A533F34AB2}"/>
                </a:ext>
              </a:extLst>
            </p:cNvPr>
            <p:cNvSpPr>
              <a:spLocks/>
            </p:cNvSpPr>
            <p:nvPr/>
          </p:nvSpPr>
          <p:spPr bwMode="auto">
            <a:xfrm>
              <a:off x="2719" y="1343"/>
              <a:ext cx="141" cy="141"/>
            </a:xfrm>
            <a:custGeom>
              <a:avLst/>
              <a:gdLst>
                <a:gd name="T0" fmla="*/ 141 w 141"/>
                <a:gd name="T1" fmla="*/ 5 h 141"/>
                <a:gd name="T2" fmla="*/ 141 w 141"/>
                <a:gd name="T3" fmla="*/ 45 h 141"/>
                <a:gd name="T4" fmla="*/ 141 w 141"/>
                <a:gd name="T5" fmla="*/ 107 h 141"/>
                <a:gd name="T6" fmla="*/ 136 w 141"/>
                <a:gd name="T7" fmla="*/ 141 h 141"/>
                <a:gd name="T8" fmla="*/ 96 w 141"/>
                <a:gd name="T9" fmla="*/ 141 h 141"/>
                <a:gd name="T10" fmla="*/ 0 w 141"/>
                <a:gd name="T11" fmla="*/ 136 h 141"/>
                <a:gd name="T12" fmla="*/ 0 w 141"/>
                <a:gd name="T13" fmla="*/ 56 h 141"/>
                <a:gd name="T14" fmla="*/ 5 w 141"/>
                <a:gd name="T15" fmla="*/ 0 h 141"/>
                <a:gd name="T16" fmla="*/ 62 w 141"/>
                <a:gd name="T17" fmla="*/ 0 h 141"/>
                <a:gd name="T18" fmla="*/ 79 w 141"/>
                <a:gd name="T19" fmla="*/ 0 h 141"/>
                <a:gd name="T20" fmla="*/ 141 w 141"/>
                <a:gd name="T21"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1">
                  <a:moveTo>
                    <a:pt x="141" y="5"/>
                  </a:moveTo>
                  <a:lnTo>
                    <a:pt x="141" y="45"/>
                  </a:lnTo>
                  <a:lnTo>
                    <a:pt x="141" y="107"/>
                  </a:lnTo>
                  <a:lnTo>
                    <a:pt x="136" y="141"/>
                  </a:lnTo>
                  <a:lnTo>
                    <a:pt x="96" y="141"/>
                  </a:lnTo>
                  <a:lnTo>
                    <a:pt x="0" y="136"/>
                  </a:lnTo>
                  <a:lnTo>
                    <a:pt x="0" y="56"/>
                  </a:lnTo>
                  <a:lnTo>
                    <a:pt x="5" y="0"/>
                  </a:lnTo>
                  <a:lnTo>
                    <a:pt x="62" y="0"/>
                  </a:lnTo>
                  <a:lnTo>
                    <a:pt x="79" y="0"/>
                  </a:lnTo>
                  <a:lnTo>
                    <a:pt x="141"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8" name="Freeform 91">
              <a:extLst>
                <a:ext uri="{FF2B5EF4-FFF2-40B4-BE49-F238E27FC236}">
                  <a16:creationId xmlns:a16="http://schemas.microsoft.com/office/drawing/2014/main" id="{C9F26DF7-2793-F73E-E7D0-0C1A3A2F2678}"/>
                </a:ext>
              </a:extLst>
            </p:cNvPr>
            <p:cNvSpPr>
              <a:spLocks/>
            </p:cNvSpPr>
            <p:nvPr/>
          </p:nvSpPr>
          <p:spPr bwMode="auto">
            <a:xfrm>
              <a:off x="2356" y="889"/>
              <a:ext cx="142" cy="148"/>
            </a:xfrm>
            <a:custGeom>
              <a:avLst/>
              <a:gdLst>
                <a:gd name="T0" fmla="*/ 142 w 142"/>
                <a:gd name="T1" fmla="*/ 12 h 148"/>
                <a:gd name="T2" fmla="*/ 142 w 142"/>
                <a:gd name="T3" fmla="*/ 40 h 148"/>
                <a:gd name="T4" fmla="*/ 142 w 142"/>
                <a:gd name="T5" fmla="*/ 80 h 148"/>
                <a:gd name="T6" fmla="*/ 136 w 142"/>
                <a:gd name="T7" fmla="*/ 148 h 148"/>
                <a:gd name="T8" fmla="*/ 113 w 142"/>
                <a:gd name="T9" fmla="*/ 148 h 148"/>
                <a:gd name="T10" fmla="*/ 0 w 142"/>
                <a:gd name="T11" fmla="*/ 136 h 148"/>
                <a:gd name="T12" fmla="*/ 0 w 142"/>
                <a:gd name="T13" fmla="*/ 97 h 148"/>
                <a:gd name="T14" fmla="*/ 0 w 142"/>
                <a:gd name="T15" fmla="*/ 68 h 148"/>
                <a:gd name="T16" fmla="*/ 5 w 142"/>
                <a:gd name="T17" fmla="*/ 34 h 148"/>
                <a:gd name="T18" fmla="*/ 5 w 142"/>
                <a:gd name="T19" fmla="*/ 0 h 148"/>
                <a:gd name="T20" fmla="*/ 102 w 142"/>
                <a:gd name="T21" fmla="*/ 6 h 148"/>
                <a:gd name="T22" fmla="*/ 142 w 142"/>
                <a:gd name="T23"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8">
                  <a:moveTo>
                    <a:pt x="142" y="12"/>
                  </a:moveTo>
                  <a:lnTo>
                    <a:pt x="142" y="40"/>
                  </a:lnTo>
                  <a:lnTo>
                    <a:pt x="142" y="80"/>
                  </a:lnTo>
                  <a:lnTo>
                    <a:pt x="136" y="148"/>
                  </a:lnTo>
                  <a:lnTo>
                    <a:pt x="113" y="148"/>
                  </a:lnTo>
                  <a:lnTo>
                    <a:pt x="0" y="136"/>
                  </a:lnTo>
                  <a:lnTo>
                    <a:pt x="0" y="97"/>
                  </a:lnTo>
                  <a:lnTo>
                    <a:pt x="0" y="68"/>
                  </a:lnTo>
                  <a:lnTo>
                    <a:pt x="5" y="34"/>
                  </a:lnTo>
                  <a:lnTo>
                    <a:pt x="5" y="0"/>
                  </a:lnTo>
                  <a:lnTo>
                    <a:pt x="102" y="6"/>
                  </a:lnTo>
                  <a:lnTo>
                    <a:pt x="14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9" name="Freeform 92">
              <a:extLst>
                <a:ext uri="{FF2B5EF4-FFF2-40B4-BE49-F238E27FC236}">
                  <a16:creationId xmlns:a16="http://schemas.microsoft.com/office/drawing/2014/main" id="{198CDEB5-C48E-3E8B-95EF-5E5EBB11CB43}"/>
                </a:ext>
              </a:extLst>
            </p:cNvPr>
            <p:cNvSpPr>
              <a:spLocks/>
            </p:cNvSpPr>
            <p:nvPr/>
          </p:nvSpPr>
          <p:spPr bwMode="auto">
            <a:xfrm>
              <a:off x="2169" y="1309"/>
              <a:ext cx="141" cy="147"/>
            </a:xfrm>
            <a:custGeom>
              <a:avLst/>
              <a:gdLst>
                <a:gd name="T0" fmla="*/ 141 w 141"/>
                <a:gd name="T1" fmla="*/ 11 h 147"/>
                <a:gd name="T2" fmla="*/ 141 w 141"/>
                <a:gd name="T3" fmla="*/ 45 h 147"/>
                <a:gd name="T4" fmla="*/ 136 w 141"/>
                <a:gd name="T5" fmla="*/ 113 h 147"/>
                <a:gd name="T6" fmla="*/ 136 w 141"/>
                <a:gd name="T7" fmla="*/ 147 h 147"/>
                <a:gd name="T8" fmla="*/ 102 w 141"/>
                <a:gd name="T9" fmla="*/ 141 h 147"/>
                <a:gd name="T10" fmla="*/ 0 w 141"/>
                <a:gd name="T11" fmla="*/ 136 h 147"/>
                <a:gd name="T12" fmla="*/ 0 w 141"/>
                <a:gd name="T13" fmla="*/ 90 h 147"/>
                <a:gd name="T14" fmla="*/ 5 w 141"/>
                <a:gd name="T15" fmla="*/ 39 h 147"/>
                <a:gd name="T16" fmla="*/ 5 w 141"/>
                <a:gd name="T17" fmla="*/ 0 h 147"/>
                <a:gd name="T18" fmla="*/ 79 w 141"/>
                <a:gd name="T19" fmla="*/ 5 h 147"/>
                <a:gd name="T20" fmla="*/ 141 w 141"/>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7">
                  <a:moveTo>
                    <a:pt x="141" y="11"/>
                  </a:moveTo>
                  <a:lnTo>
                    <a:pt x="141" y="45"/>
                  </a:lnTo>
                  <a:lnTo>
                    <a:pt x="136" y="113"/>
                  </a:lnTo>
                  <a:lnTo>
                    <a:pt x="136" y="147"/>
                  </a:lnTo>
                  <a:lnTo>
                    <a:pt x="102" y="141"/>
                  </a:lnTo>
                  <a:lnTo>
                    <a:pt x="0" y="136"/>
                  </a:lnTo>
                  <a:lnTo>
                    <a:pt x="0" y="90"/>
                  </a:lnTo>
                  <a:lnTo>
                    <a:pt x="5" y="39"/>
                  </a:lnTo>
                  <a:lnTo>
                    <a:pt x="5" y="0"/>
                  </a:lnTo>
                  <a:lnTo>
                    <a:pt x="79" y="5"/>
                  </a:lnTo>
                  <a:lnTo>
                    <a:pt x="141"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Freeform 93">
              <a:extLst>
                <a:ext uri="{FF2B5EF4-FFF2-40B4-BE49-F238E27FC236}">
                  <a16:creationId xmlns:a16="http://schemas.microsoft.com/office/drawing/2014/main" id="{1DBD5E6C-0535-BC6E-6720-D7CBDF2BD3ED}"/>
                </a:ext>
              </a:extLst>
            </p:cNvPr>
            <p:cNvSpPr>
              <a:spLocks/>
            </p:cNvSpPr>
            <p:nvPr/>
          </p:nvSpPr>
          <p:spPr bwMode="auto">
            <a:xfrm>
              <a:off x="2492" y="1870"/>
              <a:ext cx="312" cy="210"/>
            </a:xfrm>
            <a:custGeom>
              <a:avLst/>
              <a:gdLst>
                <a:gd name="T0" fmla="*/ 119 w 312"/>
                <a:gd name="T1" fmla="*/ 6 h 210"/>
                <a:gd name="T2" fmla="*/ 176 w 312"/>
                <a:gd name="T3" fmla="*/ 11 h 210"/>
                <a:gd name="T4" fmla="*/ 227 w 312"/>
                <a:gd name="T5" fmla="*/ 11 h 210"/>
                <a:gd name="T6" fmla="*/ 278 w 312"/>
                <a:gd name="T7" fmla="*/ 17 h 210"/>
                <a:gd name="T8" fmla="*/ 278 w 312"/>
                <a:gd name="T9" fmla="*/ 51 h 210"/>
                <a:gd name="T10" fmla="*/ 312 w 312"/>
                <a:gd name="T11" fmla="*/ 51 h 210"/>
                <a:gd name="T12" fmla="*/ 306 w 312"/>
                <a:gd name="T13" fmla="*/ 159 h 210"/>
                <a:gd name="T14" fmla="*/ 300 w 312"/>
                <a:gd name="T15" fmla="*/ 210 h 210"/>
                <a:gd name="T16" fmla="*/ 249 w 312"/>
                <a:gd name="T17" fmla="*/ 204 h 210"/>
                <a:gd name="T18" fmla="*/ 147 w 312"/>
                <a:gd name="T19" fmla="*/ 198 h 210"/>
                <a:gd name="T20" fmla="*/ 153 w 312"/>
                <a:gd name="T21" fmla="*/ 62 h 210"/>
                <a:gd name="T22" fmla="*/ 74 w 312"/>
                <a:gd name="T23" fmla="*/ 57 h 210"/>
                <a:gd name="T24" fmla="*/ 0 w 312"/>
                <a:gd name="T25" fmla="*/ 51 h 210"/>
                <a:gd name="T26" fmla="*/ 0 w 312"/>
                <a:gd name="T27" fmla="*/ 45 h 210"/>
                <a:gd name="T28" fmla="*/ 108 w 312"/>
                <a:gd name="T29" fmla="*/ 45 h 210"/>
                <a:gd name="T30" fmla="*/ 113 w 312"/>
                <a:gd name="T31" fmla="*/ 0 h 210"/>
                <a:gd name="T32" fmla="*/ 119 w 312"/>
                <a:gd name="T33"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2" h="210">
                  <a:moveTo>
                    <a:pt x="119" y="6"/>
                  </a:moveTo>
                  <a:lnTo>
                    <a:pt x="176" y="11"/>
                  </a:lnTo>
                  <a:lnTo>
                    <a:pt x="227" y="11"/>
                  </a:lnTo>
                  <a:lnTo>
                    <a:pt x="278" y="17"/>
                  </a:lnTo>
                  <a:lnTo>
                    <a:pt x="278" y="51"/>
                  </a:lnTo>
                  <a:lnTo>
                    <a:pt x="312" y="51"/>
                  </a:lnTo>
                  <a:lnTo>
                    <a:pt x="306" y="159"/>
                  </a:lnTo>
                  <a:lnTo>
                    <a:pt x="300" y="210"/>
                  </a:lnTo>
                  <a:lnTo>
                    <a:pt x="249" y="204"/>
                  </a:lnTo>
                  <a:lnTo>
                    <a:pt x="147" y="198"/>
                  </a:lnTo>
                  <a:lnTo>
                    <a:pt x="153" y="62"/>
                  </a:lnTo>
                  <a:lnTo>
                    <a:pt x="74" y="57"/>
                  </a:lnTo>
                  <a:lnTo>
                    <a:pt x="0" y="51"/>
                  </a:lnTo>
                  <a:lnTo>
                    <a:pt x="0" y="45"/>
                  </a:lnTo>
                  <a:lnTo>
                    <a:pt x="108" y="45"/>
                  </a:lnTo>
                  <a:lnTo>
                    <a:pt x="113" y="0"/>
                  </a:lnTo>
                  <a:lnTo>
                    <a:pt x="119"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Freeform 94">
              <a:extLst>
                <a:ext uri="{FF2B5EF4-FFF2-40B4-BE49-F238E27FC236}">
                  <a16:creationId xmlns:a16="http://schemas.microsoft.com/office/drawing/2014/main" id="{182C0711-5907-A1DD-8726-E352C7E85FD5}"/>
                </a:ext>
              </a:extLst>
            </p:cNvPr>
            <p:cNvSpPr>
              <a:spLocks/>
            </p:cNvSpPr>
            <p:nvPr/>
          </p:nvSpPr>
          <p:spPr bwMode="auto">
            <a:xfrm>
              <a:off x="2203" y="1864"/>
              <a:ext cx="153" cy="193"/>
            </a:xfrm>
            <a:custGeom>
              <a:avLst/>
              <a:gdLst>
                <a:gd name="T0" fmla="*/ 141 w 153"/>
                <a:gd name="T1" fmla="*/ 193 h 193"/>
                <a:gd name="T2" fmla="*/ 119 w 153"/>
                <a:gd name="T3" fmla="*/ 187 h 193"/>
                <a:gd name="T4" fmla="*/ 79 w 153"/>
                <a:gd name="T5" fmla="*/ 187 h 193"/>
                <a:gd name="T6" fmla="*/ 0 w 153"/>
                <a:gd name="T7" fmla="*/ 176 h 193"/>
                <a:gd name="T8" fmla="*/ 0 w 153"/>
                <a:gd name="T9" fmla="*/ 165 h 193"/>
                <a:gd name="T10" fmla="*/ 0 w 153"/>
                <a:gd name="T11" fmla="*/ 142 h 193"/>
                <a:gd name="T12" fmla="*/ 5 w 153"/>
                <a:gd name="T13" fmla="*/ 85 h 193"/>
                <a:gd name="T14" fmla="*/ 5 w 153"/>
                <a:gd name="T15" fmla="*/ 34 h 193"/>
                <a:gd name="T16" fmla="*/ 5 w 153"/>
                <a:gd name="T17" fmla="*/ 0 h 193"/>
                <a:gd name="T18" fmla="*/ 17 w 153"/>
                <a:gd name="T19" fmla="*/ 0 h 193"/>
                <a:gd name="T20" fmla="*/ 39 w 153"/>
                <a:gd name="T21" fmla="*/ 0 h 193"/>
                <a:gd name="T22" fmla="*/ 96 w 153"/>
                <a:gd name="T23" fmla="*/ 6 h 193"/>
                <a:gd name="T24" fmla="*/ 153 w 153"/>
                <a:gd name="T25" fmla="*/ 12 h 193"/>
                <a:gd name="T26" fmla="*/ 147 w 153"/>
                <a:gd name="T27" fmla="*/ 153 h 193"/>
                <a:gd name="T28" fmla="*/ 141 w 153"/>
                <a:gd name="T2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93">
                  <a:moveTo>
                    <a:pt x="141" y="193"/>
                  </a:moveTo>
                  <a:lnTo>
                    <a:pt x="119" y="187"/>
                  </a:lnTo>
                  <a:lnTo>
                    <a:pt x="79" y="187"/>
                  </a:lnTo>
                  <a:lnTo>
                    <a:pt x="0" y="176"/>
                  </a:lnTo>
                  <a:lnTo>
                    <a:pt x="0" y="165"/>
                  </a:lnTo>
                  <a:lnTo>
                    <a:pt x="0" y="142"/>
                  </a:lnTo>
                  <a:lnTo>
                    <a:pt x="5" y="85"/>
                  </a:lnTo>
                  <a:lnTo>
                    <a:pt x="5" y="34"/>
                  </a:lnTo>
                  <a:lnTo>
                    <a:pt x="5" y="0"/>
                  </a:lnTo>
                  <a:lnTo>
                    <a:pt x="17" y="0"/>
                  </a:lnTo>
                  <a:lnTo>
                    <a:pt x="39" y="0"/>
                  </a:lnTo>
                  <a:lnTo>
                    <a:pt x="96" y="6"/>
                  </a:lnTo>
                  <a:lnTo>
                    <a:pt x="153" y="12"/>
                  </a:lnTo>
                  <a:lnTo>
                    <a:pt x="147" y="153"/>
                  </a:lnTo>
                  <a:lnTo>
                    <a:pt x="141" y="19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Freeform 95">
              <a:extLst>
                <a:ext uri="{FF2B5EF4-FFF2-40B4-BE49-F238E27FC236}">
                  <a16:creationId xmlns:a16="http://schemas.microsoft.com/office/drawing/2014/main" id="{69EA2CBB-6EF4-2010-42C8-7C1D75E7CD1F}"/>
                </a:ext>
              </a:extLst>
            </p:cNvPr>
            <p:cNvSpPr>
              <a:spLocks/>
            </p:cNvSpPr>
            <p:nvPr/>
          </p:nvSpPr>
          <p:spPr bwMode="auto">
            <a:xfrm>
              <a:off x="1863" y="1836"/>
              <a:ext cx="226" cy="142"/>
            </a:xfrm>
            <a:custGeom>
              <a:avLst/>
              <a:gdLst>
                <a:gd name="T0" fmla="*/ 153 w 226"/>
                <a:gd name="T1" fmla="*/ 96 h 142"/>
                <a:gd name="T2" fmla="*/ 147 w 226"/>
                <a:gd name="T3" fmla="*/ 96 h 142"/>
                <a:gd name="T4" fmla="*/ 141 w 226"/>
                <a:gd name="T5" fmla="*/ 102 h 142"/>
                <a:gd name="T6" fmla="*/ 130 w 226"/>
                <a:gd name="T7" fmla="*/ 102 h 142"/>
                <a:gd name="T8" fmla="*/ 119 w 226"/>
                <a:gd name="T9" fmla="*/ 102 h 142"/>
                <a:gd name="T10" fmla="*/ 107 w 226"/>
                <a:gd name="T11" fmla="*/ 96 h 142"/>
                <a:gd name="T12" fmla="*/ 96 w 226"/>
                <a:gd name="T13" fmla="*/ 96 h 142"/>
                <a:gd name="T14" fmla="*/ 90 w 226"/>
                <a:gd name="T15" fmla="*/ 91 h 142"/>
                <a:gd name="T16" fmla="*/ 90 w 226"/>
                <a:gd name="T17" fmla="*/ 79 h 142"/>
                <a:gd name="T18" fmla="*/ 85 w 226"/>
                <a:gd name="T19" fmla="*/ 85 h 142"/>
                <a:gd name="T20" fmla="*/ 79 w 226"/>
                <a:gd name="T21" fmla="*/ 79 h 142"/>
                <a:gd name="T22" fmla="*/ 68 w 226"/>
                <a:gd name="T23" fmla="*/ 85 h 142"/>
                <a:gd name="T24" fmla="*/ 62 w 226"/>
                <a:gd name="T25" fmla="*/ 79 h 142"/>
                <a:gd name="T26" fmla="*/ 62 w 226"/>
                <a:gd name="T27" fmla="*/ 79 h 142"/>
                <a:gd name="T28" fmla="*/ 56 w 226"/>
                <a:gd name="T29" fmla="*/ 74 h 142"/>
                <a:gd name="T30" fmla="*/ 45 w 226"/>
                <a:gd name="T31" fmla="*/ 74 h 142"/>
                <a:gd name="T32" fmla="*/ 34 w 226"/>
                <a:gd name="T33" fmla="*/ 74 h 142"/>
                <a:gd name="T34" fmla="*/ 28 w 226"/>
                <a:gd name="T35" fmla="*/ 68 h 142"/>
                <a:gd name="T36" fmla="*/ 28 w 226"/>
                <a:gd name="T37" fmla="*/ 57 h 142"/>
                <a:gd name="T38" fmla="*/ 28 w 226"/>
                <a:gd name="T39" fmla="*/ 57 h 142"/>
                <a:gd name="T40" fmla="*/ 28 w 226"/>
                <a:gd name="T41" fmla="*/ 45 h 142"/>
                <a:gd name="T42" fmla="*/ 28 w 226"/>
                <a:gd name="T43" fmla="*/ 34 h 142"/>
                <a:gd name="T44" fmla="*/ 22 w 226"/>
                <a:gd name="T45" fmla="*/ 28 h 142"/>
                <a:gd name="T46" fmla="*/ 28 w 226"/>
                <a:gd name="T47" fmla="*/ 23 h 142"/>
                <a:gd name="T48" fmla="*/ 28 w 226"/>
                <a:gd name="T49" fmla="*/ 11 h 142"/>
                <a:gd name="T50" fmla="*/ 28 w 226"/>
                <a:gd name="T51" fmla="*/ 11 h 142"/>
                <a:gd name="T52" fmla="*/ 22 w 226"/>
                <a:gd name="T53" fmla="*/ 6 h 142"/>
                <a:gd name="T54" fmla="*/ 11 w 226"/>
                <a:gd name="T55" fmla="*/ 6 h 142"/>
                <a:gd name="T56" fmla="*/ 5 w 226"/>
                <a:gd name="T57" fmla="*/ 0 h 142"/>
                <a:gd name="T58" fmla="*/ 79 w 226"/>
                <a:gd name="T59" fmla="*/ 6 h 142"/>
                <a:gd name="T60" fmla="*/ 164 w 226"/>
                <a:gd name="T61" fmla="*/ 11 h 142"/>
                <a:gd name="T62" fmla="*/ 226 w 226"/>
                <a:gd name="T63" fmla="*/ 17 h 142"/>
                <a:gd name="T64" fmla="*/ 221 w 226"/>
                <a:gd name="T65" fmla="*/ 130 h 142"/>
                <a:gd name="T66" fmla="*/ 215 w 226"/>
                <a:gd name="T67" fmla="*/ 136 h 142"/>
                <a:gd name="T68" fmla="*/ 204 w 226"/>
                <a:gd name="T69" fmla="*/ 136 h 142"/>
                <a:gd name="T70" fmla="*/ 204 w 226"/>
                <a:gd name="T71" fmla="*/ 136 h 142"/>
                <a:gd name="T72" fmla="*/ 198 w 226"/>
                <a:gd name="T73" fmla="*/ 130 h 142"/>
                <a:gd name="T74" fmla="*/ 192 w 226"/>
                <a:gd name="T75" fmla="*/ 125 h 142"/>
                <a:gd name="T76" fmla="*/ 192 w 226"/>
                <a:gd name="T77" fmla="*/ 125 h 142"/>
                <a:gd name="T78" fmla="*/ 181 w 226"/>
                <a:gd name="T79" fmla="*/ 119 h 142"/>
                <a:gd name="T80" fmla="*/ 175 w 226"/>
                <a:gd name="T81" fmla="*/ 113 h 142"/>
                <a:gd name="T82" fmla="*/ 170 w 226"/>
                <a:gd name="T83" fmla="*/ 113 h 142"/>
                <a:gd name="T84" fmla="*/ 164 w 226"/>
                <a:gd name="T85" fmla="*/ 108 h 142"/>
                <a:gd name="T86" fmla="*/ 158 w 226"/>
                <a:gd name="T87"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142">
                  <a:moveTo>
                    <a:pt x="153" y="102"/>
                  </a:moveTo>
                  <a:lnTo>
                    <a:pt x="153" y="96"/>
                  </a:lnTo>
                  <a:lnTo>
                    <a:pt x="147" y="102"/>
                  </a:lnTo>
                  <a:lnTo>
                    <a:pt x="147" y="96"/>
                  </a:lnTo>
                  <a:lnTo>
                    <a:pt x="141" y="96"/>
                  </a:lnTo>
                  <a:lnTo>
                    <a:pt x="141" y="102"/>
                  </a:lnTo>
                  <a:lnTo>
                    <a:pt x="136" y="102"/>
                  </a:lnTo>
                  <a:lnTo>
                    <a:pt x="130" y="102"/>
                  </a:lnTo>
                  <a:lnTo>
                    <a:pt x="124" y="102"/>
                  </a:lnTo>
                  <a:lnTo>
                    <a:pt x="119" y="102"/>
                  </a:lnTo>
                  <a:lnTo>
                    <a:pt x="113" y="96"/>
                  </a:lnTo>
                  <a:lnTo>
                    <a:pt x="107" y="96"/>
                  </a:lnTo>
                  <a:lnTo>
                    <a:pt x="102" y="96"/>
                  </a:lnTo>
                  <a:lnTo>
                    <a:pt x="96" y="96"/>
                  </a:lnTo>
                  <a:lnTo>
                    <a:pt x="96" y="91"/>
                  </a:lnTo>
                  <a:lnTo>
                    <a:pt x="90" y="91"/>
                  </a:lnTo>
                  <a:lnTo>
                    <a:pt x="90" y="85"/>
                  </a:lnTo>
                  <a:lnTo>
                    <a:pt x="90" y="79"/>
                  </a:lnTo>
                  <a:lnTo>
                    <a:pt x="85" y="79"/>
                  </a:lnTo>
                  <a:lnTo>
                    <a:pt x="85" y="85"/>
                  </a:lnTo>
                  <a:lnTo>
                    <a:pt x="85" y="79"/>
                  </a:lnTo>
                  <a:lnTo>
                    <a:pt x="79" y="79"/>
                  </a:lnTo>
                  <a:lnTo>
                    <a:pt x="73" y="79"/>
                  </a:lnTo>
                  <a:lnTo>
                    <a:pt x="68" y="85"/>
                  </a:lnTo>
                  <a:lnTo>
                    <a:pt x="68" y="79"/>
                  </a:lnTo>
                  <a:lnTo>
                    <a:pt x="62" y="79"/>
                  </a:lnTo>
                  <a:lnTo>
                    <a:pt x="56" y="79"/>
                  </a:lnTo>
                  <a:lnTo>
                    <a:pt x="62" y="79"/>
                  </a:lnTo>
                  <a:lnTo>
                    <a:pt x="56" y="79"/>
                  </a:lnTo>
                  <a:lnTo>
                    <a:pt x="56" y="74"/>
                  </a:lnTo>
                  <a:lnTo>
                    <a:pt x="51" y="74"/>
                  </a:lnTo>
                  <a:lnTo>
                    <a:pt x="45" y="74"/>
                  </a:lnTo>
                  <a:lnTo>
                    <a:pt x="39" y="74"/>
                  </a:lnTo>
                  <a:lnTo>
                    <a:pt x="34" y="74"/>
                  </a:lnTo>
                  <a:lnTo>
                    <a:pt x="34" y="68"/>
                  </a:lnTo>
                  <a:lnTo>
                    <a:pt x="28" y="68"/>
                  </a:lnTo>
                  <a:lnTo>
                    <a:pt x="28" y="62"/>
                  </a:lnTo>
                  <a:lnTo>
                    <a:pt x="28" y="57"/>
                  </a:lnTo>
                  <a:lnTo>
                    <a:pt x="34" y="57"/>
                  </a:lnTo>
                  <a:lnTo>
                    <a:pt x="28" y="57"/>
                  </a:lnTo>
                  <a:lnTo>
                    <a:pt x="28" y="51"/>
                  </a:lnTo>
                  <a:lnTo>
                    <a:pt x="28" y="45"/>
                  </a:lnTo>
                  <a:lnTo>
                    <a:pt x="28" y="40"/>
                  </a:lnTo>
                  <a:lnTo>
                    <a:pt x="28" y="34"/>
                  </a:lnTo>
                  <a:lnTo>
                    <a:pt x="28" y="28"/>
                  </a:lnTo>
                  <a:lnTo>
                    <a:pt x="22" y="28"/>
                  </a:lnTo>
                  <a:lnTo>
                    <a:pt x="22" y="23"/>
                  </a:lnTo>
                  <a:lnTo>
                    <a:pt x="28" y="23"/>
                  </a:lnTo>
                  <a:lnTo>
                    <a:pt x="28" y="17"/>
                  </a:lnTo>
                  <a:lnTo>
                    <a:pt x="28" y="11"/>
                  </a:lnTo>
                  <a:lnTo>
                    <a:pt x="22" y="11"/>
                  </a:lnTo>
                  <a:lnTo>
                    <a:pt x="28" y="11"/>
                  </a:lnTo>
                  <a:lnTo>
                    <a:pt x="22" y="11"/>
                  </a:lnTo>
                  <a:lnTo>
                    <a:pt x="22" y="6"/>
                  </a:lnTo>
                  <a:lnTo>
                    <a:pt x="17" y="6"/>
                  </a:lnTo>
                  <a:lnTo>
                    <a:pt x="11" y="6"/>
                  </a:lnTo>
                  <a:lnTo>
                    <a:pt x="5" y="6"/>
                  </a:lnTo>
                  <a:lnTo>
                    <a:pt x="5" y="0"/>
                  </a:lnTo>
                  <a:lnTo>
                    <a:pt x="0" y="0"/>
                  </a:lnTo>
                  <a:lnTo>
                    <a:pt x="79" y="6"/>
                  </a:lnTo>
                  <a:lnTo>
                    <a:pt x="113" y="11"/>
                  </a:lnTo>
                  <a:lnTo>
                    <a:pt x="164" y="11"/>
                  </a:lnTo>
                  <a:lnTo>
                    <a:pt x="221" y="17"/>
                  </a:lnTo>
                  <a:lnTo>
                    <a:pt x="226" y="17"/>
                  </a:lnTo>
                  <a:lnTo>
                    <a:pt x="221" y="85"/>
                  </a:lnTo>
                  <a:lnTo>
                    <a:pt x="221" y="130"/>
                  </a:lnTo>
                  <a:lnTo>
                    <a:pt x="215" y="130"/>
                  </a:lnTo>
                  <a:lnTo>
                    <a:pt x="215" y="136"/>
                  </a:lnTo>
                  <a:lnTo>
                    <a:pt x="209" y="136"/>
                  </a:lnTo>
                  <a:lnTo>
                    <a:pt x="204" y="136"/>
                  </a:lnTo>
                  <a:lnTo>
                    <a:pt x="204" y="142"/>
                  </a:lnTo>
                  <a:lnTo>
                    <a:pt x="204" y="136"/>
                  </a:lnTo>
                  <a:lnTo>
                    <a:pt x="198" y="136"/>
                  </a:lnTo>
                  <a:lnTo>
                    <a:pt x="198" y="130"/>
                  </a:lnTo>
                  <a:lnTo>
                    <a:pt x="192" y="130"/>
                  </a:lnTo>
                  <a:lnTo>
                    <a:pt x="192" y="125"/>
                  </a:lnTo>
                  <a:lnTo>
                    <a:pt x="187" y="125"/>
                  </a:lnTo>
                  <a:lnTo>
                    <a:pt x="192" y="125"/>
                  </a:lnTo>
                  <a:lnTo>
                    <a:pt x="187" y="119"/>
                  </a:lnTo>
                  <a:lnTo>
                    <a:pt x="181" y="119"/>
                  </a:lnTo>
                  <a:lnTo>
                    <a:pt x="181" y="113"/>
                  </a:lnTo>
                  <a:lnTo>
                    <a:pt x="175" y="113"/>
                  </a:lnTo>
                  <a:lnTo>
                    <a:pt x="175" y="108"/>
                  </a:lnTo>
                  <a:lnTo>
                    <a:pt x="170" y="113"/>
                  </a:lnTo>
                  <a:lnTo>
                    <a:pt x="170" y="108"/>
                  </a:lnTo>
                  <a:lnTo>
                    <a:pt x="164" y="108"/>
                  </a:lnTo>
                  <a:lnTo>
                    <a:pt x="158" y="108"/>
                  </a:lnTo>
                  <a:lnTo>
                    <a:pt x="158" y="102"/>
                  </a:lnTo>
                  <a:lnTo>
                    <a:pt x="153"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Freeform 96">
              <a:extLst>
                <a:ext uri="{FF2B5EF4-FFF2-40B4-BE49-F238E27FC236}">
                  <a16:creationId xmlns:a16="http://schemas.microsoft.com/office/drawing/2014/main" id="{2F47D1EF-D1D4-42C0-62B9-CF9F6AEFB576}"/>
                </a:ext>
              </a:extLst>
            </p:cNvPr>
            <p:cNvSpPr>
              <a:spLocks/>
            </p:cNvSpPr>
            <p:nvPr/>
          </p:nvSpPr>
          <p:spPr bwMode="auto">
            <a:xfrm>
              <a:off x="2747" y="640"/>
              <a:ext cx="147" cy="142"/>
            </a:xfrm>
            <a:custGeom>
              <a:avLst/>
              <a:gdLst>
                <a:gd name="T0" fmla="*/ 147 w 147"/>
                <a:gd name="T1" fmla="*/ 5 h 142"/>
                <a:gd name="T2" fmla="*/ 147 w 147"/>
                <a:gd name="T3" fmla="*/ 11 h 142"/>
                <a:gd name="T4" fmla="*/ 147 w 147"/>
                <a:gd name="T5" fmla="*/ 17 h 142"/>
                <a:gd name="T6" fmla="*/ 147 w 147"/>
                <a:gd name="T7" fmla="*/ 28 h 142"/>
                <a:gd name="T8" fmla="*/ 147 w 147"/>
                <a:gd name="T9" fmla="*/ 40 h 142"/>
                <a:gd name="T10" fmla="*/ 147 w 147"/>
                <a:gd name="T11" fmla="*/ 45 h 142"/>
                <a:gd name="T12" fmla="*/ 147 w 147"/>
                <a:gd name="T13" fmla="*/ 57 h 142"/>
                <a:gd name="T14" fmla="*/ 147 w 147"/>
                <a:gd name="T15" fmla="*/ 62 h 142"/>
                <a:gd name="T16" fmla="*/ 147 w 147"/>
                <a:gd name="T17" fmla="*/ 68 h 142"/>
                <a:gd name="T18" fmla="*/ 147 w 147"/>
                <a:gd name="T19" fmla="*/ 85 h 142"/>
                <a:gd name="T20" fmla="*/ 142 w 147"/>
                <a:gd name="T21" fmla="*/ 85 h 142"/>
                <a:gd name="T22" fmla="*/ 142 w 147"/>
                <a:gd name="T23" fmla="*/ 91 h 142"/>
                <a:gd name="T24" fmla="*/ 142 w 147"/>
                <a:gd name="T25" fmla="*/ 96 h 142"/>
                <a:gd name="T26" fmla="*/ 142 w 147"/>
                <a:gd name="T27" fmla="*/ 102 h 142"/>
                <a:gd name="T28" fmla="*/ 142 w 147"/>
                <a:gd name="T29" fmla="*/ 108 h 142"/>
                <a:gd name="T30" fmla="*/ 142 w 147"/>
                <a:gd name="T31" fmla="*/ 113 h 142"/>
                <a:gd name="T32" fmla="*/ 142 w 147"/>
                <a:gd name="T33" fmla="*/ 119 h 142"/>
                <a:gd name="T34" fmla="*/ 142 w 147"/>
                <a:gd name="T35" fmla="*/ 125 h 142"/>
                <a:gd name="T36" fmla="*/ 142 w 147"/>
                <a:gd name="T37" fmla="*/ 130 h 142"/>
                <a:gd name="T38" fmla="*/ 142 w 147"/>
                <a:gd name="T39" fmla="*/ 136 h 142"/>
                <a:gd name="T40" fmla="*/ 142 w 147"/>
                <a:gd name="T41" fmla="*/ 142 h 142"/>
                <a:gd name="T42" fmla="*/ 0 w 147"/>
                <a:gd name="T43" fmla="*/ 136 h 142"/>
                <a:gd name="T44" fmla="*/ 6 w 147"/>
                <a:gd name="T45" fmla="*/ 74 h 142"/>
                <a:gd name="T46" fmla="*/ 11 w 147"/>
                <a:gd name="T47" fmla="*/ 0 h 142"/>
                <a:gd name="T48" fmla="*/ 147 w 147"/>
                <a:gd name="T4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2">
                  <a:moveTo>
                    <a:pt x="147" y="5"/>
                  </a:moveTo>
                  <a:lnTo>
                    <a:pt x="147" y="11"/>
                  </a:lnTo>
                  <a:lnTo>
                    <a:pt x="147" y="17"/>
                  </a:lnTo>
                  <a:lnTo>
                    <a:pt x="147" y="28"/>
                  </a:lnTo>
                  <a:lnTo>
                    <a:pt x="147" y="40"/>
                  </a:lnTo>
                  <a:lnTo>
                    <a:pt x="147" y="45"/>
                  </a:lnTo>
                  <a:lnTo>
                    <a:pt x="147" y="57"/>
                  </a:lnTo>
                  <a:lnTo>
                    <a:pt x="147" y="62"/>
                  </a:lnTo>
                  <a:lnTo>
                    <a:pt x="147" y="68"/>
                  </a:lnTo>
                  <a:lnTo>
                    <a:pt x="147" y="85"/>
                  </a:lnTo>
                  <a:lnTo>
                    <a:pt x="142" y="85"/>
                  </a:lnTo>
                  <a:lnTo>
                    <a:pt x="142" y="91"/>
                  </a:lnTo>
                  <a:lnTo>
                    <a:pt x="142" y="96"/>
                  </a:lnTo>
                  <a:lnTo>
                    <a:pt x="142" y="102"/>
                  </a:lnTo>
                  <a:lnTo>
                    <a:pt x="142" y="108"/>
                  </a:lnTo>
                  <a:lnTo>
                    <a:pt x="142" y="113"/>
                  </a:lnTo>
                  <a:lnTo>
                    <a:pt x="142" y="119"/>
                  </a:lnTo>
                  <a:lnTo>
                    <a:pt x="142" y="125"/>
                  </a:lnTo>
                  <a:lnTo>
                    <a:pt x="142" y="130"/>
                  </a:lnTo>
                  <a:lnTo>
                    <a:pt x="142" y="136"/>
                  </a:lnTo>
                  <a:lnTo>
                    <a:pt x="142" y="142"/>
                  </a:lnTo>
                  <a:lnTo>
                    <a:pt x="0" y="136"/>
                  </a:lnTo>
                  <a:lnTo>
                    <a:pt x="6" y="74"/>
                  </a:lnTo>
                  <a:lnTo>
                    <a:pt x="11" y="0"/>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4" name="Freeform 97">
              <a:extLst>
                <a:ext uri="{FF2B5EF4-FFF2-40B4-BE49-F238E27FC236}">
                  <a16:creationId xmlns:a16="http://schemas.microsoft.com/office/drawing/2014/main" id="{7F5D36CC-B910-2F7A-0986-77C584F349F2}"/>
                </a:ext>
              </a:extLst>
            </p:cNvPr>
            <p:cNvSpPr>
              <a:spLocks/>
            </p:cNvSpPr>
            <p:nvPr/>
          </p:nvSpPr>
          <p:spPr bwMode="auto">
            <a:xfrm>
              <a:off x="3144" y="1105"/>
              <a:ext cx="142" cy="124"/>
            </a:xfrm>
            <a:custGeom>
              <a:avLst/>
              <a:gdLst>
                <a:gd name="T0" fmla="*/ 142 w 142"/>
                <a:gd name="T1" fmla="*/ 45 h 124"/>
                <a:gd name="T2" fmla="*/ 142 w 142"/>
                <a:gd name="T3" fmla="*/ 62 h 124"/>
                <a:gd name="T4" fmla="*/ 142 w 142"/>
                <a:gd name="T5" fmla="*/ 90 h 124"/>
                <a:gd name="T6" fmla="*/ 136 w 142"/>
                <a:gd name="T7" fmla="*/ 107 h 124"/>
                <a:gd name="T8" fmla="*/ 136 w 142"/>
                <a:gd name="T9" fmla="*/ 124 h 124"/>
                <a:gd name="T10" fmla="*/ 119 w 142"/>
                <a:gd name="T11" fmla="*/ 124 h 124"/>
                <a:gd name="T12" fmla="*/ 113 w 142"/>
                <a:gd name="T13" fmla="*/ 119 h 124"/>
                <a:gd name="T14" fmla="*/ 90 w 142"/>
                <a:gd name="T15" fmla="*/ 119 h 124"/>
                <a:gd name="T16" fmla="*/ 73 w 142"/>
                <a:gd name="T17" fmla="*/ 119 h 124"/>
                <a:gd name="T18" fmla="*/ 62 w 142"/>
                <a:gd name="T19" fmla="*/ 119 h 124"/>
                <a:gd name="T20" fmla="*/ 0 w 142"/>
                <a:gd name="T21" fmla="*/ 119 h 124"/>
                <a:gd name="T22" fmla="*/ 5 w 142"/>
                <a:gd name="T23" fmla="*/ 0 h 124"/>
                <a:gd name="T24" fmla="*/ 5 w 142"/>
                <a:gd name="T25" fmla="*/ 5 h 124"/>
                <a:gd name="T26" fmla="*/ 11 w 142"/>
                <a:gd name="T27" fmla="*/ 5 h 124"/>
                <a:gd name="T28" fmla="*/ 11 w 142"/>
                <a:gd name="T29" fmla="*/ 11 h 124"/>
                <a:gd name="T30" fmla="*/ 17 w 142"/>
                <a:gd name="T31" fmla="*/ 11 h 124"/>
                <a:gd name="T32" fmla="*/ 22 w 142"/>
                <a:gd name="T33" fmla="*/ 11 h 124"/>
                <a:gd name="T34" fmla="*/ 22 w 142"/>
                <a:gd name="T35" fmla="*/ 17 h 124"/>
                <a:gd name="T36" fmla="*/ 28 w 142"/>
                <a:gd name="T37" fmla="*/ 17 h 124"/>
                <a:gd name="T38" fmla="*/ 34 w 142"/>
                <a:gd name="T39" fmla="*/ 17 h 124"/>
                <a:gd name="T40" fmla="*/ 39 w 142"/>
                <a:gd name="T41" fmla="*/ 17 h 124"/>
                <a:gd name="T42" fmla="*/ 45 w 142"/>
                <a:gd name="T43" fmla="*/ 22 h 124"/>
                <a:gd name="T44" fmla="*/ 51 w 142"/>
                <a:gd name="T45" fmla="*/ 22 h 124"/>
                <a:gd name="T46" fmla="*/ 51 w 142"/>
                <a:gd name="T47" fmla="*/ 28 h 124"/>
                <a:gd name="T48" fmla="*/ 56 w 142"/>
                <a:gd name="T49" fmla="*/ 28 h 124"/>
                <a:gd name="T50" fmla="*/ 56 w 142"/>
                <a:gd name="T51" fmla="*/ 22 h 124"/>
                <a:gd name="T52" fmla="*/ 62 w 142"/>
                <a:gd name="T53" fmla="*/ 22 h 124"/>
                <a:gd name="T54" fmla="*/ 62 w 142"/>
                <a:gd name="T55" fmla="*/ 28 h 124"/>
                <a:gd name="T56" fmla="*/ 68 w 142"/>
                <a:gd name="T57" fmla="*/ 28 h 124"/>
                <a:gd name="T58" fmla="*/ 68 w 142"/>
                <a:gd name="T59" fmla="*/ 22 h 124"/>
                <a:gd name="T60" fmla="*/ 68 w 142"/>
                <a:gd name="T61" fmla="*/ 28 h 124"/>
                <a:gd name="T62" fmla="*/ 73 w 142"/>
                <a:gd name="T63" fmla="*/ 28 h 124"/>
                <a:gd name="T64" fmla="*/ 73 w 142"/>
                <a:gd name="T65" fmla="*/ 22 h 124"/>
                <a:gd name="T66" fmla="*/ 79 w 142"/>
                <a:gd name="T67" fmla="*/ 22 h 124"/>
                <a:gd name="T68" fmla="*/ 79 w 142"/>
                <a:gd name="T69" fmla="*/ 17 h 124"/>
                <a:gd name="T70" fmla="*/ 85 w 142"/>
                <a:gd name="T71" fmla="*/ 17 h 124"/>
                <a:gd name="T72" fmla="*/ 90 w 142"/>
                <a:gd name="T73" fmla="*/ 17 h 124"/>
                <a:gd name="T74" fmla="*/ 96 w 142"/>
                <a:gd name="T75" fmla="*/ 17 h 124"/>
                <a:gd name="T76" fmla="*/ 96 w 142"/>
                <a:gd name="T77" fmla="*/ 22 h 124"/>
                <a:gd name="T78" fmla="*/ 102 w 142"/>
                <a:gd name="T79" fmla="*/ 22 h 124"/>
                <a:gd name="T80" fmla="*/ 102 w 142"/>
                <a:gd name="T81" fmla="*/ 28 h 124"/>
                <a:gd name="T82" fmla="*/ 107 w 142"/>
                <a:gd name="T83" fmla="*/ 28 h 124"/>
                <a:gd name="T84" fmla="*/ 107 w 142"/>
                <a:gd name="T85" fmla="*/ 34 h 124"/>
                <a:gd name="T86" fmla="*/ 113 w 142"/>
                <a:gd name="T87" fmla="*/ 34 h 124"/>
                <a:gd name="T88" fmla="*/ 113 w 142"/>
                <a:gd name="T89" fmla="*/ 39 h 124"/>
                <a:gd name="T90" fmla="*/ 119 w 142"/>
                <a:gd name="T91" fmla="*/ 45 h 124"/>
                <a:gd name="T92" fmla="*/ 124 w 142"/>
                <a:gd name="T93" fmla="*/ 45 h 124"/>
                <a:gd name="T94" fmla="*/ 124 w 142"/>
                <a:gd name="T95" fmla="*/ 51 h 124"/>
                <a:gd name="T96" fmla="*/ 130 w 142"/>
                <a:gd name="T97" fmla="*/ 51 h 124"/>
                <a:gd name="T98" fmla="*/ 130 w 142"/>
                <a:gd name="T99" fmla="*/ 45 h 124"/>
                <a:gd name="T100" fmla="*/ 136 w 142"/>
                <a:gd name="T101" fmla="*/ 45 h 124"/>
                <a:gd name="T102" fmla="*/ 142 w 142"/>
                <a:gd name="T103"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124">
                  <a:moveTo>
                    <a:pt x="142" y="45"/>
                  </a:moveTo>
                  <a:lnTo>
                    <a:pt x="142" y="62"/>
                  </a:lnTo>
                  <a:lnTo>
                    <a:pt x="142" y="90"/>
                  </a:lnTo>
                  <a:lnTo>
                    <a:pt x="136" y="107"/>
                  </a:lnTo>
                  <a:lnTo>
                    <a:pt x="136" y="124"/>
                  </a:lnTo>
                  <a:lnTo>
                    <a:pt x="119" y="124"/>
                  </a:lnTo>
                  <a:lnTo>
                    <a:pt x="113" y="119"/>
                  </a:lnTo>
                  <a:lnTo>
                    <a:pt x="90" y="119"/>
                  </a:lnTo>
                  <a:lnTo>
                    <a:pt x="73" y="119"/>
                  </a:lnTo>
                  <a:lnTo>
                    <a:pt x="62" y="119"/>
                  </a:lnTo>
                  <a:lnTo>
                    <a:pt x="0" y="119"/>
                  </a:lnTo>
                  <a:lnTo>
                    <a:pt x="5" y="0"/>
                  </a:lnTo>
                  <a:lnTo>
                    <a:pt x="5" y="5"/>
                  </a:lnTo>
                  <a:lnTo>
                    <a:pt x="11" y="5"/>
                  </a:lnTo>
                  <a:lnTo>
                    <a:pt x="11" y="11"/>
                  </a:lnTo>
                  <a:lnTo>
                    <a:pt x="17" y="11"/>
                  </a:lnTo>
                  <a:lnTo>
                    <a:pt x="22" y="11"/>
                  </a:lnTo>
                  <a:lnTo>
                    <a:pt x="22" y="17"/>
                  </a:lnTo>
                  <a:lnTo>
                    <a:pt x="28" y="17"/>
                  </a:lnTo>
                  <a:lnTo>
                    <a:pt x="34" y="17"/>
                  </a:lnTo>
                  <a:lnTo>
                    <a:pt x="39" y="17"/>
                  </a:lnTo>
                  <a:lnTo>
                    <a:pt x="45" y="22"/>
                  </a:lnTo>
                  <a:lnTo>
                    <a:pt x="51" y="22"/>
                  </a:lnTo>
                  <a:lnTo>
                    <a:pt x="51" y="28"/>
                  </a:lnTo>
                  <a:lnTo>
                    <a:pt x="56" y="28"/>
                  </a:lnTo>
                  <a:lnTo>
                    <a:pt x="56" y="22"/>
                  </a:lnTo>
                  <a:lnTo>
                    <a:pt x="62" y="22"/>
                  </a:lnTo>
                  <a:lnTo>
                    <a:pt x="62" y="28"/>
                  </a:lnTo>
                  <a:lnTo>
                    <a:pt x="68" y="28"/>
                  </a:lnTo>
                  <a:lnTo>
                    <a:pt x="68" y="22"/>
                  </a:lnTo>
                  <a:lnTo>
                    <a:pt x="68" y="28"/>
                  </a:lnTo>
                  <a:lnTo>
                    <a:pt x="73" y="28"/>
                  </a:lnTo>
                  <a:lnTo>
                    <a:pt x="73" y="22"/>
                  </a:lnTo>
                  <a:lnTo>
                    <a:pt x="79" y="22"/>
                  </a:lnTo>
                  <a:lnTo>
                    <a:pt x="79" y="17"/>
                  </a:lnTo>
                  <a:lnTo>
                    <a:pt x="85" y="17"/>
                  </a:lnTo>
                  <a:lnTo>
                    <a:pt x="90" y="17"/>
                  </a:lnTo>
                  <a:lnTo>
                    <a:pt x="96" y="17"/>
                  </a:lnTo>
                  <a:lnTo>
                    <a:pt x="96" y="22"/>
                  </a:lnTo>
                  <a:lnTo>
                    <a:pt x="102" y="22"/>
                  </a:lnTo>
                  <a:lnTo>
                    <a:pt x="102" y="28"/>
                  </a:lnTo>
                  <a:lnTo>
                    <a:pt x="107" y="28"/>
                  </a:lnTo>
                  <a:lnTo>
                    <a:pt x="107" y="34"/>
                  </a:lnTo>
                  <a:lnTo>
                    <a:pt x="113" y="34"/>
                  </a:lnTo>
                  <a:lnTo>
                    <a:pt x="113" y="39"/>
                  </a:lnTo>
                  <a:lnTo>
                    <a:pt x="119" y="45"/>
                  </a:lnTo>
                  <a:lnTo>
                    <a:pt x="124" y="45"/>
                  </a:lnTo>
                  <a:lnTo>
                    <a:pt x="124" y="51"/>
                  </a:lnTo>
                  <a:lnTo>
                    <a:pt x="130" y="51"/>
                  </a:lnTo>
                  <a:lnTo>
                    <a:pt x="130" y="45"/>
                  </a:lnTo>
                  <a:lnTo>
                    <a:pt x="136" y="45"/>
                  </a:lnTo>
                  <a:lnTo>
                    <a:pt x="142"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5" name="Freeform 98">
              <a:extLst>
                <a:ext uri="{FF2B5EF4-FFF2-40B4-BE49-F238E27FC236}">
                  <a16:creationId xmlns:a16="http://schemas.microsoft.com/office/drawing/2014/main" id="{1DD8B982-0263-DDDF-304E-B13FC772B22E}"/>
                </a:ext>
              </a:extLst>
            </p:cNvPr>
            <p:cNvSpPr>
              <a:spLocks/>
            </p:cNvSpPr>
            <p:nvPr/>
          </p:nvSpPr>
          <p:spPr bwMode="auto">
            <a:xfrm>
              <a:off x="3008" y="1020"/>
              <a:ext cx="141" cy="204"/>
            </a:xfrm>
            <a:custGeom>
              <a:avLst/>
              <a:gdLst>
                <a:gd name="T0" fmla="*/ 79 w 141"/>
                <a:gd name="T1" fmla="*/ 198 h 204"/>
                <a:gd name="T2" fmla="*/ 0 w 141"/>
                <a:gd name="T3" fmla="*/ 119 h 204"/>
                <a:gd name="T4" fmla="*/ 5 w 141"/>
                <a:gd name="T5" fmla="*/ 22 h 204"/>
                <a:gd name="T6" fmla="*/ 11 w 141"/>
                <a:gd name="T7" fmla="*/ 28 h 204"/>
                <a:gd name="T8" fmla="*/ 17 w 141"/>
                <a:gd name="T9" fmla="*/ 22 h 204"/>
                <a:gd name="T10" fmla="*/ 22 w 141"/>
                <a:gd name="T11" fmla="*/ 28 h 204"/>
                <a:gd name="T12" fmla="*/ 28 w 141"/>
                <a:gd name="T13" fmla="*/ 22 h 204"/>
                <a:gd name="T14" fmla="*/ 28 w 141"/>
                <a:gd name="T15" fmla="*/ 11 h 204"/>
                <a:gd name="T16" fmla="*/ 28 w 141"/>
                <a:gd name="T17" fmla="*/ 0 h 204"/>
                <a:gd name="T18" fmla="*/ 39 w 141"/>
                <a:gd name="T19" fmla="*/ 0 h 204"/>
                <a:gd name="T20" fmla="*/ 39 w 141"/>
                <a:gd name="T21" fmla="*/ 11 h 204"/>
                <a:gd name="T22" fmla="*/ 45 w 141"/>
                <a:gd name="T23" fmla="*/ 17 h 204"/>
                <a:gd name="T24" fmla="*/ 56 w 141"/>
                <a:gd name="T25" fmla="*/ 17 h 204"/>
                <a:gd name="T26" fmla="*/ 56 w 141"/>
                <a:gd name="T27" fmla="*/ 17 h 204"/>
                <a:gd name="T28" fmla="*/ 62 w 141"/>
                <a:gd name="T29" fmla="*/ 22 h 204"/>
                <a:gd name="T30" fmla="*/ 56 w 141"/>
                <a:gd name="T31" fmla="*/ 28 h 204"/>
                <a:gd name="T32" fmla="*/ 68 w 141"/>
                <a:gd name="T33" fmla="*/ 28 h 204"/>
                <a:gd name="T34" fmla="*/ 62 w 141"/>
                <a:gd name="T35" fmla="*/ 34 h 204"/>
                <a:gd name="T36" fmla="*/ 68 w 141"/>
                <a:gd name="T37" fmla="*/ 39 h 204"/>
                <a:gd name="T38" fmla="*/ 73 w 141"/>
                <a:gd name="T39" fmla="*/ 45 h 204"/>
                <a:gd name="T40" fmla="*/ 73 w 141"/>
                <a:gd name="T41" fmla="*/ 56 h 204"/>
                <a:gd name="T42" fmla="*/ 79 w 141"/>
                <a:gd name="T43" fmla="*/ 62 h 204"/>
                <a:gd name="T44" fmla="*/ 73 w 141"/>
                <a:gd name="T45" fmla="*/ 68 h 204"/>
                <a:gd name="T46" fmla="*/ 73 w 141"/>
                <a:gd name="T47" fmla="*/ 68 h 204"/>
                <a:gd name="T48" fmla="*/ 79 w 141"/>
                <a:gd name="T49" fmla="*/ 73 h 204"/>
                <a:gd name="T50" fmla="*/ 85 w 141"/>
                <a:gd name="T51" fmla="*/ 79 h 204"/>
                <a:gd name="T52" fmla="*/ 90 w 141"/>
                <a:gd name="T53" fmla="*/ 85 h 204"/>
                <a:gd name="T54" fmla="*/ 96 w 141"/>
                <a:gd name="T55" fmla="*/ 79 h 204"/>
                <a:gd name="T56" fmla="*/ 90 w 141"/>
                <a:gd name="T57" fmla="*/ 85 h 204"/>
                <a:gd name="T58" fmla="*/ 102 w 141"/>
                <a:gd name="T59" fmla="*/ 85 h 204"/>
                <a:gd name="T60" fmla="*/ 102 w 141"/>
                <a:gd name="T61" fmla="*/ 85 h 204"/>
                <a:gd name="T62" fmla="*/ 113 w 141"/>
                <a:gd name="T63" fmla="*/ 85 h 204"/>
                <a:gd name="T64" fmla="*/ 124 w 141"/>
                <a:gd name="T65" fmla="*/ 85 h 204"/>
                <a:gd name="T66" fmla="*/ 130 w 141"/>
                <a:gd name="T67" fmla="*/ 79 h 204"/>
                <a:gd name="T68" fmla="*/ 136 w 141"/>
                <a:gd name="T69" fmla="*/ 85 h 204"/>
                <a:gd name="T70" fmla="*/ 136 w 141"/>
                <a:gd name="T7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204">
                  <a:moveTo>
                    <a:pt x="136" y="204"/>
                  </a:moveTo>
                  <a:lnTo>
                    <a:pt x="79" y="198"/>
                  </a:lnTo>
                  <a:lnTo>
                    <a:pt x="0" y="198"/>
                  </a:lnTo>
                  <a:lnTo>
                    <a:pt x="0" y="119"/>
                  </a:lnTo>
                  <a:lnTo>
                    <a:pt x="5" y="17"/>
                  </a:lnTo>
                  <a:lnTo>
                    <a:pt x="5" y="22"/>
                  </a:lnTo>
                  <a:lnTo>
                    <a:pt x="11" y="22"/>
                  </a:lnTo>
                  <a:lnTo>
                    <a:pt x="11" y="28"/>
                  </a:lnTo>
                  <a:lnTo>
                    <a:pt x="17" y="28"/>
                  </a:lnTo>
                  <a:lnTo>
                    <a:pt x="17" y="22"/>
                  </a:lnTo>
                  <a:lnTo>
                    <a:pt x="22" y="22"/>
                  </a:lnTo>
                  <a:lnTo>
                    <a:pt x="22" y="28"/>
                  </a:lnTo>
                  <a:lnTo>
                    <a:pt x="28" y="28"/>
                  </a:lnTo>
                  <a:lnTo>
                    <a:pt x="28" y="22"/>
                  </a:lnTo>
                  <a:lnTo>
                    <a:pt x="28" y="17"/>
                  </a:lnTo>
                  <a:lnTo>
                    <a:pt x="28" y="11"/>
                  </a:lnTo>
                  <a:lnTo>
                    <a:pt x="28" y="5"/>
                  </a:lnTo>
                  <a:lnTo>
                    <a:pt x="28" y="0"/>
                  </a:lnTo>
                  <a:lnTo>
                    <a:pt x="34" y="0"/>
                  </a:lnTo>
                  <a:lnTo>
                    <a:pt x="39" y="0"/>
                  </a:lnTo>
                  <a:lnTo>
                    <a:pt x="39" y="5"/>
                  </a:lnTo>
                  <a:lnTo>
                    <a:pt x="39" y="11"/>
                  </a:lnTo>
                  <a:lnTo>
                    <a:pt x="45" y="11"/>
                  </a:lnTo>
                  <a:lnTo>
                    <a:pt x="45" y="17"/>
                  </a:lnTo>
                  <a:lnTo>
                    <a:pt x="51" y="17"/>
                  </a:lnTo>
                  <a:lnTo>
                    <a:pt x="56" y="17"/>
                  </a:lnTo>
                  <a:lnTo>
                    <a:pt x="56" y="22"/>
                  </a:lnTo>
                  <a:lnTo>
                    <a:pt x="56" y="17"/>
                  </a:lnTo>
                  <a:lnTo>
                    <a:pt x="62" y="17"/>
                  </a:lnTo>
                  <a:lnTo>
                    <a:pt x="62" y="22"/>
                  </a:lnTo>
                  <a:lnTo>
                    <a:pt x="56" y="22"/>
                  </a:lnTo>
                  <a:lnTo>
                    <a:pt x="56" y="28"/>
                  </a:lnTo>
                  <a:lnTo>
                    <a:pt x="62" y="28"/>
                  </a:lnTo>
                  <a:lnTo>
                    <a:pt x="68" y="28"/>
                  </a:lnTo>
                  <a:lnTo>
                    <a:pt x="62" y="28"/>
                  </a:lnTo>
                  <a:lnTo>
                    <a:pt x="62" y="34"/>
                  </a:lnTo>
                  <a:lnTo>
                    <a:pt x="68" y="34"/>
                  </a:lnTo>
                  <a:lnTo>
                    <a:pt x="68" y="39"/>
                  </a:lnTo>
                  <a:lnTo>
                    <a:pt x="73" y="39"/>
                  </a:lnTo>
                  <a:lnTo>
                    <a:pt x="73" y="45"/>
                  </a:lnTo>
                  <a:lnTo>
                    <a:pt x="73" y="51"/>
                  </a:lnTo>
                  <a:lnTo>
                    <a:pt x="73" y="56"/>
                  </a:lnTo>
                  <a:lnTo>
                    <a:pt x="79" y="56"/>
                  </a:lnTo>
                  <a:lnTo>
                    <a:pt x="79" y="62"/>
                  </a:lnTo>
                  <a:lnTo>
                    <a:pt x="73" y="62"/>
                  </a:lnTo>
                  <a:lnTo>
                    <a:pt x="73" y="68"/>
                  </a:lnTo>
                  <a:lnTo>
                    <a:pt x="79" y="68"/>
                  </a:lnTo>
                  <a:lnTo>
                    <a:pt x="73" y="68"/>
                  </a:lnTo>
                  <a:lnTo>
                    <a:pt x="73" y="73"/>
                  </a:lnTo>
                  <a:lnTo>
                    <a:pt x="79" y="73"/>
                  </a:lnTo>
                  <a:lnTo>
                    <a:pt x="79" y="79"/>
                  </a:lnTo>
                  <a:lnTo>
                    <a:pt x="85" y="79"/>
                  </a:lnTo>
                  <a:lnTo>
                    <a:pt x="85" y="85"/>
                  </a:lnTo>
                  <a:lnTo>
                    <a:pt x="90" y="85"/>
                  </a:lnTo>
                  <a:lnTo>
                    <a:pt x="90" y="79"/>
                  </a:lnTo>
                  <a:lnTo>
                    <a:pt x="96" y="79"/>
                  </a:lnTo>
                  <a:lnTo>
                    <a:pt x="90" y="79"/>
                  </a:lnTo>
                  <a:lnTo>
                    <a:pt x="90" y="85"/>
                  </a:lnTo>
                  <a:lnTo>
                    <a:pt x="96" y="85"/>
                  </a:lnTo>
                  <a:lnTo>
                    <a:pt x="102" y="85"/>
                  </a:lnTo>
                  <a:lnTo>
                    <a:pt x="102" y="79"/>
                  </a:lnTo>
                  <a:lnTo>
                    <a:pt x="102" y="85"/>
                  </a:lnTo>
                  <a:lnTo>
                    <a:pt x="107" y="85"/>
                  </a:lnTo>
                  <a:lnTo>
                    <a:pt x="113" y="85"/>
                  </a:lnTo>
                  <a:lnTo>
                    <a:pt x="119" y="85"/>
                  </a:lnTo>
                  <a:lnTo>
                    <a:pt x="124" y="85"/>
                  </a:lnTo>
                  <a:lnTo>
                    <a:pt x="124" y="79"/>
                  </a:lnTo>
                  <a:lnTo>
                    <a:pt x="130" y="79"/>
                  </a:lnTo>
                  <a:lnTo>
                    <a:pt x="130" y="85"/>
                  </a:lnTo>
                  <a:lnTo>
                    <a:pt x="136" y="85"/>
                  </a:lnTo>
                  <a:lnTo>
                    <a:pt x="141" y="85"/>
                  </a:lnTo>
                  <a:lnTo>
                    <a:pt x="136" y="20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6" name="Freeform 99">
              <a:extLst>
                <a:ext uri="{FF2B5EF4-FFF2-40B4-BE49-F238E27FC236}">
                  <a16:creationId xmlns:a16="http://schemas.microsoft.com/office/drawing/2014/main" id="{555E6586-15CF-B454-C0E5-5C58D04C0AB7}"/>
                </a:ext>
              </a:extLst>
            </p:cNvPr>
            <p:cNvSpPr>
              <a:spLocks/>
            </p:cNvSpPr>
            <p:nvPr/>
          </p:nvSpPr>
          <p:spPr bwMode="auto">
            <a:xfrm>
              <a:off x="2044" y="1297"/>
              <a:ext cx="130" cy="148"/>
            </a:xfrm>
            <a:custGeom>
              <a:avLst/>
              <a:gdLst>
                <a:gd name="T0" fmla="*/ 130 w 130"/>
                <a:gd name="T1" fmla="*/ 12 h 148"/>
                <a:gd name="T2" fmla="*/ 130 w 130"/>
                <a:gd name="T3" fmla="*/ 51 h 148"/>
                <a:gd name="T4" fmla="*/ 125 w 130"/>
                <a:gd name="T5" fmla="*/ 102 h 148"/>
                <a:gd name="T6" fmla="*/ 125 w 130"/>
                <a:gd name="T7" fmla="*/ 148 h 148"/>
                <a:gd name="T8" fmla="*/ 62 w 130"/>
                <a:gd name="T9" fmla="*/ 142 h 148"/>
                <a:gd name="T10" fmla="*/ 0 w 130"/>
                <a:gd name="T11" fmla="*/ 136 h 148"/>
                <a:gd name="T12" fmla="*/ 0 w 130"/>
                <a:gd name="T13" fmla="*/ 131 h 148"/>
                <a:gd name="T14" fmla="*/ 0 w 130"/>
                <a:gd name="T15" fmla="*/ 125 h 148"/>
                <a:gd name="T16" fmla="*/ 0 w 130"/>
                <a:gd name="T17" fmla="*/ 119 h 148"/>
                <a:gd name="T18" fmla="*/ 0 w 130"/>
                <a:gd name="T19" fmla="*/ 114 h 148"/>
                <a:gd name="T20" fmla="*/ 0 w 130"/>
                <a:gd name="T21" fmla="*/ 108 h 148"/>
                <a:gd name="T22" fmla="*/ 0 w 130"/>
                <a:gd name="T23" fmla="*/ 102 h 148"/>
                <a:gd name="T24" fmla="*/ 0 w 130"/>
                <a:gd name="T25" fmla="*/ 97 h 148"/>
                <a:gd name="T26" fmla="*/ 0 w 130"/>
                <a:gd name="T27" fmla="*/ 91 h 148"/>
                <a:gd name="T28" fmla="*/ 0 w 130"/>
                <a:gd name="T29" fmla="*/ 85 h 148"/>
                <a:gd name="T30" fmla="*/ 6 w 130"/>
                <a:gd name="T31" fmla="*/ 80 h 148"/>
                <a:gd name="T32" fmla="*/ 6 w 130"/>
                <a:gd name="T33" fmla="*/ 68 h 148"/>
                <a:gd name="T34" fmla="*/ 6 w 130"/>
                <a:gd name="T35" fmla="*/ 63 h 148"/>
                <a:gd name="T36" fmla="*/ 6 w 130"/>
                <a:gd name="T37" fmla="*/ 57 h 148"/>
                <a:gd name="T38" fmla="*/ 6 w 130"/>
                <a:gd name="T39" fmla="*/ 51 h 148"/>
                <a:gd name="T40" fmla="*/ 6 w 130"/>
                <a:gd name="T41" fmla="*/ 46 h 148"/>
                <a:gd name="T42" fmla="*/ 6 w 130"/>
                <a:gd name="T43" fmla="*/ 40 h 148"/>
                <a:gd name="T44" fmla="*/ 6 w 130"/>
                <a:gd name="T45" fmla="*/ 34 h 148"/>
                <a:gd name="T46" fmla="*/ 6 w 130"/>
                <a:gd name="T47" fmla="*/ 29 h 148"/>
                <a:gd name="T48" fmla="*/ 11 w 130"/>
                <a:gd name="T49" fmla="*/ 23 h 148"/>
                <a:gd name="T50" fmla="*/ 11 w 130"/>
                <a:gd name="T51" fmla="*/ 17 h 148"/>
                <a:gd name="T52" fmla="*/ 11 w 130"/>
                <a:gd name="T53" fmla="*/ 12 h 148"/>
                <a:gd name="T54" fmla="*/ 11 w 130"/>
                <a:gd name="T55" fmla="*/ 6 h 148"/>
                <a:gd name="T56" fmla="*/ 11 w 130"/>
                <a:gd name="T57" fmla="*/ 0 h 148"/>
                <a:gd name="T58" fmla="*/ 74 w 130"/>
                <a:gd name="T59" fmla="*/ 6 h 148"/>
                <a:gd name="T60" fmla="*/ 130 w 130"/>
                <a:gd name="T6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0" h="148">
                  <a:moveTo>
                    <a:pt x="130" y="12"/>
                  </a:moveTo>
                  <a:lnTo>
                    <a:pt x="130" y="51"/>
                  </a:lnTo>
                  <a:lnTo>
                    <a:pt x="125" y="102"/>
                  </a:lnTo>
                  <a:lnTo>
                    <a:pt x="125" y="148"/>
                  </a:lnTo>
                  <a:lnTo>
                    <a:pt x="62" y="142"/>
                  </a:lnTo>
                  <a:lnTo>
                    <a:pt x="0" y="136"/>
                  </a:lnTo>
                  <a:lnTo>
                    <a:pt x="0" y="131"/>
                  </a:lnTo>
                  <a:lnTo>
                    <a:pt x="0" y="125"/>
                  </a:lnTo>
                  <a:lnTo>
                    <a:pt x="0" y="119"/>
                  </a:lnTo>
                  <a:lnTo>
                    <a:pt x="0" y="114"/>
                  </a:lnTo>
                  <a:lnTo>
                    <a:pt x="0" y="108"/>
                  </a:lnTo>
                  <a:lnTo>
                    <a:pt x="0" y="102"/>
                  </a:lnTo>
                  <a:lnTo>
                    <a:pt x="0" y="97"/>
                  </a:lnTo>
                  <a:lnTo>
                    <a:pt x="0" y="91"/>
                  </a:lnTo>
                  <a:lnTo>
                    <a:pt x="0" y="85"/>
                  </a:lnTo>
                  <a:lnTo>
                    <a:pt x="6" y="80"/>
                  </a:lnTo>
                  <a:lnTo>
                    <a:pt x="6" y="68"/>
                  </a:lnTo>
                  <a:lnTo>
                    <a:pt x="6" y="63"/>
                  </a:lnTo>
                  <a:lnTo>
                    <a:pt x="6" y="57"/>
                  </a:lnTo>
                  <a:lnTo>
                    <a:pt x="6" y="51"/>
                  </a:lnTo>
                  <a:lnTo>
                    <a:pt x="6" y="46"/>
                  </a:lnTo>
                  <a:lnTo>
                    <a:pt x="6" y="40"/>
                  </a:lnTo>
                  <a:lnTo>
                    <a:pt x="6" y="34"/>
                  </a:lnTo>
                  <a:lnTo>
                    <a:pt x="6" y="29"/>
                  </a:lnTo>
                  <a:lnTo>
                    <a:pt x="11" y="23"/>
                  </a:lnTo>
                  <a:lnTo>
                    <a:pt x="11" y="17"/>
                  </a:lnTo>
                  <a:lnTo>
                    <a:pt x="11" y="12"/>
                  </a:lnTo>
                  <a:lnTo>
                    <a:pt x="11" y="6"/>
                  </a:lnTo>
                  <a:lnTo>
                    <a:pt x="11" y="0"/>
                  </a:lnTo>
                  <a:lnTo>
                    <a:pt x="74" y="6"/>
                  </a:lnTo>
                  <a:lnTo>
                    <a:pt x="130"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7" name="Freeform 100">
              <a:extLst>
                <a:ext uri="{FF2B5EF4-FFF2-40B4-BE49-F238E27FC236}">
                  <a16:creationId xmlns:a16="http://schemas.microsoft.com/office/drawing/2014/main" id="{A8E13A52-F09C-9FE9-BB96-69646855ACBD}"/>
                </a:ext>
              </a:extLst>
            </p:cNvPr>
            <p:cNvSpPr>
              <a:spLocks/>
            </p:cNvSpPr>
            <p:nvPr/>
          </p:nvSpPr>
          <p:spPr bwMode="auto">
            <a:xfrm>
              <a:off x="3132" y="1360"/>
              <a:ext cx="148" cy="147"/>
            </a:xfrm>
            <a:custGeom>
              <a:avLst/>
              <a:gdLst>
                <a:gd name="T0" fmla="*/ 148 w 148"/>
                <a:gd name="T1" fmla="*/ 5 h 147"/>
                <a:gd name="T2" fmla="*/ 142 w 148"/>
                <a:gd name="T3" fmla="*/ 39 h 147"/>
                <a:gd name="T4" fmla="*/ 142 w 148"/>
                <a:gd name="T5" fmla="*/ 62 h 147"/>
                <a:gd name="T6" fmla="*/ 142 w 148"/>
                <a:gd name="T7" fmla="*/ 130 h 147"/>
                <a:gd name="T8" fmla="*/ 142 w 148"/>
                <a:gd name="T9" fmla="*/ 147 h 147"/>
                <a:gd name="T10" fmla="*/ 102 w 148"/>
                <a:gd name="T11" fmla="*/ 147 h 147"/>
                <a:gd name="T12" fmla="*/ 51 w 148"/>
                <a:gd name="T13" fmla="*/ 141 h 147"/>
                <a:gd name="T14" fmla="*/ 0 w 148"/>
                <a:gd name="T15" fmla="*/ 141 h 147"/>
                <a:gd name="T16" fmla="*/ 0 w 148"/>
                <a:gd name="T17" fmla="*/ 107 h 147"/>
                <a:gd name="T18" fmla="*/ 0 w 148"/>
                <a:gd name="T19" fmla="*/ 73 h 147"/>
                <a:gd name="T20" fmla="*/ 6 w 148"/>
                <a:gd name="T21" fmla="*/ 34 h 147"/>
                <a:gd name="T22" fmla="*/ 6 w 148"/>
                <a:gd name="T23" fmla="*/ 0 h 147"/>
                <a:gd name="T24" fmla="*/ 57 w 148"/>
                <a:gd name="T25" fmla="*/ 5 h 147"/>
                <a:gd name="T26" fmla="*/ 91 w 148"/>
                <a:gd name="T27" fmla="*/ 5 h 147"/>
                <a:gd name="T28" fmla="*/ 148 w 148"/>
                <a:gd name="T29"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47">
                  <a:moveTo>
                    <a:pt x="148" y="5"/>
                  </a:moveTo>
                  <a:lnTo>
                    <a:pt x="142" y="39"/>
                  </a:lnTo>
                  <a:lnTo>
                    <a:pt x="142" y="62"/>
                  </a:lnTo>
                  <a:lnTo>
                    <a:pt x="142" y="130"/>
                  </a:lnTo>
                  <a:lnTo>
                    <a:pt x="142" y="147"/>
                  </a:lnTo>
                  <a:lnTo>
                    <a:pt x="102" y="147"/>
                  </a:lnTo>
                  <a:lnTo>
                    <a:pt x="51" y="141"/>
                  </a:lnTo>
                  <a:lnTo>
                    <a:pt x="0" y="141"/>
                  </a:lnTo>
                  <a:lnTo>
                    <a:pt x="0" y="107"/>
                  </a:lnTo>
                  <a:lnTo>
                    <a:pt x="0" y="73"/>
                  </a:lnTo>
                  <a:lnTo>
                    <a:pt x="6" y="34"/>
                  </a:lnTo>
                  <a:lnTo>
                    <a:pt x="6" y="0"/>
                  </a:lnTo>
                  <a:lnTo>
                    <a:pt x="57" y="5"/>
                  </a:lnTo>
                  <a:lnTo>
                    <a:pt x="91" y="5"/>
                  </a:lnTo>
                  <a:lnTo>
                    <a:pt x="148"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8" name="Freeform 101">
              <a:extLst>
                <a:ext uri="{FF2B5EF4-FFF2-40B4-BE49-F238E27FC236}">
                  <a16:creationId xmlns:a16="http://schemas.microsoft.com/office/drawing/2014/main" id="{B4968162-D9D5-01BF-4EB4-43D5C4A60637}"/>
                </a:ext>
              </a:extLst>
            </p:cNvPr>
            <p:cNvSpPr>
              <a:spLocks/>
            </p:cNvSpPr>
            <p:nvPr/>
          </p:nvSpPr>
          <p:spPr bwMode="auto">
            <a:xfrm>
              <a:off x="4249" y="1280"/>
              <a:ext cx="187" cy="153"/>
            </a:xfrm>
            <a:custGeom>
              <a:avLst/>
              <a:gdLst>
                <a:gd name="T0" fmla="*/ 6 w 187"/>
                <a:gd name="T1" fmla="*/ 6 h 153"/>
                <a:gd name="T2" fmla="*/ 6 w 187"/>
                <a:gd name="T3" fmla="*/ 6 h 153"/>
                <a:gd name="T4" fmla="*/ 17 w 187"/>
                <a:gd name="T5" fmla="*/ 6 h 153"/>
                <a:gd name="T6" fmla="*/ 29 w 187"/>
                <a:gd name="T7" fmla="*/ 6 h 153"/>
                <a:gd name="T8" fmla="*/ 23 w 187"/>
                <a:gd name="T9" fmla="*/ 17 h 153"/>
                <a:gd name="T10" fmla="*/ 23 w 187"/>
                <a:gd name="T11" fmla="*/ 17 h 153"/>
                <a:gd name="T12" fmla="*/ 34 w 187"/>
                <a:gd name="T13" fmla="*/ 17 h 153"/>
                <a:gd name="T14" fmla="*/ 46 w 187"/>
                <a:gd name="T15" fmla="*/ 17 h 153"/>
                <a:gd name="T16" fmla="*/ 46 w 187"/>
                <a:gd name="T17" fmla="*/ 23 h 153"/>
                <a:gd name="T18" fmla="*/ 46 w 187"/>
                <a:gd name="T19" fmla="*/ 23 h 153"/>
                <a:gd name="T20" fmla="*/ 63 w 187"/>
                <a:gd name="T21" fmla="*/ 23 h 153"/>
                <a:gd name="T22" fmla="*/ 63 w 187"/>
                <a:gd name="T23" fmla="*/ 29 h 153"/>
                <a:gd name="T24" fmla="*/ 80 w 187"/>
                <a:gd name="T25" fmla="*/ 23 h 153"/>
                <a:gd name="T26" fmla="*/ 80 w 187"/>
                <a:gd name="T27" fmla="*/ 34 h 153"/>
                <a:gd name="T28" fmla="*/ 74 w 187"/>
                <a:gd name="T29" fmla="*/ 40 h 153"/>
                <a:gd name="T30" fmla="*/ 91 w 187"/>
                <a:gd name="T31" fmla="*/ 46 h 153"/>
                <a:gd name="T32" fmla="*/ 91 w 187"/>
                <a:gd name="T33" fmla="*/ 46 h 153"/>
                <a:gd name="T34" fmla="*/ 97 w 187"/>
                <a:gd name="T35" fmla="*/ 51 h 153"/>
                <a:gd name="T36" fmla="*/ 102 w 187"/>
                <a:gd name="T37" fmla="*/ 57 h 153"/>
                <a:gd name="T38" fmla="*/ 102 w 187"/>
                <a:gd name="T39" fmla="*/ 46 h 153"/>
                <a:gd name="T40" fmla="*/ 119 w 187"/>
                <a:gd name="T41" fmla="*/ 46 h 153"/>
                <a:gd name="T42" fmla="*/ 119 w 187"/>
                <a:gd name="T43" fmla="*/ 46 h 153"/>
                <a:gd name="T44" fmla="*/ 131 w 187"/>
                <a:gd name="T45" fmla="*/ 46 h 153"/>
                <a:gd name="T46" fmla="*/ 131 w 187"/>
                <a:gd name="T47" fmla="*/ 46 h 153"/>
                <a:gd name="T48" fmla="*/ 142 w 187"/>
                <a:gd name="T49" fmla="*/ 46 h 153"/>
                <a:gd name="T50" fmla="*/ 142 w 187"/>
                <a:gd name="T51" fmla="*/ 46 h 153"/>
                <a:gd name="T52" fmla="*/ 153 w 187"/>
                <a:gd name="T53" fmla="*/ 46 h 153"/>
                <a:gd name="T54" fmla="*/ 165 w 187"/>
                <a:gd name="T55" fmla="*/ 46 h 153"/>
                <a:gd name="T56" fmla="*/ 176 w 187"/>
                <a:gd name="T57" fmla="*/ 46 h 153"/>
                <a:gd name="T58" fmla="*/ 182 w 187"/>
                <a:gd name="T59" fmla="*/ 51 h 153"/>
                <a:gd name="T60" fmla="*/ 187 w 187"/>
                <a:gd name="T61" fmla="*/ 51 h 153"/>
                <a:gd name="T62" fmla="*/ 187 w 187"/>
                <a:gd name="T63" fmla="*/ 74 h 153"/>
                <a:gd name="T64" fmla="*/ 187 w 187"/>
                <a:gd name="T65" fmla="*/ 97 h 153"/>
                <a:gd name="T66" fmla="*/ 187 w 187"/>
                <a:gd name="T67" fmla="*/ 119 h 153"/>
                <a:gd name="T68" fmla="*/ 187 w 187"/>
                <a:gd name="T69" fmla="*/ 136 h 153"/>
                <a:gd name="T70" fmla="*/ 182 w 187"/>
                <a:gd name="T71" fmla="*/ 131 h 153"/>
                <a:gd name="T72" fmla="*/ 176 w 187"/>
                <a:gd name="T73" fmla="*/ 131 h 153"/>
                <a:gd name="T74" fmla="*/ 165 w 187"/>
                <a:gd name="T75" fmla="*/ 131 h 153"/>
                <a:gd name="T76" fmla="*/ 153 w 187"/>
                <a:gd name="T77" fmla="*/ 125 h 153"/>
                <a:gd name="T78" fmla="*/ 142 w 187"/>
                <a:gd name="T79" fmla="*/ 136 h 153"/>
                <a:gd name="T80" fmla="*/ 136 w 187"/>
                <a:gd name="T81" fmla="*/ 142 h 153"/>
                <a:gd name="T82" fmla="*/ 131 w 187"/>
                <a:gd name="T83" fmla="*/ 148 h 153"/>
                <a:gd name="T84" fmla="*/ 108 w 187"/>
                <a:gd name="T85" fmla="*/ 148 h 153"/>
                <a:gd name="T86" fmla="*/ 102 w 187"/>
                <a:gd name="T87" fmla="*/ 148 h 153"/>
                <a:gd name="T88" fmla="*/ 91 w 187"/>
                <a:gd name="T89" fmla="*/ 142 h 153"/>
                <a:gd name="T90" fmla="*/ 85 w 187"/>
                <a:gd name="T91" fmla="*/ 136 h 153"/>
                <a:gd name="T92" fmla="*/ 74 w 187"/>
                <a:gd name="T93" fmla="*/ 136 h 153"/>
                <a:gd name="T94" fmla="*/ 63 w 187"/>
                <a:gd name="T95" fmla="*/ 136 h 153"/>
                <a:gd name="T96" fmla="*/ 46 w 187"/>
                <a:gd name="T97" fmla="*/ 142 h 153"/>
                <a:gd name="T98" fmla="*/ 40 w 187"/>
                <a:gd name="T99" fmla="*/ 148 h 153"/>
                <a:gd name="T100" fmla="*/ 29 w 187"/>
                <a:gd name="T101" fmla="*/ 148 h 153"/>
                <a:gd name="T102" fmla="*/ 23 w 187"/>
                <a:gd name="T103" fmla="*/ 142 h 153"/>
                <a:gd name="T104" fmla="*/ 12 w 187"/>
                <a:gd name="T105" fmla="*/ 131 h 153"/>
                <a:gd name="T106" fmla="*/ 6 w 187"/>
                <a:gd name="T107" fmla="*/ 125 h 153"/>
                <a:gd name="T108" fmla="*/ 0 w 187"/>
                <a:gd name="T109" fmla="*/ 8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153">
                  <a:moveTo>
                    <a:pt x="0" y="6"/>
                  </a:moveTo>
                  <a:lnTo>
                    <a:pt x="6" y="6"/>
                  </a:lnTo>
                  <a:lnTo>
                    <a:pt x="6" y="12"/>
                  </a:lnTo>
                  <a:lnTo>
                    <a:pt x="6" y="6"/>
                  </a:lnTo>
                  <a:lnTo>
                    <a:pt x="6" y="0"/>
                  </a:lnTo>
                  <a:lnTo>
                    <a:pt x="12" y="0"/>
                  </a:lnTo>
                  <a:lnTo>
                    <a:pt x="12" y="6"/>
                  </a:lnTo>
                  <a:lnTo>
                    <a:pt x="6" y="6"/>
                  </a:lnTo>
                  <a:lnTo>
                    <a:pt x="6" y="12"/>
                  </a:lnTo>
                  <a:lnTo>
                    <a:pt x="12" y="12"/>
                  </a:lnTo>
                  <a:lnTo>
                    <a:pt x="17" y="12"/>
                  </a:lnTo>
                  <a:lnTo>
                    <a:pt x="17" y="6"/>
                  </a:lnTo>
                  <a:lnTo>
                    <a:pt x="23" y="6"/>
                  </a:lnTo>
                  <a:lnTo>
                    <a:pt x="23" y="12"/>
                  </a:lnTo>
                  <a:lnTo>
                    <a:pt x="29" y="12"/>
                  </a:lnTo>
                  <a:lnTo>
                    <a:pt x="29" y="6"/>
                  </a:lnTo>
                  <a:lnTo>
                    <a:pt x="29" y="12"/>
                  </a:lnTo>
                  <a:lnTo>
                    <a:pt x="23" y="12"/>
                  </a:lnTo>
                  <a:lnTo>
                    <a:pt x="29" y="12"/>
                  </a:lnTo>
                  <a:lnTo>
                    <a:pt x="23" y="17"/>
                  </a:lnTo>
                  <a:lnTo>
                    <a:pt x="23" y="12"/>
                  </a:lnTo>
                  <a:lnTo>
                    <a:pt x="23" y="17"/>
                  </a:lnTo>
                  <a:lnTo>
                    <a:pt x="17" y="17"/>
                  </a:lnTo>
                  <a:lnTo>
                    <a:pt x="23" y="17"/>
                  </a:lnTo>
                  <a:lnTo>
                    <a:pt x="29" y="17"/>
                  </a:lnTo>
                  <a:lnTo>
                    <a:pt x="29" y="12"/>
                  </a:lnTo>
                  <a:lnTo>
                    <a:pt x="34" y="12"/>
                  </a:lnTo>
                  <a:lnTo>
                    <a:pt x="34" y="17"/>
                  </a:lnTo>
                  <a:lnTo>
                    <a:pt x="40" y="17"/>
                  </a:lnTo>
                  <a:lnTo>
                    <a:pt x="40" y="12"/>
                  </a:lnTo>
                  <a:lnTo>
                    <a:pt x="46" y="12"/>
                  </a:lnTo>
                  <a:lnTo>
                    <a:pt x="46" y="17"/>
                  </a:lnTo>
                  <a:lnTo>
                    <a:pt x="51" y="17"/>
                  </a:lnTo>
                  <a:lnTo>
                    <a:pt x="46" y="17"/>
                  </a:lnTo>
                  <a:lnTo>
                    <a:pt x="40" y="23"/>
                  </a:lnTo>
                  <a:lnTo>
                    <a:pt x="46" y="23"/>
                  </a:lnTo>
                  <a:lnTo>
                    <a:pt x="46" y="17"/>
                  </a:lnTo>
                  <a:lnTo>
                    <a:pt x="51" y="17"/>
                  </a:lnTo>
                  <a:lnTo>
                    <a:pt x="51" y="23"/>
                  </a:lnTo>
                  <a:lnTo>
                    <a:pt x="46" y="23"/>
                  </a:lnTo>
                  <a:lnTo>
                    <a:pt x="46" y="29"/>
                  </a:lnTo>
                  <a:lnTo>
                    <a:pt x="51" y="29"/>
                  </a:lnTo>
                  <a:lnTo>
                    <a:pt x="57" y="23"/>
                  </a:lnTo>
                  <a:lnTo>
                    <a:pt x="63" y="23"/>
                  </a:lnTo>
                  <a:lnTo>
                    <a:pt x="57" y="23"/>
                  </a:lnTo>
                  <a:lnTo>
                    <a:pt x="57" y="29"/>
                  </a:lnTo>
                  <a:lnTo>
                    <a:pt x="57" y="34"/>
                  </a:lnTo>
                  <a:lnTo>
                    <a:pt x="63" y="29"/>
                  </a:lnTo>
                  <a:lnTo>
                    <a:pt x="68" y="29"/>
                  </a:lnTo>
                  <a:lnTo>
                    <a:pt x="68" y="23"/>
                  </a:lnTo>
                  <a:lnTo>
                    <a:pt x="74" y="23"/>
                  </a:lnTo>
                  <a:lnTo>
                    <a:pt x="80" y="23"/>
                  </a:lnTo>
                  <a:lnTo>
                    <a:pt x="80" y="29"/>
                  </a:lnTo>
                  <a:lnTo>
                    <a:pt x="74" y="29"/>
                  </a:lnTo>
                  <a:lnTo>
                    <a:pt x="80" y="29"/>
                  </a:lnTo>
                  <a:lnTo>
                    <a:pt x="80" y="34"/>
                  </a:lnTo>
                  <a:lnTo>
                    <a:pt x="74" y="34"/>
                  </a:lnTo>
                  <a:lnTo>
                    <a:pt x="74" y="40"/>
                  </a:lnTo>
                  <a:lnTo>
                    <a:pt x="74" y="34"/>
                  </a:lnTo>
                  <a:lnTo>
                    <a:pt x="74" y="40"/>
                  </a:lnTo>
                  <a:lnTo>
                    <a:pt x="80" y="40"/>
                  </a:lnTo>
                  <a:lnTo>
                    <a:pt x="85" y="40"/>
                  </a:lnTo>
                  <a:lnTo>
                    <a:pt x="85" y="46"/>
                  </a:lnTo>
                  <a:lnTo>
                    <a:pt x="91" y="46"/>
                  </a:lnTo>
                  <a:lnTo>
                    <a:pt x="97" y="46"/>
                  </a:lnTo>
                  <a:lnTo>
                    <a:pt x="97" y="40"/>
                  </a:lnTo>
                  <a:lnTo>
                    <a:pt x="97" y="46"/>
                  </a:lnTo>
                  <a:lnTo>
                    <a:pt x="91" y="46"/>
                  </a:lnTo>
                  <a:lnTo>
                    <a:pt x="91" y="51"/>
                  </a:lnTo>
                  <a:lnTo>
                    <a:pt x="97" y="51"/>
                  </a:lnTo>
                  <a:lnTo>
                    <a:pt x="97" y="57"/>
                  </a:lnTo>
                  <a:lnTo>
                    <a:pt x="97" y="51"/>
                  </a:lnTo>
                  <a:lnTo>
                    <a:pt x="97" y="57"/>
                  </a:lnTo>
                  <a:lnTo>
                    <a:pt x="97" y="51"/>
                  </a:lnTo>
                  <a:lnTo>
                    <a:pt x="102" y="51"/>
                  </a:lnTo>
                  <a:lnTo>
                    <a:pt x="102" y="57"/>
                  </a:lnTo>
                  <a:lnTo>
                    <a:pt x="102" y="51"/>
                  </a:lnTo>
                  <a:lnTo>
                    <a:pt x="108" y="51"/>
                  </a:lnTo>
                  <a:lnTo>
                    <a:pt x="102" y="51"/>
                  </a:lnTo>
                  <a:lnTo>
                    <a:pt x="102" y="46"/>
                  </a:lnTo>
                  <a:lnTo>
                    <a:pt x="108" y="46"/>
                  </a:lnTo>
                  <a:lnTo>
                    <a:pt x="108" y="51"/>
                  </a:lnTo>
                  <a:lnTo>
                    <a:pt x="114" y="51"/>
                  </a:lnTo>
                  <a:lnTo>
                    <a:pt x="119" y="46"/>
                  </a:lnTo>
                  <a:lnTo>
                    <a:pt x="119" y="40"/>
                  </a:lnTo>
                  <a:lnTo>
                    <a:pt x="125" y="40"/>
                  </a:lnTo>
                  <a:lnTo>
                    <a:pt x="125" y="46"/>
                  </a:lnTo>
                  <a:lnTo>
                    <a:pt x="119" y="46"/>
                  </a:lnTo>
                  <a:lnTo>
                    <a:pt x="119" y="51"/>
                  </a:lnTo>
                  <a:lnTo>
                    <a:pt x="125" y="51"/>
                  </a:lnTo>
                  <a:lnTo>
                    <a:pt x="125" y="46"/>
                  </a:lnTo>
                  <a:lnTo>
                    <a:pt x="131" y="46"/>
                  </a:lnTo>
                  <a:lnTo>
                    <a:pt x="131" y="40"/>
                  </a:lnTo>
                  <a:lnTo>
                    <a:pt x="136" y="40"/>
                  </a:lnTo>
                  <a:lnTo>
                    <a:pt x="136" y="46"/>
                  </a:lnTo>
                  <a:lnTo>
                    <a:pt x="131" y="46"/>
                  </a:lnTo>
                  <a:lnTo>
                    <a:pt x="131" y="51"/>
                  </a:lnTo>
                  <a:lnTo>
                    <a:pt x="136" y="51"/>
                  </a:lnTo>
                  <a:lnTo>
                    <a:pt x="142" y="51"/>
                  </a:lnTo>
                  <a:lnTo>
                    <a:pt x="142" y="46"/>
                  </a:lnTo>
                  <a:lnTo>
                    <a:pt x="142" y="51"/>
                  </a:lnTo>
                  <a:lnTo>
                    <a:pt x="148" y="51"/>
                  </a:lnTo>
                  <a:lnTo>
                    <a:pt x="148" y="46"/>
                  </a:lnTo>
                  <a:lnTo>
                    <a:pt x="142" y="46"/>
                  </a:lnTo>
                  <a:lnTo>
                    <a:pt x="142" y="40"/>
                  </a:lnTo>
                  <a:lnTo>
                    <a:pt x="148" y="40"/>
                  </a:lnTo>
                  <a:lnTo>
                    <a:pt x="153" y="40"/>
                  </a:lnTo>
                  <a:lnTo>
                    <a:pt x="153" y="46"/>
                  </a:lnTo>
                  <a:lnTo>
                    <a:pt x="159" y="46"/>
                  </a:lnTo>
                  <a:lnTo>
                    <a:pt x="159" y="40"/>
                  </a:lnTo>
                  <a:lnTo>
                    <a:pt x="159" y="46"/>
                  </a:lnTo>
                  <a:lnTo>
                    <a:pt x="165" y="46"/>
                  </a:lnTo>
                  <a:lnTo>
                    <a:pt x="165" y="51"/>
                  </a:lnTo>
                  <a:lnTo>
                    <a:pt x="165" y="46"/>
                  </a:lnTo>
                  <a:lnTo>
                    <a:pt x="170" y="46"/>
                  </a:lnTo>
                  <a:lnTo>
                    <a:pt x="176" y="46"/>
                  </a:lnTo>
                  <a:lnTo>
                    <a:pt x="176" y="40"/>
                  </a:lnTo>
                  <a:lnTo>
                    <a:pt x="176" y="46"/>
                  </a:lnTo>
                  <a:lnTo>
                    <a:pt x="182" y="46"/>
                  </a:lnTo>
                  <a:lnTo>
                    <a:pt x="182" y="51"/>
                  </a:lnTo>
                  <a:lnTo>
                    <a:pt x="182" y="46"/>
                  </a:lnTo>
                  <a:lnTo>
                    <a:pt x="176" y="51"/>
                  </a:lnTo>
                  <a:lnTo>
                    <a:pt x="182" y="51"/>
                  </a:lnTo>
                  <a:lnTo>
                    <a:pt x="187" y="51"/>
                  </a:lnTo>
                  <a:lnTo>
                    <a:pt x="187" y="57"/>
                  </a:lnTo>
                  <a:lnTo>
                    <a:pt x="187" y="63"/>
                  </a:lnTo>
                  <a:lnTo>
                    <a:pt x="187" y="68"/>
                  </a:lnTo>
                  <a:lnTo>
                    <a:pt x="187" y="74"/>
                  </a:lnTo>
                  <a:lnTo>
                    <a:pt x="187" y="80"/>
                  </a:lnTo>
                  <a:lnTo>
                    <a:pt x="187" y="85"/>
                  </a:lnTo>
                  <a:lnTo>
                    <a:pt x="187" y="91"/>
                  </a:lnTo>
                  <a:lnTo>
                    <a:pt x="187" y="97"/>
                  </a:lnTo>
                  <a:lnTo>
                    <a:pt x="187" y="102"/>
                  </a:lnTo>
                  <a:lnTo>
                    <a:pt x="187" y="108"/>
                  </a:lnTo>
                  <a:lnTo>
                    <a:pt x="187" y="114"/>
                  </a:lnTo>
                  <a:lnTo>
                    <a:pt x="187" y="119"/>
                  </a:lnTo>
                  <a:lnTo>
                    <a:pt x="187" y="125"/>
                  </a:lnTo>
                  <a:lnTo>
                    <a:pt x="187" y="136"/>
                  </a:lnTo>
                  <a:lnTo>
                    <a:pt x="187" y="142"/>
                  </a:lnTo>
                  <a:lnTo>
                    <a:pt x="187" y="136"/>
                  </a:lnTo>
                  <a:lnTo>
                    <a:pt x="182" y="136"/>
                  </a:lnTo>
                  <a:lnTo>
                    <a:pt x="187" y="136"/>
                  </a:lnTo>
                  <a:lnTo>
                    <a:pt x="182" y="136"/>
                  </a:lnTo>
                  <a:lnTo>
                    <a:pt x="182" y="131"/>
                  </a:lnTo>
                  <a:lnTo>
                    <a:pt x="176" y="131"/>
                  </a:lnTo>
                  <a:lnTo>
                    <a:pt x="182" y="131"/>
                  </a:lnTo>
                  <a:lnTo>
                    <a:pt x="176" y="136"/>
                  </a:lnTo>
                  <a:lnTo>
                    <a:pt x="176" y="131"/>
                  </a:lnTo>
                  <a:lnTo>
                    <a:pt x="170" y="131"/>
                  </a:lnTo>
                  <a:lnTo>
                    <a:pt x="165" y="131"/>
                  </a:lnTo>
                  <a:lnTo>
                    <a:pt x="170" y="131"/>
                  </a:lnTo>
                  <a:lnTo>
                    <a:pt x="165" y="131"/>
                  </a:lnTo>
                  <a:lnTo>
                    <a:pt x="165" y="136"/>
                  </a:lnTo>
                  <a:lnTo>
                    <a:pt x="159" y="131"/>
                  </a:lnTo>
                  <a:lnTo>
                    <a:pt x="153" y="131"/>
                  </a:lnTo>
                  <a:lnTo>
                    <a:pt x="153" y="125"/>
                  </a:lnTo>
                  <a:lnTo>
                    <a:pt x="153" y="131"/>
                  </a:lnTo>
                  <a:lnTo>
                    <a:pt x="148" y="131"/>
                  </a:lnTo>
                  <a:lnTo>
                    <a:pt x="142" y="131"/>
                  </a:lnTo>
                  <a:lnTo>
                    <a:pt x="142" y="136"/>
                  </a:lnTo>
                  <a:lnTo>
                    <a:pt x="136" y="136"/>
                  </a:lnTo>
                  <a:lnTo>
                    <a:pt x="136" y="142"/>
                  </a:lnTo>
                  <a:lnTo>
                    <a:pt x="136" y="148"/>
                  </a:lnTo>
                  <a:lnTo>
                    <a:pt x="136" y="142"/>
                  </a:lnTo>
                  <a:lnTo>
                    <a:pt x="136" y="148"/>
                  </a:lnTo>
                  <a:lnTo>
                    <a:pt x="131" y="148"/>
                  </a:lnTo>
                  <a:lnTo>
                    <a:pt x="131" y="153"/>
                  </a:lnTo>
                  <a:lnTo>
                    <a:pt x="131" y="148"/>
                  </a:lnTo>
                  <a:lnTo>
                    <a:pt x="125" y="148"/>
                  </a:lnTo>
                  <a:lnTo>
                    <a:pt x="119" y="148"/>
                  </a:lnTo>
                  <a:lnTo>
                    <a:pt x="114" y="148"/>
                  </a:lnTo>
                  <a:lnTo>
                    <a:pt x="108" y="148"/>
                  </a:lnTo>
                  <a:lnTo>
                    <a:pt x="102" y="148"/>
                  </a:lnTo>
                  <a:lnTo>
                    <a:pt x="108" y="142"/>
                  </a:lnTo>
                  <a:lnTo>
                    <a:pt x="102" y="142"/>
                  </a:lnTo>
                  <a:lnTo>
                    <a:pt x="102" y="148"/>
                  </a:lnTo>
                  <a:lnTo>
                    <a:pt x="102" y="142"/>
                  </a:lnTo>
                  <a:lnTo>
                    <a:pt x="97" y="142"/>
                  </a:lnTo>
                  <a:lnTo>
                    <a:pt x="97" y="148"/>
                  </a:lnTo>
                  <a:lnTo>
                    <a:pt x="91" y="142"/>
                  </a:lnTo>
                  <a:lnTo>
                    <a:pt x="91" y="136"/>
                  </a:lnTo>
                  <a:lnTo>
                    <a:pt x="85" y="136"/>
                  </a:lnTo>
                  <a:lnTo>
                    <a:pt x="80" y="136"/>
                  </a:lnTo>
                  <a:lnTo>
                    <a:pt x="85" y="136"/>
                  </a:lnTo>
                  <a:lnTo>
                    <a:pt x="80" y="136"/>
                  </a:lnTo>
                  <a:lnTo>
                    <a:pt x="74" y="136"/>
                  </a:lnTo>
                  <a:lnTo>
                    <a:pt x="68" y="136"/>
                  </a:lnTo>
                  <a:lnTo>
                    <a:pt x="74" y="136"/>
                  </a:lnTo>
                  <a:lnTo>
                    <a:pt x="68" y="136"/>
                  </a:lnTo>
                  <a:lnTo>
                    <a:pt x="63" y="136"/>
                  </a:lnTo>
                  <a:lnTo>
                    <a:pt x="63" y="142"/>
                  </a:lnTo>
                  <a:lnTo>
                    <a:pt x="63" y="136"/>
                  </a:lnTo>
                  <a:lnTo>
                    <a:pt x="63" y="142"/>
                  </a:lnTo>
                  <a:lnTo>
                    <a:pt x="57" y="142"/>
                  </a:lnTo>
                  <a:lnTo>
                    <a:pt x="51" y="142"/>
                  </a:lnTo>
                  <a:lnTo>
                    <a:pt x="46" y="142"/>
                  </a:lnTo>
                  <a:lnTo>
                    <a:pt x="46" y="148"/>
                  </a:lnTo>
                  <a:lnTo>
                    <a:pt x="40" y="148"/>
                  </a:lnTo>
                  <a:lnTo>
                    <a:pt x="40" y="142"/>
                  </a:lnTo>
                  <a:lnTo>
                    <a:pt x="40" y="148"/>
                  </a:lnTo>
                  <a:lnTo>
                    <a:pt x="34" y="148"/>
                  </a:lnTo>
                  <a:lnTo>
                    <a:pt x="40" y="148"/>
                  </a:lnTo>
                  <a:lnTo>
                    <a:pt x="34" y="148"/>
                  </a:lnTo>
                  <a:lnTo>
                    <a:pt x="29" y="148"/>
                  </a:lnTo>
                  <a:lnTo>
                    <a:pt x="29" y="142"/>
                  </a:lnTo>
                  <a:lnTo>
                    <a:pt x="23" y="142"/>
                  </a:lnTo>
                  <a:lnTo>
                    <a:pt x="29" y="142"/>
                  </a:lnTo>
                  <a:lnTo>
                    <a:pt x="23" y="142"/>
                  </a:lnTo>
                  <a:lnTo>
                    <a:pt x="23" y="136"/>
                  </a:lnTo>
                  <a:lnTo>
                    <a:pt x="17" y="136"/>
                  </a:lnTo>
                  <a:lnTo>
                    <a:pt x="17" y="131"/>
                  </a:lnTo>
                  <a:lnTo>
                    <a:pt x="12" y="131"/>
                  </a:lnTo>
                  <a:lnTo>
                    <a:pt x="12" y="125"/>
                  </a:lnTo>
                  <a:lnTo>
                    <a:pt x="12" y="131"/>
                  </a:lnTo>
                  <a:lnTo>
                    <a:pt x="6" y="131"/>
                  </a:lnTo>
                  <a:lnTo>
                    <a:pt x="6" y="125"/>
                  </a:lnTo>
                  <a:lnTo>
                    <a:pt x="0" y="125"/>
                  </a:lnTo>
                  <a:lnTo>
                    <a:pt x="6" y="125"/>
                  </a:lnTo>
                  <a:lnTo>
                    <a:pt x="0" y="125"/>
                  </a:lnTo>
                  <a:lnTo>
                    <a:pt x="0" y="85"/>
                  </a:lnTo>
                  <a:lnTo>
                    <a:pt x="0"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9" name="Freeform 102">
              <a:extLst>
                <a:ext uri="{FF2B5EF4-FFF2-40B4-BE49-F238E27FC236}">
                  <a16:creationId xmlns:a16="http://schemas.microsoft.com/office/drawing/2014/main" id="{6A2F3A71-49F4-4AFD-93FC-07B375B72B83}"/>
                </a:ext>
              </a:extLst>
            </p:cNvPr>
            <p:cNvSpPr>
              <a:spLocks/>
            </p:cNvSpPr>
            <p:nvPr/>
          </p:nvSpPr>
          <p:spPr bwMode="auto">
            <a:xfrm>
              <a:off x="4272" y="1405"/>
              <a:ext cx="164" cy="142"/>
            </a:xfrm>
            <a:custGeom>
              <a:avLst/>
              <a:gdLst>
                <a:gd name="T0" fmla="*/ 164 w 164"/>
                <a:gd name="T1" fmla="*/ 23 h 142"/>
                <a:gd name="T2" fmla="*/ 164 w 164"/>
                <a:gd name="T3" fmla="*/ 34 h 142"/>
                <a:gd name="T4" fmla="*/ 164 w 164"/>
                <a:gd name="T5" fmla="*/ 45 h 142"/>
                <a:gd name="T6" fmla="*/ 164 w 164"/>
                <a:gd name="T7" fmla="*/ 57 h 142"/>
                <a:gd name="T8" fmla="*/ 164 w 164"/>
                <a:gd name="T9" fmla="*/ 68 h 142"/>
                <a:gd name="T10" fmla="*/ 164 w 164"/>
                <a:gd name="T11" fmla="*/ 79 h 142"/>
                <a:gd name="T12" fmla="*/ 164 w 164"/>
                <a:gd name="T13" fmla="*/ 96 h 142"/>
                <a:gd name="T14" fmla="*/ 164 w 164"/>
                <a:gd name="T15" fmla="*/ 108 h 142"/>
                <a:gd name="T16" fmla="*/ 164 w 164"/>
                <a:gd name="T17" fmla="*/ 119 h 142"/>
                <a:gd name="T18" fmla="*/ 164 w 164"/>
                <a:gd name="T19" fmla="*/ 130 h 142"/>
                <a:gd name="T20" fmla="*/ 142 w 164"/>
                <a:gd name="T21" fmla="*/ 142 h 142"/>
                <a:gd name="T22" fmla="*/ 62 w 164"/>
                <a:gd name="T23" fmla="*/ 142 h 142"/>
                <a:gd name="T24" fmla="*/ 0 w 164"/>
                <a:gd name="T25" fmla="*/ 68 h 142"/>
                <a:gd name="T26" fmla="*/ 0 w 164"/>
                <a:gd name="T27" fmla="*/ 17 h 142"/>
                <a:gd name="T28" fmla="*/ 0 w 164"/>
                <a:gd name="T29" fmla="*/ 17 h 142"/>
                <a:gd name="T30" fmla="*/ 6 w 164"/>
                <a:gd name="T31" fmla="*/ 23 h 142"/>
                <a:gd name="T32" fmla="*/ 17 w 164"/>
                <a:gd name="T33" fmla="*/ 23 h 142"/>
                <a:gd name="T34" fmla="*/ 17 w 164"/>
                <a:gd name="T35" fmla="*/ 23 h 142"/>
                <a:gd name="T36" fmla="*/ 17 w 164"/>
                <a:gd name="T37" fmla="*/ 23 h 142"/>
                <a:gd name="T38" fmla="*/ 23 w 164"/>
                <a:gd name="T39" fmla="*/ 17 h 142"/>
                <a:gd name="T40" fmla="*/ 34 w 164"/>
                <a:gd name="T41" fmla="*/ 17 h 142"/>
                <a:gd name="T42" fmla="*/ 40 w 164"/>
                <a:gd name="T43" fmla="*/ 11 h 142"/>
                <a:gd name="T44" fmla="*/ 40 w 164"/>
                <a:gd name="T45" fmla="*/ 11 h 142"/>
                <a:gd name="T46" fmla="*/ 51 w 164"/>
                <a:gd name="T47" fmla="*/ 11 h 142"/>
                <a:gd name="T48" fmla="*/ 51 w 164"/>
                <a:gd name="T49" fmla="*/ 11 h 142"/>
                <a:gd name="T50" fmla="*/ 62 w 164"/>
                <a:gd name="T51" fmla="*/ 11 h 142"/>
                <a:gd name="T52" fmla="*/ 62 w 164"/>
                <a:gd name="T53" fmla="*/ 11 h 142"/>
                <a:gd name="T54" fmla="*/ 68 w 164"/>
                <a:gd name="T55" fmla="*/ 17 h 142"/>
                <a:gd name="T56" fmla="*/ 74 w 164"/>
                <a:gd name="T57" fmla="*/ 17 h 142"/>
                <a:gd name="T58" fmla="*/ 79 w 164"/>
                <a:gd name="T59" fmla="*/ 23 h 142"/>
                <a:gd name="T60" fmla="*/ 85 w 164"/>
                <a:gd name="T61" fmla="*/ 17 h 142"/>
                <a:gd name="T62" fmla="*/ 85 w 164"/>
                <a:gd name="T63" fmla="*/ 23 h 142"/>
                <a:gd name="T64" fmla="*/ 96 w 164"/>
                <a:gd name="T65" fmla="*/ 23 h 142"/>
                <a:gd name="T66" fmla="*/ 108 w 164"/>
                <a:gd name="T67" fmla="*/ 23 h 142"/>
                <a:gd name="T68" fmla="*/ 108 w 164"/>
                <a:gd name="T69" fmla="*/ 23 h 142"/>
                <a:gd name="T70" fmla="*/ 113 w 164"/>
                <a:gd name="T71" fmla="*/ 17 h 142"/>
                <a:gd name="T72" fmla="*/ 113 w 164"/>
                <a:gd name="T73" fmla="*/ 17 h 142"/>
                <a:gd name="T74" fmla="*/ 119 w 164"/>
                <a:gd name="T75" fmla="*/ 11 h 142"/>
                <a:gd name="T76" fmla="*/ 125 w 164"/>
                <a:gd name="T77" fmla="*/ 6 h 142"/>
                <a:gd name="T78" fmla="*/ 130 w 164"/>
                <a:gd name="T79" fmla="*/ 0 h 142"/>
                <a:gd name="T80" fmla="*/ 136 w 164"/>
                <a:gd name="T81" fmla="*/ 6 h 142"/>
                <a:gd name="T82" fmla="*/ 142 w 164"/>
                <a:gd name="T83" fmla="*/ 6 h 142"/>
                <a:gd name="T84" fmla="*/ 142 w 164"/>
                <a:gd name="T85" fmla="*/ 6 h 142"/>
                <a:gd name="T86" fmla="*/ 153 w 164"/>
                <a:gd name="T87" fmla="*/ 6 h 142"/>
                <a:gd name="T88" fmla="*/ 159 w 164"/>
                <a:gd name="T89" fmla="*/ 6 h 142"/>
                <a:gd name="T90" fmla="*/ 159 w 164"/>
                <a:gd name="T91" fmla="*/ 6 h 142"/>
                <a:gd name="T92" fmla="*/ 164 w 164"/>
                <a:gd name="T93" fmla="*/ 11 h 142"/>
                <a:gd name="T94" fmla="*/ 164 w 164"/>
                <a:gd name="T95" fmla="*/ 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42">
                  <a:moveTo>
                    <a:pt x="164" y="17"/>
                  </a:moveTo>
                  <a:lnTo>
                    <a:pt x="164" y="23"/>
                  </a:lnTo>
                  <a:lnTo>
                    <a:pt x="164" y="28"/>
                  </a:lnTo>
                  <a:lnTo>
                    <a:pt x="164" y="34"/>
                  </a:lnTo>
                  <a:lnTo>
                    <a:pt x="164" y="40"/>
                  </a:lnTo>
                  <a:lnTo>
                    <a:pt x="164" y="45"/>
                  </a:lnTo>
                  <a:lnTo>
                    <a:pt x="164" y="51"/>
                  </a:lnTo>
                  <a:lnTo>
                    <a:pt x="164" y="57"/>
                  </a:lnTo>
                  <a:lnTo>
                    <a:pt x="164" y="62"/>
                  </a:lnTo>
                  <a:lnTo>
                    <a:pt x="164" y="68"/>
                  </a:lnTo>
                  <a:lnTo>
                    <a:pt x="164" y="74"/>
                  </a:lnTo>
                  <a:lnTo>
                    <a:pt x="164" y="79"/>
                  </a:lnTo>
                  <a:lnTo>
                    <a:pt x="164" y="85"/>
                  </a:lnTo>
                  <a:lnTo>
                    <a:pt x="164" y="96"/>
                  </a:lnTo>
                  <a:lnTo>
                    <a:pt x="164" y="102"/>
                  </a:lnTo>
                  <a:lnTo>
                    <a:pt x="164" y="108"/>
                  </a:lnTo>
                  <a:lnTo>
                    <a:pt x="164" y="113"/>
                  </a:lnTo>
                  <a:lnTo>
                    <a:pt x="164" y="119"/>
                  </a:lnTo>
                  <a:lnTo>
                    <a:pt x="164" y="125"/>
                  </a:lnTo>
                  <a:lnTo>
                    <a:pt x="164" y="130"/>
                  </a:lnTo>
                  <a:lnTo>
                    <a:pt x="164" y="136"/>
                  </a:lnTo>
                  <a:lnTo>
                    <a:pt x="142" y="142"/>
                  </a:lnTo>
                  <a:lnTo>
                    <a:pt x="79" y="142"/>
                  </a:lnTo>
                  <a:lnTo>
                    <a:pt x="62" y="142"/>
                  </a:lnTo>
                  <a:lnTo>
                    <a:pt x="0" y="142"/>
                  </a:lnTo>
                  <a:lnTo>
                    <a:pt x="0" y="68"/>
                  </a:lnTo>
                  <a:lnTo>
                    <a:pt x="0" y="51"/>
                  </a:lnTo>
                  <a:lnTo>
                    <a:pt x="0" y="17"/>
                  </a:lnTo>
                  <a:lnTo>
                    <a:pt x="6" y="17"/>
                  </a:lnTo>
                  <a:lnTo>
                    <a:pt x="0" y="17"/>
                  </a:lnTo>
                  <a:lnTo>
                    <a:pt x="6" y="17"/>
                  </a:lnTo>
                  <a:lnTo>
                    <a:pt x="6" y="23"/>
                  </a:lnTo>
                  <a:lnTo>
                    <a:pt x="11" y="23"/>
                  </a:lnTo>
                  <a:lnTo>
                    <a:pt x="17" y="23"/>
                  </a:lnTo>
                  <a:lnTo>
                    <a:pt x="11" y="23"/>
                  </a:lnTo>
                  <a:lnTo>
                    <a:pt x="17" y="23"/>
                  </a:lnTo>
                  <a:lnTo>
                    <a:pt x="17" y="17"/>
                  </a:lnTo>
                  <a:lnTo>
                    <a:pt x="17" y="23"/>
                  </a:lnTo>
                  <a:lnTo>
                    <a:pt x="23" y="23"/>
                  </a:lnTo>
                  <a:lnTo>
                    <a:pt x="23" y="17"/>
                  </a:lnTo>
                  <a:lnTo>
                    <a:pt x="28" y="17"/>
                  </a:lnTo>
                  <a:lnTo>
                    <a:pt x="34" y="17"/>
                  </a:lnTo>
                  <a:lnTo>
                    <a:pt x="40" y="17"/>
                  </a:lnTo>
                  <a:lnTo>
                    <a:pt x="40" y="11"/>
                  </a:lnTo>
                  <a:lnTo>
                    <a:pt x="40" y="17"/>
                  </a:lnTo>
                  <a:lnTo>
                    <a:pt x="40" y="11"/>
                  </a:lnTo>
                  <a:lnTo>
                    <a:pt x="45" y="11"/>
                  </a:lnTo>
                  <a:lnTo>
                    <a:pt x="51" y="11"/>
                  </a:lnTo>
                  <a:lnTo>
                    <a:pt x="45" y="11"/>
                  </a:lnTo>
                  <a:lnTo>
                    <a:pt x="51" y="11"/>
                  </a:lnTo>
                  <a:lnTo>
                    <a:pt x="57" y="11"/>
                  </a:lnTo>
                  <a:lnTo>
                    <a:pt x="62" y="11"/>
                  </a:lnTo>
                  <a:lnTo>
                    <a:pt x="57" y="11"/>
                  </a:lnTo>
                  <a:lnTo>
                    <a:pt x="62" y="11"/>
                  </a:lnTo>
                  <a:lnTo>
                    <a:pt x="68" y="11"/>
                  </a:lnTo>
                  <a:lnTo>
                    <a:pt x="68" y="17"/>
                  </a:lnTo>
                  <a:lnTo>
                    <a:pt x="74" y="23"/>
                  </a:lnTo>
                  <a:lnTo>
                    <a:pt x="74" y="17"/>
                  </a:lnTo>
                  <a:lnTo>
                    <a:pt x="79" y="17"/>
                  </a:lnTo>
                  <a:lnTo>
                    <a:pt x="79" y="23"/>
                  </a:lnTo>
                  <a:lnTo>
                    <a:pt x="79" y="17"/>
                  </a:lnTo>
                  <a:lnTo>
                    <a:pt x="85" y="17"/>
                  </a:lnTo>
                  <a:lnTo>
                    <a:pt x="79" y="23"/>
                  </a:lnTo>
                  <a:lnTo>
                    <a:pt x="85" y="23"/>
                  </a:lnTo>
                  <a:lnTo>
                    <a:pt x="91" y="23"/>
                  </a:lnTo>
                  <a:lnTo>
                    <a:pt x="96" y="23"/>
                  </a:lnTo>
                  <a:lnTo>
                    <a:pt x="102" y="23"/>
                  </a:lnTo>
                  <a:lnTo>
                    <a:pt x="108" y="23"/>
                  </a:lnTo>
                  <a:lnTo>
                    <a:pt x="108" y="28"/>
                  </a:lnTo>
                  <a:lnTo>
                    <a:pt x="108" y="23"/>
                  </a:lnTo>
                  <a:lnTo>
                    <a:pt x="113" y="23"/>
                  </a:lnTo>
                  <a:lnTo>
                    <a:pt x="113" y="17"/>
                  </a:lnTo>
                  <a:lnTo>
                    <a:pt x="113" y="23"/>
                  </a:lnTo>
                  <a:lnTo>
                    <a:pt x="113" y="17"/>
                  </a:lnTo>
                  <a:lnTo>
                    <a:pt x="113" y="11"/>
                  </a:lnTo>
                  <a:lnTo>
                    <a:pt x="119" y="11"/>
                  </a:lnTo>
                  <a:lnTo>
                    <a:pt x="119" y="6"/>
                  </a:lnTo>
                  <a:lnTo>
                    <a:pt x="125" y="6"/>
                  </a:lnTo>
                  <a:lnTo>
                    <a:pt x="130" y="6"/>
                  </a:lnTo>
                  <a:lnTo>
                    <a:pt x="130" y="0"/>
                  </a:lnTo>
                  <a:lnTo>
                    <a:pt x="130" y="6"/>
                  </a:lnTo>
                  <a:lnTo>
                    <a:pt x="136" y="6"/>
                  </a:lnTo>
                  <a:lnTo>
                    <a:pt x="142" y="11"/>
                  </a:lnTo>
                  <a:lnTo>
                    <a:pt x="142" y="6"/>
                  </a:lnTo>
                  <a:lnTo>
                    <a:pt x="147" y="6"/>
                  </a:lnTo>
                  <a:lnTo>
                    <a:pt x="142" y="6"/>
                  </a:lnTo>
                  <a:lnTo>
                    <a:pt x="147" y="6"/>
                  </a:lnTo>
                  <a:lnTo>
                    <a:pt x="153" y="6"/>
                  </a:lnTo>
                  <a:lnTo>
                    <a:pt x="153" y="11"/>
                  </a:lnTo>
                  <a:lnTo>
                    <a:pt x="159" y="6"/>
                  </a:lnTo>
                  <a:lnTo>
                    <a:pt x="153" y="6"/>
                  </a:lnTo>
                  <a:lnTo>
                    <a:pt x="159" y="6"/>
                  </a:lnTo>
                  <a:lnTo>
                    <a:pt x="159" y="11"/>
                  </a:lnTo>
                  <a:lnTo>
                    <a:pt x="164" y="11"/>
                  </a:lnTo>
                  <a:lnTo>
                    <a:pt x="159" y="11"/>
                  </a:lnTo>
                  <a:lnTo>
                    <a:pt x="164" y="11"/>
                  </a:lnTo>
                  <a:lnTo>
                    <a:pt x="164"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03">
              <a:extLst>
                <a:ext uri="{FF2B5EF4-FFF2-40B4-BE49-F238E27FC236}">
                  <a16:creationId xmlns:a16="http://schemas.microsoft.com/office/drawing/2014/main" id="{F8B7550E-A7B9-95B1-22E2-D32EB27DA718}"/>
                </a:ext>
              </a:extLst>
            </p:cNvPr>
            <p:cNvSpPr>
              <a:spLocks/>
            </p:cNvSpPr>
            <p:nvPr/>
          </p:nvSpPr>
          <p:spPr bwMode="auto">
            <a:xfrm>
              <a:off x="4056" y="1779"/>
              <a:ext cx="165" cy="227"/>
            </a:xfrm>
            <a:custGeom>
              <a:avLst/>
              <a:gdLst>
                <a:gd name="T0" fmla="*/ 131 w 165"/>
                <a:gd name="T1" fmla="*/ 91 h 227"/>
                <a:gd name="T2" fmla="*/ 142 w 165"/>
                <a:gd name="T3" fmla="*/ 97 h 227"/>
                <a:gd name="T4" fmla="*/ 137 w 165"/>
                <a:gd name="T5" fmla="*/ 108 h 227"/>
                <a:gd name="T6" fmla="*/ 137 w 165"/>
                <a:gd name="T7" fmla="*/ 114 h 227"/>
                <a:gd name="T8" fmla="*/ 142 w 165"/>
                <a:gd name="T9" fmla="*/ 114 h 227"/>
                <a:gd name="T10" fmla="*/ 148 w 165"/>
                <a:gd name="T11" fmla="*/ 125 h 227"/>
                <a:gd name="T12" fmla="*/ 142 w 165"/>
                <a:gd name="T13" fmla="*/ 125 h 227"/>
                <a:gd name="T14" fmla="*/ 137 w 165"/>
                <a:gd name="T15" fmla="*/ 131 h 227"/>
                <a:gd name="T16" fmla="*/ 137 w 165"/>
                <a:gd name="T17" fmla="*/ 148 h 227"/>
                <a:gd name="T18" fmla="*/ 142 w 165"/>
                <a:gd name="T19" fmla="*/ 153 h 227"/>
                <a:gd name="T20" fmla="*/ 137 w 165"/>
                <a:gd name="T21" fmla="*/ 153 h 227"/>
                <a:gd name="T22" fmla="*/ 142 w 165"/>
                <a:gd name="T23" fmla="*/ 159 h 227"/>
                <a:gd name="T24" fmla="*/ 142 w 165"/>
                <a:gd name="T25" fmla="*/ 165 h 227"/>
                <a:gd name="T26" fmla="*/ 148 w 165"/>
                <a:gd name="T27" fmla="*/ 170 h 227"/>
                <a:gd name="T28" fmla="*/ 154 w 165"/>
                <a:gd name="T29" fmla="*/ 182 h 227"/>
                <a:gd name="T30" fmla="*/ 154 w 165"/>
                <a:gd name="T31" fmla="*/ 187 h 227"/>
                <a:gd name="T32" fmla="*/ 154 w 165"/>
                <a:gd name="T33" fmla="*/ 193 h 227"/>
                <a:gd name="T34" fmla="*/ 165 w 165"/>
                <a:gd name="T35" fmla="*/ 193 h 227"/>
                <a:gd name="T36" fmla="*/ 120 w 165"/>
                <a:gd name="T37" fmla="*/ 221 h 227"/>
                <a:gd name="T38" fmla="*/ 114 w 165"/>
                <a:gd name="T39" fmla="*/ 221 h 227"/>
                <a:gd name="T40" fmla="*/ 108 w 165"/>
                <a:gd name="T41" fmla="*/ 210 h 227"/>
                <a:gd name="T42" fmla="*/ 102 w 165"/>
                <a:gd name="T43" fmla="*/ 210 h 227"/>
                <a:gd name="T44" fmla="*/ 97 w 165"/>
                <a:gd name="T45" fmla="*/ 210 h 227"/>
                <a:gd name="T46" fmla="*/ 97 w 165"/>
                <a:gd name="T47" fmla="*/ 204 h 227"/>
                <a:gd name="T48" fmla="*/ 97 w 165"/>
                <a:gd name="T49" fmla="*/ 199 h 227"/>
                <a:gd name="T50" fmla="*/ 97 w 165"/>
                <a:gd name="T51" fmla="*/ 193 h 227"/>
                <a:gd name="T52" fmla="*/ 91 w 165"/>
                <a:gd name="T53" fmla="*/ 193 h 227"/>
                <a:gd name="T54" fmla="*/ 91 w 165"/>
                <a:gd name="T55" fmla="*/ 182 h 227"/>
                <a:gd name="T56" fmla="*/ 80 w 165"/>
                <a:gd name="T57" fmla="*/ 176 h 227"/>
                <a:gd name="T58" fmla="*/ 68 w 165"/>
                <a:gd name="T59" fmla="*/ 182 h 227"/>
                <a:gd name="T60" fmla="*/ 57 w 165"/>
                <a:gd name="T61" fmla="*/ 182 h 227"/>
                <a:gd name="T62" fmla="*/ 51 w 165"/>
                <a:gd name="T63" fmla="*/ 170 h 227"/>
                <a:gd name="T64" fmla="*/ 57 w 165"/>
                <a:gd name="T65" fmla="*/ 170 h 227"/>
                <a:gd name="T66" fmla="*/ 46 w 165"/>
                <a:gd name="T67" fmla="*/ 159 h 227"/>
                <a:gd name="T68" fmla="*/ 51 w 165"/>
                <a:gd name="T69" fmla="*/ 148 h 227"/>
                <a:gd name="T70" fmla="*/ 46 w 165"/>
                <a:gd name="T71" fmla="*/ 148 h 227"/>
                <a:gd name="T72" fmla="*/ 40 w 165"/>
                <a:gd name="T73" fmla="*/ 136 h 227"/>
                <a:gd name="T74" fmla="*/ 29 w 165"/>
                <a:gd name="T75" fmla="*/ 131 h 227"/>
                <a:gd name="T76" fmla="*/ 29 w 165"/>
                <a:gd name="T77" fmla="*/ 131 h 227"/>
                <a:gd name="T78" fmla="*/ 23 w 165"/>
                <a:gd name="T79" fmla="*/ 119 h 227"/>
                <a:gd name="T80" fmla="*/ 17 w 165"/>
                <a:gd name="T81" fmla="*/ 119 h 227"/>
                <a:gd name="T82" fmla="*/ 17 w 165"/>
                <a:gd name="T83" fmla="*/ 102 h 227"/>
                <a:gd name="T84" fmla="*/ 6 w 165"/>
                <a:gd name="T85" fmla="*/ 97 h 227"/>
                <a:gd name="T86" fmla="*/ 6 w 165"/>
                <a:gd name="T87" fmla="*/ 85 h 227"/>
                <a:gd name="T88" fmla="*/ 6 w 165"/>
                <a:gd name="T89" fmla="*/ 80 h 227"/>
                <a:gd name="T90" fmla="*/ 6 w 165"/>
                <a:gd name="T91" fmla="*/ 74 h 227"/>
                <a:gd name="T92" fmla="*/ 6 w 165"/>
                <a:gd name="T93" fmla="*/ 63 h 227"/>
                <a:gd name="T94" fmla="*/ 6 w 165"/>
                <a:gd name="T95" fmla="*/ 46 h 227"/>
                <a:gd name="T96" fmla="*/ 12 w 165"/>
                <a:gd name="T97" fmla="*/ 40 h 227"/>
                <a:gd name="T98" fmla="*/ 12 w 165"/>
                <a:gd name="T99" fmla="*/ 34 h 227"/>
                <a:gd name="T100" fmla="*/ 12 w 165"/>
                <a:gd name="T101" fmla="*/ 29 h 227"/>
                <a:gd name="T102" fmla="*/ 12 w 165"/>
                <a:gd name="T103" fmla="*/ 23 h 227"/>
                <a:gd name="T104" fmla="*/ 6 w 165"/>
                <a:gd name="T105" fmla="*/ 12 h 227"/>
                <a:gd name="T106" fmla="*/ 0 w 165"/>
                <a:gd name="T107" fmla="*/ 0 h 227"/>
                <a:gd name="T108" fmla="*/ 131 w 165"/>
                <a:gd name="T10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227">
                  <a:moveTo>
                    <a:pt x="131" y="0"/>
                  </a:moveTo>
                  <a:lnTo>
                    <a:pt x="131" y="46"/>
                  </a:lnTo>
                  <a:lnTo>
                    <a:pt x="131" y="91"/>
                  </a:lnTo>
                  <a:lnTo>
                    <a:pt x="142" y="97"/>
                  </a:lnTo>
                  <a:lnTo>
                    <a:pt x="142" y="102"/>
                  </a:lnTo>
                  <a:lnTo>
                    <a:pt x="142" y="97"/>
                  </a:lnTo>
                  <a:lnTo>
                    <a:pt x="142" y="102"/>
                  </a:lnTo>
                  <a:lnTo>
                    <a:pt x="142" y="108"/>
                  </a:lnTo>
                  <a:lnTo>
                    <a:pt x="137" y="108"/>
                  </a:lnTo>
                  <a:lnTo>
                    <a:pt x="131" y="108"/>
                  </a:lnTo>
                  <a:lnTo>
                    <a:pt x="131" y="114"/>
                  </a:lnTo>
                  <a:lnTo>
                    <a:pt x="137" y="114"/>
                  </a:lnTo>
                  <a:lnTo>
                    <a:pt x="142" y="119"/>
                  </a:lnTo>
                  <a:lnTo>
                    <a:pt x="137" y="119"/>
                  </a:lnTo>
                  <a:lnTo>
                    <a:pt x="142" y="114"/>
                  </a:lnTo>
                  <a:lnTo>
                    <a:pt x="142" y="119"/>
                  </a:lnTo>
                  <a:lnTo>
                    <a:pt x="148" y="119"/>
                  </a:lnTo>
                  <a:lnTo>
                    <a:pt x="148" y="125"/>
                  </a:lnTo>
                  <a:lnTo>
                    <a:pt x="142" y="125"/>
                  </a:lnTo>
                  <a:lnTo>
                    <a:pt x="142" y="119"/>
                  </a:lnTo>
                  <a:lnTo>
                    <a:pt x="142" y="125"/>
                  </a:lnTo>
                  <a:lnTo>
                    <a:pt x="137" y="125"/>
                  </a:lnTo>
                  <a:lnTo>
                    <a:pt x="131" y="131"/>
                  </a:lnTo>
                  <a:lnTo>
                    <a:pt x="137" y="131"/>
                  </a:lnTo>
                  <a:lnTo>
                    <a:pt x="137" y="136"/>
                  </a:lnTo>
                  <a:lnTo>
                    <a:pt x="137" y="142"/>
                  </a:lnTo>
                  <a:lnTo>
                    <a:pt x="137" y="148"/>
                  </a:lnTo>
                  <a:lnTo>
                    <a:pt x="142" y="148"/>
                  </a:lnTo>
                  <a:lnTo>
                    <a:pt x="137" y="148"/>
                  </a:lnTo>
                  <a:lnTo>
                    <a:pt x="142" y="153"/>
                  </a:lnTo>
                  <a:lnTo>
                    <a:pt x="137" y="153"/>
                  </a:lnTo>
                  <a:lnTo>
                    <a:pt x="142" y="153"/>
                  </a:lnTo>
                  <a:lnTo>
                    <a:pt x="137" y="153"/>
                  </a:lnTo>
                  <a:lnTo>
                    <a:pt x="142" y="159"/>
                  </a:lnTo>
                  <a:lnTo>
                    <a:pt x="137" y="159"/>
                  </a:lnTo>
                  <a:lnTo>
                    <a:pt x="142" y="159"/>
                  </a:lnTo>
                  <a:lnTo>
                    <a:pt x="137" y="159"/>
                  </a:lnTo>
                  <a:lnTo>
                    <a:pt x="142" y="159"/>
                  </a:lnTo>
                  <a:lnTo>
                    <a:pt x="142" y="165"/>
                  </a:lnTo>
                  <a:lnTo>
                    <a:pt x="148" y="170"/>
                  </a:lnTo>
                  <a:lnTo>
                    <a:pt x="142" y="170"/>
                  </a:lnTo>
                  <a:lnTo>
                    <a:pt x="148" y="170"/>
                  </a:lnTo>
                  <a:lnTo>
                    <a:pt x="148" y="176"/>
                  </a:lnTo>
                  <a:lnTo>
                    <a:pt x="148" y="182"/>
                  </a:lnTo>
                  <a:lnTo>
                    <a:pt x="154" y="182"/>
                  </a:lnTo>
                  <a:lnTo>
                    <a:pt x="154" y="176"/>
                  </a:lnTo>
                  <a:lnTo>
                    <a:pt x="154" y="182"/>
                  </a:lnTo>
                  <a:lnTo>
                    <a:pt x="154" y="187"/>
                  </a:lnTo>
                  <a:lnTo>
                    <a:pt x="154" y="193"/>
                  </a:lnTo>
                  <a:lnTo>
                    <a:pt x="154" y="187"/>
                  </a:lnTo>
                  <a:lnTo>
                    <a:pt x="154" y="193"/>
                  </a:lnTo>
                  <a:lnTo>
                    <a:pt x="159" y="187"/>
                  </a:lnTo>
                  <a:lnTo>
                    <a:pt x="159" y="193"/>
                  </a:lnTo>
                  <a:lnTo>
                    <a:pt x="165" y="193"/>
                  </a:lnTo>
                  <a:lnTo>
                    <a:pt x="125" y="227"/>
                  </a:lnTo>
                  <a:lnTo>
                    <a:pt x="125" y="221"/>
                  </a:lnTo>
                  <a:lnTo>
                    <a:pt x="120" y="221"/>
                  </a:lnTo>
                  <a:lnTo>
                    <a:pt x="114" y="221"/>
                  </a:lnTo>
                  <a:lnTo>
                    <a:pt x="120" y="221"/>
                  </a:lnTo>
                  <a:lnTo>
                    <a:pt x="114" y="221"/>
                  </a:lnTo>
                  <a:lnTo>
                    <a:pt x="114" y="216"/>
                  </a:lnTo>
                  <a:lnTo>
                    <a:pt x="108" y="216"/>
                  </a:lnTo>
                  <a:lnTo>
                    <a:pt x="108" y="210"/>
                  </a:lnTo>
                  <a:lnTo>
                    <a:pt x="108" y="216"/>
                  </a:lnTo>
                  <a:lnTo>
                    <a:pt x="102" y="216"/>
                  </a:lnTo>
                  <a:lnTo>
                    <a:pt x="102" y="210"/>
                  </a:lnTo>
                  <a:lnTo>
                    <a:pt x="102" y="216"/>
                  </a:lnTo>
                  <a:lnTo>
                    <a:pt x="97" y="216"/>
                  </a:lnTo>
                  <a:lnTo>
                    <a:pt x="97" y="210"/>
                  </a:lnTo>
                  <a:lnTo>
                    <a:pt x="102" y="210"/>
                  </a:lnTo>
                  <a:lnTo>
                    <a:pt x="97" y="210"/>
                  </a:lnTo>
                  <a:lnTo>
                    <a:pt x="97" y="204"/>
                  </a:lnTo>
                  <a:lnTo>
                    <a:pt x="102" y="204"/>
                  </a:lnTo>
                  <a:lnTo>
                    <a:pt x="102" y="199"/>
                  </a:lnTo>
                  <a:lnTo>
                    <a:pt x="97" y="199"/>
                  </a:lnTo>
                  <a:lnTo>
                    <a:pt x="102" y="199"/>
                  </a:lnTo>
                  <a:lnTo>
                    <a:pt x="97" y="199"/>
                  </a:lnTo>
                  <a:lnTo>
                    <a:pt x="97" y="193"/>
                  </a:lnTo>
                  <a:lnTo>
                    <a:pt x="97" y="199"/>
                  </a:lnTo>
                  <a:lnTo>
                    <a:pt x="97" y="193"/>
                  </a:lnTo>
                  <a:lnTo>
                    <a:pt x="91" y="193"/>
                  </a:lnTo>
                  <a:lnTo>
                    <a:pt x="85" y="193"/>
                  </a:lnTo>
                  <a:lnTo>
                    <a:pt x="85" y="187"/>
                  </a:lnTo>
                  <a:lnTo>
                    <a:pt x="91" y="182"/>
                  </a:lnTo>
                  <a:lnTo>
                    <a:pt x="85" y="182"/>
                  </a:lnTo>
                  <a:lnTo>
                    <a:pt x="80" y="182"/>
                  </a:lnTo>
                  <a:lnTo>
                    <a:pt x="80" y="176"/>
                  </a:lnTo>
                  <a:lnTo>
                    <a:pt x="74" y="176"/>
                  </a:lnTo>
                  <a:lnTo>
                    <a:pt x="74" y="182"/>
                  </a:lnTo>
                  <a:lnTo>
                    <a:pt x="68" y="182"/>
                  </a:lnTo>
                  <a:lnTo>
                    <a:pt x="63" y="176"/>
                  </a:lnTo>
                  <a:lnTo>
                    <a:pt x="63" y="182"/>
                  </a:lnTo>
                  <a:lnTo>
                    <a:pt x="57" y="182"/>
                  </a:lnTo>
                  <a:lnTo>
                    <a:pt x="57" y="176"/>
                  </a:lnTo>
                  <a:lnTo>
                    <a:pt x="51" y="176"/>
                  </a:lnTo>
                  <a:lnTo>
                    <a:pt x="51" y="170"/>
                  </a:lnTo>
                  <a:lnTo>
                    <a:pt x="51" y="176"/>
                  </a:lnTo>
                  <a:lnTo>
                    <a:pt x="51" y="170"/>
                  </a:lnTo>
                  <a:lnTo>
                    <a:pt x="57" y="170"/>
                  </a:lnTo>
                  <a:lnTo>
                    <a:pt x="57" y="165"/>
                  </a:lnTo>
                  <a:lnTo>
                    <a:pt x="51" y="165"/>
                  </a:lnTo>
                  <a:lnTo>
                    <a:pt x="46" y="159"/>
                  </a:lnTo>
                  <a:lnTo>
                    <a:pt x="51" y="159"/>
                  </a:lnTo>
                  <a:lnTo>
                    <a:pt x="51" y="153"/>
                  </a:lnTo>
                  <a:lnTo>
                    <a:pt x="51" y="148"/>
                  </a:lnTo>
                  <a:lnTo>
                    <a:pt x="46" y="148"/>
                  </a:lnTo>
                  <a:lnTo>
                    <a:pt x="51" y="148"/>
                  </a:lnTo>
                  <a:lnTo>
                    <a:pt x="46" y="148"/>
                  </a:lnTo>
                  <a:lnTo>
                    <a:pt x="46" y="142"/>
                  </a:lnTo>
                  <a:lnTo>
                    <a:pt x="40" y="142"/>
                  </a:lnTo>
                  <a:lnTo>
                    <a:pt x="40" y="136"/>
                  </a:lnTo>
                  <a:lnTo>
                    <a:pt x="34" y="136"/>
                  </a:lnTo>
                  <a:lnTo>
                    <a:pt x="34" y="131"/>
                  </a:lnTo>
                  <a:lnTo>
                    <a:pt x="29" y="131"/>
                  </a:lnTo>
                  <a:lnTo>
                    <a:pt x="23" y="131"/>
                  </a:lnTo>
                  <a:lnTo>
                    <a:pt x="29" y="125"/>
                  </a:lnTo>
                  <a:lnTo>
                    <a:pt x="29" y="131"/>
                  </a:lnTo>
                  <a:lnTo>
                    <a:pt x="29" y="125"/>
                  </a:lnTo>
                  <a:lnTo>
                    <a:pt x="23" y="125"/>
                  </a:lnTo>
                  <a:lnTo>
                    <a:pt x="23" y="119"/>
                  </a:lnTo>
                  <a:lnTo>
                    <a:pt x="23" y="125"/>
                  </a:lnTo>
                  <a:lnTo>
                    <a:pt x="23" y="119"/>
                  </a:lnTo>
                  <a:lnTo>
                    <a:pt x="17" y="119"/>
                  </a:lnTo>
                  <a:lnTo>
                    <a:pt x="17" y="114"/>
                  </a:lnTo>
                  <a:lnTo>
                    <a:pt x="17" y="108"/>
                  </a:lnTo>
                  <a:lnTo>
                    <a:pt x="17" y="102"/>
                  </a:lnTo>
                  <a:lnTo>
                    <a:pt x="17" y="97"/>
                  </a:lnTo>
                  <a:lnTo>
                    <a:pt x="12" y="97"/>
                  </a:lnTo>
                  <a:lnTo>
                    <a:pt x="6" y="97"/>
                  </a:lnTo>
                  <a:lnTo>
                    <a:pt x="6" y="91"/>
                  </a:lnTo>
                  <a:lnTo>
                    <a:pt x="12" y="85"/>
                  </a:lnTo>
                  <a:lnTo>
                    <a:pt x="6" y="85"/>
                  </a:lnTo>
                  <a:lnTo>
                    <a:pt x="12" y="85"/>
                  </a:lnTo>
                  <a:lnTo>
                    <a:pt x="12" y="80"/>
                  </a:lnTo>
                  <a:lnTo>
                    <a:pt x="6" y="80"/>
                  </a:lnTo>
                  <a:lnTo>
                    <a:pt x="12" y="80"/>
                  </a:lnTo>
                  <a:lnTo>
                    <a:pt x="6" y="80"/>
                  </a:lnTo>
                  <a:lnTo>
                    <a:pt x="6" y="74"/>
                  </a:lnTo>
                  <a:lnTo>
                    <a:pt x="12" y="74"/>
                  </a:lnTo>
                  <a:lnTo>
                    <a:pt x="12" y="68"/>
                  </a:lnTo>
                  <a:lnTo>
                    <a:pt x="6" y="63"/>
                  </a:lnTo>
                  <a:lnTo>
                    <a:pt x="6" y="57"/>
                  </a:lnTo>
                  <a:lnTo>
                    <a:pt x="6" y="51"/>
                  </a:lnTo>
                  <a:lnTo>
                    <a:pt x="6" y="46"/>
                  </a:lnTo>
                  <a:lnTo>
                    <a:pt x="12" y="40"/>
                  </a:lnTo>
                  <a:lnTo>
                    <a:pt x="12" y="46"/>
                  </a:lnTo>
                  <a:lnTo>
                    <a:pt x="12" y="40"/>
                  </a:lnTo>
                  <a:lnTo>
                    <a:pt x="12" y="34"/>
                  </a:lnTo>
                  <a:lnTo>
                    <a:pt x="6" y="34"/>
                  </a:lnTo>
                  <a:lnTo>
                    <a:pt x="12" y="34"/>
                  </a:lnTo>
                  <a:lnTo>
                    <a:pt x="12" y="29"/>
                  </a:lnTo>
                  <a:lnTo>
                    <a:pt x="6" y="29"/>
                  </a:lnTo>
                  <a:lnTo>
                    <a:pt x="12" y="29"/>
                  </a:lnTo>
                  <a:lnTo>
                    <a:pt x="12" y="23"/>
                  </a:lnTo>
                  <a:lnTo>
                    <a:pt x="6" y="23"/>
                  </a:lnTo>
                  <a:lnTo>
                    <a:pt x="12" y="23"/>
                  </a:lnTo>
                  <a:lnTo>
                    <a:pt x="12" y="17"/>
                  </a:lnTo>
                  <a:lnTo>
                    <a:pt x="12" y="12"/>
                  </a:lnTo>
                  <a:lnTo>
                    <a:pt x="6" y="12"/>
                  </a:lnTo>
                  <a:lnTo>
                    <a:pt x="6" y="6"/>
                  </a:lnTo>
                  <a:lnTo>
                    <a:pt x="0" y="6"/>
                  </a:lnTo>
                  <a:lnTo>
                    <a:pt x="0" y="0"/>
                  </a:lnTo>
                  <a:lnTo>
                    <a:pt x="63" y="0"/>
                  </a:lnTo>
                  <a:lnTo>
                    <a:pt x="80" y="0"/>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1" name="Freeform 104">
              <a:extLst>
                <a:ext uri="{FF2B5EF4-FFF2-40B4-BE49-F238E27FC236}">
                  <a16:creationId xmlns:a16="http://schemas.microsoft.com/office/drawing/2014/main" id="{21E62399-6E79-802E-D0AF-99EFD51694B2}"/>
                </a:ext>
              </a:extLst>
            </p:cNvPr>
            <p:cNvSpPr>
              <a:spLocks/>
            </p:cNvSpPr>
            <p:nvPr/>
          </p:nvSpPr>
          <p:spPr bwMode="auto">
            <a:xfrm>
              <a:off x="3280" y="1127"/>
              <a:ext cx="130" cy="221"/>
            </a:xfrm>
            <a:custGeom>
              <a:avLst/>
              <a:gdLst>
                <a:gd name="T0" fmla="*/ 0 w 130"/>
                <a:gd name="T1" fmla="*/ 85 h 221"/>
                <a:gd name="T2" fmla="*/ 6 w 130"/>
                <a:gd name="T3" fmla="*/ 40 h 221"/>
                <a:gd name="T4" fmla="*/ 6 w 130"/>
                <a:gd name="T5" fmla="*/ 17 h 221"/>
                <a:gd name="T6" fmla="*/ 11 w 130"/>
                <a:gd name="T7" fmla="*/ 12 h 221"/>
                <a:gd name="T8" fmla="*/ 17 w 130"/>
                <a:gd name="T9" fmla="*/ 6 h 221"/>
                <a:gd name="T10" fmla="*/ 23 w 130"/>
                <a:gd name="T11" fmla="*/ 0 h 221"/>
                <a:gd name="T12" fmla="*/ 34 w 130"/>
                <a:gd name="T13" fmla="*/ 0 h 221"/>
                <a:gd name="T14" fmla="*/ 40 w 130"/>
                <a:gd name="T15" fmla="*/ 6 h 221"/>
                <a:gd name="T16" fmla="*/ 51 w 130"/>
                <a:gd name="T17" fmla="*/ 6 h 221"/>
                <a:gd name="T18" fmla="*/ 57 w 130"/>
                <a:gd name="T19" fmla="*/ 12 h 221"/>
                <a:gd name="T20" fmla="*/ 68 w 130"/>
                <a:gd name="T21" fmla="*/ 12 h 221"/>
                <a:gd name="T22" fmla="*/ 79 w 130"/>
                <a:gd name="T23" fmla="*/ 12 h 221"/>
                <a:gd name="T24" fmla="*/ 79 w 130"/>
                <a:gd name="T25" fmla="*/ 0 h 221"/>
                <a:gd name="T26" fmla="*/ 91 w 130"/>
                <a:gd name="T27" fmla="*/ 0 h 221"/>
                <a:gd name="T28" fmla="*/ 91 w 130"/>
                <a:gd name="T29" fmla="*/ 12 h 221"/>
                <a:gd name="T30" fmla="*/ 91 w 130"/>
                <a:gd name="T31" fmla="*/ 23 h 221"/>
                <a:gd name="T32" fmla="*/ 85 w 130"/>
                <a:gd name="T33" fmla="*/ 29 h 221"/>
                <a:gd name="T34" fmla="*/ 91 w 130"/>
                <a:gd name="T35" fmla="*/ 34 h 221"/>
                <a:gd name="T36" fmla="*/ 85 w 130"/>
                <a:gd name="T37" fmla="*/ 40 h 221"/>
                <a:gd name="T38" fmla="*/ 91 w 130"/>
                <a:gd name="T39" fmla="*/ 46 h 221"/>
                <a:gd name="T40" fmla="*/ 96 w 130"/>
                <a:gd name="T41" fmla="*/ 51 h 221"/>
                <a:gd name="T42" fmla="*/ 108 w 130"/>
                <a:gd name="T43" fmla="*/ 51 h 221"/>
                <a:gd name="T44" fmla="*/ 119 w 130"/>
                <a:gd name="T45" fmla="*/ 51 h 221"/>
                <a:gd name="T46" fmla="*/ 125 w 130"/>
                <a:gd name="T47" fmla="*/ 57 h 221"/>
                <a:gd name="T48" fmla="*/ 125 w 130"/>
                <a:gd name="T49" fmla="*/ 63 h 221"/>
                <a:gd name="T50" fmla="*/ 119 w 130"/>
                <a:gd name="T51" fmla="*/ 68 h 221"/>
                <a:gd name="T52" fmla="*/ 125 w 130"/>
                <a:gd name="T53" fmla="*/ 74 h 221"/>
                <a:gd name="T54" fmla="*/ 119 w 130"/>
                <a:gd name="T55" fmla="*/ 80 h 221"/>
                <a:gd name="T56" fmla="*/ 119 w 130"/>
                <a:gd name="T57" fmla="*/ 108 h 221"/>
                <a:gd name="T58" fmla="*/ 113 w 130"/>
                <a:gd name="T59" fmla="*/ 221 h 221"/>
                <a:gd name="T60" fmla="*/ 0 w 130"/>
                <a:gd name="T61" fmla="*/ 216 h 221"/>
                <a:gd name="T62" fmla="*/ 0 w 130"/>
                <a:gd name="T63"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1">
                  <a:moveTo>
                    <a:pt x="0" y="102"/>
                  </a:moveTo>
                  <a:lnTo>
                    <a:pt x="0" y="85"/>
                  </a:lnTo>
                  <a:lnTo>
                    <a:pt x="6" y="68"/>
                  </a:lnTo>
                  <a:lnTo>
                    <a:pt x="6" y="40"/>
                  </a:lnTo>
                  <a:lnTo>
                    <a:pt x="6" y="23"/>
                  </a:lnTo>
                  <a:lnTo>
                    <a:pt x="6" y="17"/>
                  </a:lnTo>
                  <a:lnTo>
                    <a:pt x="11" y="17"/>
                  </a:lnTo>
                  <a:lnTo>
                    <a:pt x="11" y="12"/>
                  </a:lnTo>
                  <a:lnTo>
                    <a:pt x="11" y="6"/>
                  </a:lnTo>
                  <a:lnTo>
                    <a:pt x="17" y="6"/>
                  </a:lnTo>
                  <a:lnTo>
                    <a:pt x="17" y="0"/>
                  </a:lnTo>
                  <a:lnTo>
                    <a:pt x="23" y="0"/>
                  </a:lnTo>
                  <a:lnTo>
                    <a:pt x="28" y="0"/>
                  </a:lnTo>
                  <a:lnTo>
                    <a:pt x="34" y="0"/>
                  </a:lnTo>
                  <a:lnTo>
                    <a:pt x="34" y="6"/>
                  </a:lnTo>
                  <a:lnTo>
                    <a:pt x="40" y="6"/>
                  </a:lnTo>
                  <a:lnTo>
                    <a:pt x="45" y="6"/>
                  </a:lnTo>
                  <a:lnTo>
                    <a:pt x="51" y="6"/>
                  </a:lnTo>
                  <a:lnTo>
                    <a:pt x="57" y="6"/>
                  </a:lnTo>
                  <a:lnTo>
                    <a:pt x="57" y="12"/>
                  </a:lnTo>
                  <a:lnTo>
                    <a:pt x="62" y="12"/>
                  </a:lnTo>
                  <a:lnTo>
                    <a:pt x="68" y="12"/>
                  </a:lnTo>
                  <a:lnTo>
                    <a:pt x="74" y="12"/>
                  </a:lnTo>
                  <a:lnTo>
                    <a:pt x="79" y="12"/>
                  </a:lnTo>
                  <a:lnTo>
                    <a:pt x="79" y="6"/>
                  </a:lnTo>
                  <a:lnTo>
                    <a:pt x="79" y="0"/>
                  </a:lnTo>
                  <a:lnTo>
                    <a:pt x="85" y="0"/>
                  </a:lnTo>
                  <a:lnTo>
                    <a:pt x="91" y="0"/>
                  </a:lnTo>
                  <a:lnTo>
                    <a:pt x="91" y="6"/>
                  </a:lnTo>
                  <a:lnTo>
                    <a:pt x="91" y="12"/>
                  </a:lnTo>
                  <a:lnTo>
                    <a:pt x="91" y="17"/>
                  </a:lnTo>
                  <a:lnTo>
                    <a:pt x="91" y="23"/>
                  </a:lnTo>
                  <a:lnTo>
                    <a:pt x="85" y="23"/>
                  </a:lnTo>
                  <a:lnTo>
                    <a:pt x="85" y="29"/>
                  </a:lnTo>
                  <a:lnTo>
                    <a:pt x="85" y="34"/>
                  </a:lnTo>
                  <a:lnTo>
                    <a:pt x="91" y="34"/>
                  </a:lnTo>
                  <a:lnTo>
                    <a:pt x="91" y="40"/>
                  </a:lnTo>
                  <a:lnTo>
                    <a:pt x="85" y="40"/>
                  </a:lnTo>
                  <a:lnTo>
                    <a:pt x="91" y="40"/>
                  </a:lnTo>
                  <a:lnTo>
                    <a:pt x="91" y="46"/>
                  </a:lnTo>
                  <a:lnTo>
                    <a:pt x="91" y="51"/>
                  </a:lnTo>
                  <a:lnTo>
                    <a:pt x="96" y="51"/>
                  </a:lnTo>
                  <a:lnTo>
                    <a:pt x="102" y="51"/>
                  </a:lnTo>
                  <a:lnTo>
                    <a:pt x="108" y="51"/>
                  </a:lnTo>
                  <a:lnTo>
                    <a:pt x="113" y="51"/>
                  </a:lnTo>
                  <a:lnTo>
                    <a:pt x="119" y="51"/>
                  </a:lnTo>
                  <a:lnTo>
                    <a:pt x="125" y="51"/>
                  </a:lnTo>
                  <a:lnTo>
                    <a:pt x="125" y="57"/>
                  </a:lnTo>
                  <a:lnTo>
                    <a:pt x="130" y="57"/>
                  </a:lnTo>
                  <a:lnTo>
                    <a:pt x="125" y="63"/>
                  </a:lnTo>
                  <a:lnTo>
                    <a:pt x="125" y="68"/>
                  </a:lnTo>
                  <a:lnTo>
                    <a:pt x="119" y="68"/>
                  </a:lnTo>
                  <a:lnTo>
                    <a:pt x="119" y="74"/>
                  </a:lnTo>
                  <a:lnTo>
                    <a:pt x="125" y="74"/>
                  </a:lnTo>
                  <a:lnTo>
                    <a:pt x="125" y="80"/>
                  </a:lnTo>
                  <a:lnTo>
                    <a:pt x="119" y="80"/>
                  </a:lnTo>
                  <a:lnTo>
                    <a:pt x="119" y="85"/>
                  </a:lnTo>
                  <a:lnTo>
                    <a:pt x="119" y="108"/>
                  </a:lnTo>
                  <a:lnTo>
                    <a:pt x="119" y="136"/>
                  </a:lnTo>
                  <a:lnTo>
                    <a:pt x="113" y="221"/>
                  </a:lnTo>
                  <a:lnTo>
                    <a:pt x="74" y="221"/>
                  </a:lnTo>
                  <a:lnTo>
                    <a:pt x="0" y="216"/>
                  </a:lnTo>
                  <a:lnTo>
                    <a:pt x="0" y="148"/>
                  </a:lnTo>
                  <a:lnTo>
                    <a:pt x="0" y="131"/>
                  </a:lnTo>
                  <a:lnTo>
                    <a:pt x="0"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 name="Freeform 105">
              <a:extLst>
                <a:ext uri="{FF2B5EF4-FFF2-40B4-BE49-F238E27FC236}">
                  <a16:creationId xmlns:a16="http://schemas.microsoft.com/office/drawing/2014/main" id="{DC68977E-E538-66DC-0BAF-33C1138E4D33}"/>
                </a:ext>
              </a:extLst>
            </p:cNvPr>
            <p:cNvSpPr>
              <a:spLocks/>
            </p:cNvSpPr>
            <p:nvPr/>
          </p:nvSpPr>
          <p:spPr bwMode="auto">
            <a:xfrm>
              <a:off x="3694" y="1377"/>
              <a:ext cx="147" cy="136"/>
            </a:xfrm>
            <a:custGeom>
              <a:avLst/>
              <a:gdLst>
                <a:gd name="T0" fmla="*/ 147 w 147"/>
                <a:gd name="T1" fmla="*/ 17 h 136"/>
                <a:gd name="T2" fmla="*/ 147 w 147"/>
                <a:gd name="T3" fmla="*/ 62 h 136"/>
                <a:gd name="T4" fmla="*/ 147 w 147"/>
                <a:gd name="T5" fmla="*/ 68 h 136"/>
                <a:gd name="T6" fmla="*/ 141 w 147"/>
                <a:gd name="T7" fmla="*/ 102 h 136"/>
                <a:gd name="T8" fmla="*/ 141 w 147"/>
                <a:gd name="T9" fmla="*/ 136 h 136"/>
                <a:gd name="T10" fmla="*/ 107 w 147"/>
                <a:gd name="T11" fmla="*/ 136 h 136"/>
                <a:gd name="T12" fmla="*/ 96 w 147"/>
                <a:gd name="T13" fmla="*/ 136 h 136"/>
                <a:gd name="T14" fmla="*/ 90 w 147"/>
                <a:gd name="T15" fmla="*/ 136 h 136"/>
                <a:gd name="T16" fmla="*/ 85 w 147"/>
                <a:gd name="T17" fmla="*/ 130 h 136"/>
                <a:gd name="T18" fmla="*/ 68 w 147"/>
                <a:gd name="T19" fmla="*/ 130 h 136"/>
                <a:gd name="T20" fmla="*/ 56 w 147"/>
                <a:gd name="T21" fmla="*/ 130 h 136"/>
                <a:gd name="T22" fmla="*/ 51 w 147"/>
                <a:gd name="T23" fmla="*/ 130 h 136"/>
                <a:gd name="T24" fmla="*/ 39 w 147"/>
                <a:gd name="T25" fmla="*/ 130 h 136"/>
                <a:gd name="T26" fmla="*/ 17 w 147"/>
                <a:gd name="T27" fmla="*/ 130 h 136"/>
                <a:gd name="T28" fmla="*/ 11 w 147"/>
                <a:gd name="T29" fmla="*/ 130 h 136"/>
                <a:gd name="T30" fmla="*/ 0 w 147"/>
                <a:gd name="T31" fmla="*/ 130 h 136"/>
                <a:gd name="T32" fmla="*/ 0 w 147"/>
                <a:gd name="T33" fmla="*/ 124 h 136"/>
                <a:gd name="T34" fmla="*/ 0 w 147"/>
                <a:gd name="T35" fmla="*/ 119 h 136"/>
                <a:gd name="T36" fmla="*/ 0 w 147"/>
                <a:gd name="T37" fmla="*/ 96 h 136"/>
                <a:gd name="T38" fmla="*/ 0 w 147"/>
                <a:gd name="T39" fmla="*/ 90 h 136"/>
                <a:gd name="T40" fmla="*/ 0 w 147"/>
                <a:gd name="T41" fmla="*/ 73 h 136"/>
                <a:gd name="T42" fmla="*/ 0 w 147"/>
                <a:gd name="T43" fmla="*/ 68 h 136"/>
                <a:gd name="T44" fmla="*/ 0 w 147"/>
                <a:gd name="T45" fmla="*/ 56 h 136"/>
                <a:gd name="T46" fmla="*/ 5 w 147"/>
                <a:gd name="T47" fmla="*/ 11 h 136"/>
                <a:gd name="T48" fmla="*/ 5 w 147"/>
                <a:gd name="T49" fmla="*/ 0 h 136"/>
                <a:gd name="T50" fmla="*/ 34 w 147"/>
                <a:gd name="T51" fmla="*/ 0 h 136"/>
                <a:gd name="T52" fmla="*/ 51 w 147"/>
                <a:gd name="T53" fmla="*/ 0 h 136"/>
                <a:gd name="T54" fmla="*/ 85 w 147"/>
                <a:gd name="T55" fmla="*/ 0 h 136"/>
                <a:gd name="T56" fmla="*/ 124 w 147"/>
                <a:gd name="T57" fmla="*/ 0 h 136"/>
                <a:gd name="T58" fmla="*/ 124 w 147"/>
                <a:gd name="T59" fmla="*/ 22 h 136"/>
                <a:gd name="T60" fmla="*/ 147 w 147"/>
                <a:gd name="T61" fmla="*/ 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6">
                  <a:moveTo>
                    <a:pt x="147" y="17"/>
                  </a:moveTo>
                  <a:lnTo>
                    <a:pt x="147" y="62"/>
                  </a:lnTo>
                  <a:lnTo>
                    <a:pt x="147" y="68"/>
                  </a:lnTo>
                  <a:lnTo>
                    <a:pt x="141" y="102"/>
                  </a:lnTo>
                  <a:lnTo>
                    <a:pt x="141" y="136"/>
                  </a:lnTo>
                  <a:lnTo>
                    <a:pt x="107" y="136"/>
                  </a:lnTo>
                  <a:lnTo>
                    <a:pt x="96" y="136"/>
                  </a:lnTo>
                  <a:lnTo>
                    <a:pt x="90" y="136"/>
                  </a:lnTo>
                  <a:lnTo>
                    <a:pt x="85" y="130"/>
                  </a:lnTo>
                  <a:lnTo>
                    <a:pt x="68" y="130"/>
                  </a:lnTo>
                  <a:lnTo>
                    <a:pt x="56" y="130"/>
                  </a:lnTo>
                  <a:lnTo>
                    <a:pt x="51" y="130"/>
                  </a:lnTo>
                  <a:lnTo>
                    <a:pt x="39" y="130"/>
                  </a:lnTo>
                  <a:lnTo>
                    <a:pt x="17" y="130"/>
                  </a:lnTo>
                  <a:lnTo>
                    <a:pt x="11" y="130"/>
                  </a:lnTo>
                  <a:lnTo>
                    <a:pt x="0" y="130"/>
                  </a:lnTo>
                  <a:lnTo>
                    <a:pt x="0" y="124"/>
                  </a:lnTo>
                  <a:lnTo>
                    <a:pt x="0" y="119"/>
                  </a:lnTo>
                  <a:lnTo>
                    <a:pt x="0" y="96"/>
                  </a:lnTo>
                  <a:lnTo>
                    <a:pt x="0" y="90"/>
                  </a:lnTo>
                  <a:lnTo>
                    <a:pt x="0" y="73"/>
                  </a:lnTo>
                  <a:lnTo>
                    <a:pt x="0" y="68"/>
                  </a:lnTo>
                  <a:lnTo>
                    <a:pt x="0" y="56"/>
                  </a:lnTo>
                  <a:lnTo>
                    <a:pt x="5" y="11"/>
                  </a:lnTo>
                  <a:lnTo>
                    <a:pt x="5" y="0"/>
                  </a:lnTo>
                  <a:lnTo>
                    <a:pt x="34" y="0"/>
                  </a:lnTo>
                  <a:lnTo>
                    <a:pt x="51" y="0"/>
                  </a:lnTo>
                  <a:lnTo>
                    <a:pt x="85" y="0"/>
                  </a:lnTo>
                  <a:lnTo>
                    <a:pt x="124" y="0"/>
                  </a:lnTo>
                  <a:lnTo>
                    <a:pt x="124" y="22"/>
                  </a:lnTo>
                  <a:lnTo>
                    <a:pt x="147"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 name="Freeform 106">
              <a:extLst>
                <a:ext uri="{FF2B5EF4-FFF2-40B4-BE49-F238E27FC236}">
                  <a16:creationId xmlns:a16="http://schemas.microsoft.com/office/drawing/2014/main" id="{89D7B76B-78FF-E824-C70F-6FA14CE04F5D}"/>
                </a:ext>
              </a:extLst>
            </p:cNvPr>
            <p:cNvSpPr>
              <a:spLocks/>
            </p:cNvSpPr>
            <p:nvPr/>
          </p:nvSpPr>
          <p:spPr bwMode="auto">
            <a:xfrm>
              <a:off x="3524" y="1201"/>
              <a:ext cx="147" cy="170"/>
            </a:xfrm>
            <a:custGeom>
              <a:avLst/>
              <a:gdLst>
                <a:gd name="T0" fmla="*/ 147 w 147"/>
                <a:gd name="T1" fmla="*/ 74 h 170"/>
                <a:gd name="T2" fmla="*/ 147 w 147"/>
                <a:gd name="T3" fmla="*/ 113 h 170"/>
                <a:gd name="T4" fmla="*/ 102 w 147"/>
                <a:gd name="T5" fmla="*/ 164 h 170"/>
                <a:gd name="T6" fmla="*/ 0 w 147"/>
                <a:gd name="T7" fmla="*/ 159 h 170"/>
                <a:gd name="T8" fmla="*/ 5 w 147"/>
                <a:gd name="T9" fmla="*/ 91 h 170"/>
                <a:gd name="T10" fmla="*/ 5 w 147"/>
                <a:gd name="T11" fmla="*/ 11 h 170"/>
                <a:gd name="T12" fmla="*/ 11 w 147"/>
                <a:gd name="T13" fmla="*/ 17 h 170"/>
                <a:gd name="T14" fmla="*/ 11 w 147"/>
                <a:gd name="T15" fmla="*/ 17 h 170"/>
                <a:gd name="T16" fmla="*/ 11 w 147"/>
                <a:gd name="T17" fmla="*/ 28 h 170"/>
                <a:gd name="T18" fmla="*/ 17 w 147"/>
                <a:gd name="T19" fmla="*/ 34 h 170"/>
                <a:gd name="T20" fmla="*/ 22 w 147"/>
                <a:gd name="T21" fmla="*/ 40 h 170"/>
                <a:gd name="T22" fmla="*/ 34 w 147"/>
                <a:gd name="T23" fmla="*/ 40 h 170"/>
                <a:gd name="T24" fmla="*/ 39 w 147"/>
                <a:gd name="T25" fmla="*/ 34 h 170"/>
                <a:gd name="T26" fmla="*/ 45 w 147"/>
                <a:gd name="T27" fmla="*/ 28 h 170"/>
                <a:gd name="T28" fmla="*/ 45 w 147"/>
                <a:gd name="T29" fmla="*/ 17 h 170"/>
                <a:gd name="T30" fmla="*/ 45 w 147"/>
                <a:gd name="T31" fmla="*/ 28 h 170"/>
                <a:gd name="T32" fmla="*/ 51 w 147"/>
                <a:gd name="T33" fmla="*/ 23 h 170"/>
                <a:gd name="T34" fmla="*/ 56 w 147"/>
                <a:gd name="T35" fmla="*/ 23 h 170"/>
                <a:gd name="T36" fmla="*/ 62 w 147"/>
                <a:gd name="T37" fmla="*/ 28 h 170"/>
                <a:gd name="T38" fmla="*/ 68 w 147"/>
                <a:gd name="T39" fmla="*/ 23 h 170"/>
                <a:gd name="T40" fmla="*/ 68 w 147"/>
                <a:gd name="T41" fmla="*/ 11 h 170"/>
                <a:gd name="T42" fmla="*/ 79 w 147"/>
                <a:gd name="T43" fmla="*/ 11 h 170"/>
                <a:gd name="T44" fmla="*/ 85 w 147"/>
                <a:gd name="T45" fmla="*/ 17 h 170"/>
                <a:gd name="T46" fmla="*/ 85 w 147"/>
                <a:gd name="T47" fmla="*/ 28 h 170"/>
                <a:gd name="T48" fmla="*/ 90 w 147"/>
                <a:gd name="T49" fmla="*/ 34 h 170"/>
                <a:gd name="T50" fmla="*/ 85 w 147"/>
                <a:gd name="T51" fmla="*/ 40 h 170"/>
                <a:gd name="T52" fmla="*/ 79 w 147"/>
                <a:gd name="T53" fmla="*/ 34 h 170"/>
                <a:gd name="T54" fmla="*/ 79 w 147"/>
                <a:gd name="T55" fmla="*/ 45 h 170"/>
                <a:gd name="T56" fmla="*/ 85 w 147"/>
                <a:gd name="T57" fmla="*/ 57 h 170"/>
                <a:gd name="T58" fmla="*/ 85 w 147"/>
                <a:gd name="T59" fmla="*/ 57 h 170"/>
                <a:gd name="T60" fmla="*/ 79 w 147"/>
                <a:gd name="T61" fmla="*/ 62 h 170"/>
                <a:gd name="T62" fmla="*/ 85 w 147"/>
                <a:gd name="T63" fmla="*/ 68 h 170"/>
                <a:gd name="T64" fmla="*/ 90 w 147"/>
                <a:gd name="T65" fmla="*/ 74 h 170"/>
                <a:gd name="T66" fmla="*/ 102 w 147"/>
                <a:gd name="T67" fmla="*/ 74 h 170"/>
                <a:gd name="T68" fmla="*/ 107 w 147"/>
                <a:gd name="T69" fmla="*/ 62 h 170"/>
                <a:gd name="T70" fmla="*/ 107 w 147"/>
                <a:gd name="T71" fmla="*/ 51 h 170"/>
                <a:gd name="T72" fmla="*/ 113 w 147"/>
                <a:gd name="T73" fmla="*/ 45 h 170"/>
                <a:gd name="T74" fmla="*/ 119 w 147"/>
                <a:gd name="T75" fmla="*/ 34 h 170"/>
                <a:gd name="T76" fmla="*/ 107 w 147"/>
                <a:gd name="T77" fmla="*/ 34 h 170"/>
                <a:gd name="T78" fmla="*/ 113 w 147"/>
                <a:gd name="T79" fmla="*/ 28 h 170"/>
                <a:gd name="T80" fmla="*/ 119 w 147"/>
                <a:gd name="T81" fmla="*/ 34 h 170"/>
                <a:gd name="T82" fmla="*/ 130 w 147"/>
                <a:gd name="T83" fmla="*/ 34 h 170"/>
                <a:gd name="T84" fmla="*/ 130 w 147"/>
                <a:gd name="T85" fmla="*/ 23 h 170"/>
                <a:gd name="T86" fmla="*/ 136 w 147"/>
                <a:gd name="T87" fmla="*/ 17 h 170"/>
                <a:gd name="T88" fmla="*/ 136 w 147"/>
                <a:gd name="T89" fmla="*/ 6 h 170"/>
                <a:gd name="T90" fmla="*/ 136 w 147"/>
                <a:gd name="T91" fmla="*/ 6 h 170"/>
                <a:gd name="T92" fmla="*/ 147 w 147"/>
                <a:gd name="T9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7" h="170">
                  <a:moveTo>
                    <a:pt x="147" y="0"/>
                  </a:moveTo>
                  <a:lnTo>
                    <a:pt x="147" y="74"/>
                  </a:lnTo>
                  <a:lnTo>
                    <a:pt x="147" y="108"/>
                  </a:lnTo>
                  <a:lnTo>
                    <a:pt x="147" y="113"/>
                  </a:lnTo>
                  <a:lnTo>
                    <a:pt x="147" y="170"/>
                  </a:lnTo>
                  <a:lnTo>
                    <a:pt x="102" y="164"/>
                  </a:lnTo>
                  <a:lnTo>
                    <a:pt x="28" y="164"/>
                  </a:lnTo>
                  <a:lnTo>
                    <a:pt x="0" y="159"/>
                  </a:lnTo>
                  <a:lnTo>
                    <a:pt x="0" y="119"/>
                  </a:lnTo>
                  <a:lnTo>
                    <a:pt x="5" y="91"/>
                  </a:lnTo>
                  <a:lnTo>
                    <a:pt x="5" y="6"/>
                  </a:lnTo>
                  <a:lnTo>
                    <a:pt x="5" y="11"/>
                  </a:lnTo>
                  <a:lnTo>
                    <a:pt x="11" y="11"/>
                  </a:lnTo>
                  <a:lnTo>
                    <a:pt x="11" y="17"/>
                  </a:lnTo>
                  <a:lnTo>
                    <a:pt x="17" y="17"/>
                  </a:lnTo>
                  <a:lnTo>
                    <a:pt x="11" y="17"/>
                  </a:lnTo>
                  <a:lnTo>
                    <a:pt x="11" y="23"/>
                  </a:lnTo>
                  <a:lnTo>
                    <a:pt x="11" y="28"/>
                  </a:lnTo>
                  <a:lnTo>
                    <a:pt x="11" y="34"/>
                  </a:lnTo>
                  <a:lnTo>
                    <a:pt x="17" y="34"/>
                  </a:lnTo>
                  <a:lnTo>
                    <a:pt x="17" y="40"/>
                  </a:lnTo>
                  <a:lnTo>
                    <a:pt x="22" y="40"/>
                  </a:lnTo>
                  <a:lnTo>
                    <a:pt x="28" y="40"/>
                  </a:lnTo>
                  <a:lnTo>
                    <a:pt x="34" y="40"/>
                  </a:lnTo>
                  <a:lnTo>
                    <a:pt x="39" y="40"/>
                  </a:lnTo>
                  <a:lnTo>
                    <a:pt x="39" y="34"/>
                  </a:lnTo>
                  <a:lnTo>
                    <a:pt x="39" y="28"/>
                  </a:lnTo>
                  <a:lnTo>
                    <a:pt x="45" y="28"/>
                  </a:lnTo>
                  <a:lnTo>
                    <a:pt x="45" y="23"/>
                  </a:lnTo>
                  <a:lnTo>
                    <a:pt x="45" y="17"/>
                  </a:lnTo>
                  <a:lnTo>
                    <a:pt x="45" y="23"/>
                  </a:lnTo>
                  <a:lnTo>
                    <a:pt x="45" y="28"/>
                  </a:lnTo>
                  <a:lnTo>
                    <a:pt x="51" y="28"/>
                  </a:lnTo>
                  <a:lnTo>
                    <a:pt x="51" y="23"/>
                  </a:lnTo>
                  <a:lnTo>
                    <a:pt x="51" y="17"/>
                  </a:lnTo>
                  <a:lnTo>
                    <a:pt x="56" y="23"/>
                  </a:lnTo>
                  <a:lnTo>
                    <a:pt x="56" y="28"/>
                  </a:lnTo>
                  <a:lnTo>
                    <a:pt x="62" y="28"/>
                  </a:lnTo>
                  <a:lnTo>
                    <a:pt x="68" y="28"/>
                  </a:lnTo>
                  <a:lnTo>
                    <a:pt x="68" y="23"/>
                  </a:lnTo>
                  <a:lnTo>
                    <a:pt x="68" y="17"/>
                  </a:lnTo>
                  <a:lnTo>
                    <a:pt x="68" y="11"/>
                  </a:lnTo>
                  <a:lnTo>
                    <a:pt x="73" y="11"/>
                  </a:lnTo>
                  <a:lnTo>
                    <a:pt x="79" y="11"/>
                  </a:lnTo>
                  <a:lnTo>
                    <a:pt x="85" y="11"/>
                  </a:lnTo>
                  <a:lnTo>
                    <a:pt x="85" y="17"/>
                  </a:lnTo>
                  <a:lnTo>
                    <a:pt x="85" y="23"/>
                  </a:lnTo>
                  <a:lnTo>
                    <a:pt x="85" y="28"/>
                  </a:lnTo>
                  <a:lnTo>
                    <a:pt x="90" y="28"/>
                  </a:lnTo>
                  <a:lnTo>
                    <a:pt x="90" y="34"/>
                  </a:lnTo>
                  <a:lnTo>
                    <a:pt x="85" y="34"/>
                  </a:lnTo>
                  <a:lnTo>
                    <a:pt x="85" y="40"/>
                  </a:lnTo>
                  <a:lnTo>
                    <a:pt x="85" y="34"/>
                  </a:lnTo>
                  <a:lnTo>
                    <a:pt x="79" y="34"/>
                  </a:lnTo>
                  <a:lnTo>
                    <a:pt x="79" y="40"/>
                  </a:lnTo>
                  <a:lnTo>
                    <a:pt x="79" y="45"/>
                  </a:lnTo>
                  <a:lnTo>
                    <a:pt x="79" y="51"/>
                  </a:lnTo>
                  <a:lnTo>
                    <a:pt x="85" y="57"/>
                  </a:lnTo>
                  <a:lnTo>
                    <a:pt x="79" y="57"/>
                  </a:lnTo>
                  <a:lnTo>
                    <a:pt x="85" y="57"/>
                  </a:lnTo>
                  <a:lnTo>
                    <a:pt x="79" y="57"/>
                  </a:lnTo>
                  <a:lnTo>
                    <a:pt x="79" y="62"/>
                  </a:lnTo>
                  <a:lnTo>
                    <a:pt x="85" y="62"/>
                  </a:lnTo>
                  <a:lnTo>
                    <a:pt x="85" y="68"/>
                  </a:lnTo>
                  <a:lnTo>
                    <a:pt x="90" y="68"/>
                  </a:lnTo>
                  <a:lnTo>
                    <a:pt x="90" y="74"/>
                  </a:lnTo>
                  <a:lnTo>
                    <a:pt x="96" y="74"/>
                  </a:lnTo>
                  <a:lnTo>
                    <a:pt x="102" y="74"/>
                  </a:lnTo>
                  <a:lnTo>
                    <a:pt x="107" y="68"/>
                  </a:lnTo>
                  <a:lnTo>
                    <a:pt x="107" y="62"/>
                  </a:lnTo>
                  <a:lnTo>
                    <a:pt x="107" y="57"/>
                  </a:lnTo>
                  <a:lnTo>
                    <a:pt x="107" y="51"/>
                  </a:lnTo>
                  <a:lnTo>
                    <a:pt x="107" y="45"/>
                  </a:lnTo>
                  <a:lnTo>
                    <a:pt x="113" y="45"/>
                  </a:lnTo>
                  <a:lnTo>
                    <a:pt x="119" y="40"/>
                  </a:lnTo>
                  <a:lnTo>
                    <a:pt x="119" y="34"/>
                  </a:lnTo>
                  <a:lnTo>
                    <a:pt x="113" y="34"/>
                  </a:lnTo>
                  <a:lnTo>
                    <a:pt x="107" y="34"/>
                  </a:lnTo>
                  <a:lnTo>
                    <a:pt x="107" y="28"/>
                  </a:lnTo>
                  <a:lnTo>
                    <a:pt x="113" y="28"/>
                  </a:lnTo>
                  <a:lnTo>
                    <a:pt x="119" y="28"/>
                  </a:lnTo>
                  <a:lnTo>
                    <a:pt x="119" y="34"/>
                  </a:lnTo>
                  <a:lnTo>
                    <a:pt x="124" y="34"/>
                  </a:lnTo>
                  <a:lnTo>
                    <a:pt x="130" y="34"/>
                  </a:lnTo>
                  <a:lnTo>
                    <a:pt x="130" y="28"/>
                  </a:lnTo>
                  <a:lnTo>
                    <a:pt x="130" y="23"/>
                  </a:lnTo>
                  <a:lnTo>
                    <a:pt x="136" y="23"/>
                  </a:lnTo>
                  <a:lnTo>
                    <a:pt x="136" y="17"/>
                  </a:lnTo>
                  <a:lnTo>
                    <a:pt x="136" y="11"/>
                  </a:lnTo>
                  <a:lnTo>
                    <a:pt x="136" y="6"/>
                  </a:lnTo>
                  <a:lnTo>
                    <a:pt x="136" y="0"/>
                  </a:lnTo>
                  <a:lnTo>
                    <a:pt x="136" y="6"/>
                  </a:lnTo>
                  <a:lnTo>
                    <a:pt x="141" y="6"/>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 name="Freeform 107">
              <a:extLst>
                <a:ext uri="{FF2B5EF4-FFF2-40B4-BE49-F238E27FC236}">
                  <a16:creationId xmlns:a16="http://schemas.microsoft.com/office/drawing/2014/main" id="{D15EECB9-42DB-0E53-17E3-A468DCF51876}"/>
                </a:ext>
              </a:extLst>
            </p:cNvPr>
            <p:cNvSpPr>
              <a:spLocks/>
            </p:cNvSpPr>
            <p:nvPr/>
          </p:nvSpPr>
          <p:spPr bwMode="auto">
            <a:xfrm>
              <a:off x="3637" y="1507"/>
              <a:ext cx="142" cy="142"/>
            </a:xfrm>
            <a:custGeom>
              <a:avLst/>
              <a:gdLst>
                <a:gd name="T0" fmla="*/ 57 w 142"/>
                <a:gd name="T1" fmla="*/ 0 h 142"/>
                <a:gd name="T2" fmla="*/ 68 w 142"/>
                <a:gd name="T3" fmla="*/ 0 h 142"/>
                <a:gd name="T4" fmla="*/ 74 w 142"/>
                <a:gd name="T5" fmla="*/ 0 h 142"/>
                <a:gd name="T6" fmla="*/ 96 w 142"/>
                <a:gd name="T7" fmla="*/ 0 h 142"/>
                <a:gd name="T8" fmla="*/ 108 w 142"/>
                <a:gd name="T9" fmla="*/ 0 h 142"/>
                <a:gd name="T10" fmla="*/ 113 w 142"/>
                <a:gd name="T11" fmla="*/ 0 h 142"/>
                <a:gd name="T12" fmla="*/ 125 w 142"/>
                <a:gd name="T13" fmla="*/ 0 h 142"/>
                <a:gd name="T14" fmla="*/ 142 w 142"/>
                <a:gd name="T15" fmla="*/ 0 h 142"/>
                <a:gd name="T16" fmla="*/ 142 w 142"/>
                <a:gd name="T17" fmla="*/ 11 h 142"/>
                <a:gd name="T18" fmla="*/ 142 w 142"/>
                <a:gd name="T19" fmla="*/ 23 h 142"/>
                <a:gd name="T20" fmla="*/ 142 w 142"/>
                <a:gd name="T21" fmla="*/ 34 h 142"/>
                <a:gd name="T22" fmla="*/ 142 w 142"/>
                <a:gd name="T23" fmla="*/ 51 h 142"/>
                <a:gd name="T24" fmla="*/ 142 w 142"/>
                <a:gd name="T25" fmla="*/ 57 h 142"/>
                <a:gd name="T26" fmla="*/ 142 w 142"/>
                <a:gd name="T27" fmla="*/ 74 h 142"/>
                <a:gd name="T28" fmla="*/ 142 w 142"/>
                <a:gd name="T29" fmla="*/ 91 h 142"/>
                <a:gd name="T30" fmla="*/ 142 w 142"/>
                <a:gd name="T31" fmla="*/ 108 h 142"/>
                <a:gd name="T32" fmla="*/ 136 w 142"/>
                <a:gd name="T33" fmla="*/ 142 h 142"/>
                <a:gd name="T34" fmla="*/ 85 w 142"/>
                <a:gd name="T35" fmla="*/ 142 h 142"/>
                <a:gd name="T36" fmla="*/ 74 w 142"/>
                <a:gd name="T37" fmla="*/ 142 h 142"/>
                <a:gd name="T38" fmla="*/ 57 w 142"/>
                <a:gd name="T39" fmla="*/ 142 h 142"/>
                <a:gd name="T40" fmla="*/ 34 w 142"/>
                <a:gd name="T41" fmla="*/ 136 h 142"/>
                <a:gd name="T42" fmla="*/ 28 w 142"/>
                <a:gd name="T43" fmla="*/ 136 h 142"/>
                <a:gd name="T44" fmla="*/ 17 w 142"/>
                <a:gd name="T45" fmla="*/ 136 h 142"/>
                <a:gd name="T46" fmla="*/ 0 w 142"/>
                <a:gd name="T47" fmla="*/ 136 h 142"/>
                <a:gd name="T48" fmla="*/ 0 w 142"/>
                <a:gd name="T49" fmla="*/ 131 h 142"/>
                <a:gd name="T50" fmla="*/ 0 w 142"/>
                <a:gd name="T51" fmla="*/ 125 h 142"/>
                <a:gd name="T52" fmla="*/ 0 w 142"/>
                <a:gd name="T53" fmla="*/ 108 h 142"/>
                <a:gd name="T54" fmla="*/ 0 w 142"/>
                <a:gd name="T55" fmla="*/ 97 h 142"/>
                <a:gd name="T56" fmla="*/ 0 w 142"/>
                <a:gd name="T57" fmla="*/ 85 h 142"/>
                <a:gd name="T58" fmla="*/ 6 w 142"/>
                <a:gd name="T59" fmla="*/ 80 h 142"/>
                <a:gd name="T60" fmla="*/ 6 w 142"/>
                <a:gd name="T61" fmla="*/ 74 h 142"/>
                <a:gd name="T62" fmla="*/ 6 w 142"/>
                <a:gd name="T63" fmla="*/ 62 h 142"/>
                <a:gd name="T64" fmla="*/ 6 w 142"/>
                <a:gd name="T65" fmla="*/ 51 h 142"/>
                <a:gd name="T66" fmla="*/ 6 w 142"/>
                <a:gd name="T67" fmla="*/ 45 h 142"/>
                <a:gd name="T68" fmla="*/ 6 w 142"/>
                <a:gd name="T69" fmla="*/ 34 h 142"/>
                <a:gd name="T70" fmla="*/ 6 w 142"/>
                <a:gd name="T71" fmla="*/ 17 h 142"/>
                <a:gd name="T72" fmla="*/ 6 w 142"/>
                <a:gd name="T73" fmla="*/ 11 h 142"/>
                <a:gd name="T74" fmla="*/ 6 w 142"/>
                <a:gd name="T75" fmla="*/ 6 h 142"/>
                <a:gd name="T76" fmla="*/ 6 w 142"/>
                <a:gd name="T77" fmla="*/ 0 h 142"/>
                <a:gd name="T78" fmla="*/ 11 w 142"/>
                <a:gd name="T79" fmla="*/ 0 h 142"/>
                <a:gd name="T80" fmla="*/ 28 w 142"/>
                <a:gd name="T81" fmla="*/ 0 h 142"/>
                <a:gd name="T82" fmla="*/ 40 w 142"/>
                <a:gd name="T83" fmla="*/ 0 h 142"/>
                <a:gd name="T84" fmla="*/ 45 w 142"/>
                <a:gd name="T85" fmla="*/ 0 h 142"/>
                <a:gd name="T86" fmla="*/ 51 w 142"/>
                <a:gd name="T87" fmla="*/ 0 h 142"/>
                <a:gd name="T88" fmla="*/ 57 w 142"/>
                <a:gd name="T8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42">
                  <a:moveTo>
                    <a:pt x="57" y="0"/>
                  </a:moveTo>
                  <a:lnTo>
                    <a:pt x="68" y="0"/>
                  </a:lnTo>
                  <a:lnTo>
                    <a:pt x="74" y="0"/>
                  </a:lnTo>
                  <a:lnTo>
                    <a:pt x="96" y="0"/>
                  </a:lnTo>
                  <a:lnTo>
                    <a:pt x="108" y="0"/>
                  </a:lnTo>
                  <a:lnTo>
                    <a:pt x="113" y="0"/>
                  </a:lnTo>
                  <a:lnTo>
                    <a:pt x="125" y="0"/>
                  </a:lnTo>
                  <a:lnTo>
                    <a:pt x="142" y="0"/>
                  </a:lnTo>
                  <a:lnTo>
                    <a:pt x="142" y="11"/>
                  </a:lnTo>
                  <a:lnTo>
                    <a:pt x="142" y="23"/>
                  </a:lnTo>
                  <a:lnTo>
                    <a:pt x="142" y="34"/>
                  </a:lnTo>
                  <a:lnTo>
                    <a:pt x="142" y="51"/>
                  </a:lnTo>
                  <a:lnTo>
                    <a:pt x="142" y="57"/>
                  </a:lnTo>
                  <a:lnTo>
                    <a:pt x="142" y="74"/>
                  </a:lnTo>
                  <a:lnTo>
                    <a:pt x="142" y="91"/>
                  </a:lnTo>
                  <a:lnTo>
                    <a:pt x="142" y="108"/>
                  </a:lnTo>
                  <a:lnTo>
                    <a:pt x="136" y="142"/>
                  </a:lnTo>
                  <a:lnTo>
                    <a:pt x="85" y="142"/>
                  </a:lnTo>
                  <a:lnTo>
                    <a:pt x="74" y="142"/>
                  </a:lnTo>
                  <a:lnTo>
                    <a:pt x="57" y="142"/>
                  </a:lnTo>
                  <a:lnTo>
                    <a:pt x="34" y="136"/>
                  </a:lnTo>
                  <a:lnTo>
                    <a:pt x="28" y="136"/>
                  </a:lnTo>
                  <a:lnTo>
                    <a:pt x="17" y="136"/>
                  </a:lnTo>
                  <a:lnTo>
                    <a:pt x="0" y="136"/>
                  </a:lnTo>
                  <a:lnTo>
                    <a:pt x="0" y="131"/>
                  </a:lnTo>
                  <a:lnTo>
                    <a:pt x="0" y="125"/>
                  </a:lnTo>
                  <a:lnTo>
                    <a:pt x="0" y="108"/>
                  </a:lnTo>
                  <a:lnTo>
                    <a:pt x="0" y="97"/>
                  </a:lnTo>
                  <a:lnTo>
                    <a:pt x="0" y="85"/>
                  </a:lnTo>
                  <a:lnTo>
                    <a:pt x="6" y="80"/>
                  </a:lnTo>
                  <a:lnTo>
                    <a:pt x="6" y="74"/>
                  </a:lnTo>
                  <a:lnTo>
                    <a:pt x="6" y="62"/>
                  </a:lnTo>
                  <a:lnTo>
                    <a:pt x="6" y="51"/>
                  </a:lnTo>
                  <a:lnTo>
                    <a:pt x="6" y="45"/>
                  </a:lnTo>
                  <a:lnTo>
                    <a:pt x="6" y="34"/>
                  </a:lnTo>
                  <a:lnTo>
                    <a:pt x="6" y="17"/>
                  </a:lnTo>
                  <a:lnTo>
                    <a:pt x="6" y="11"/>
                  </a:lnTo>
                  <a:lnTo>
                    <a:pt x="6" y="6"/>
                  </a:lnTo>
                  <a:lnTo>
                    <a:pt x="6" y="0"/>
                  </a:lnTo>
                  <a:lnTo>
                    <a:pt x="11" y="0"/>
                  </a:lnTo>
                  <a:lnTo>
                    <a:pt x="28" y="0"/>
                  </a:lnTo>
                  <a:lnTo>
                    <a:pt x="40" y="0"/>
                  </a:lnTo>
                  <a:lnTo>
                    <a:pt x="45" y="0"/>
                  </a:lnTo>
                  <a:lnTo>
                    <a:pt x="51" y="0"/>
                  </a:lnTo>
                  <a:lnTo>
                    <a:pt x="5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 name="Freeform 108">
              <a:extLst>
                <a:ext uri="{FF2B5EF4-FFF2-40B4-BE49-F238E27FC236}">
                  <a16:creationId xmlns:a16="http://schemas.microsoft.com/office/drawing/2014/main" id="{467E0BBB-8204-1A6E-14B2-751F14608015}"/>
                </a:ext>
              </a:extLst>
            </p:cNvPr>
            <p:cNvSpPr>
              <a:spLocks/>
            </p:cNvSpPr>
            <p:nvPr/>
          </p:nvSpPr>
          <p:spPr bwMode="auto">
            <a:xfrm>
              <a:off x="3954" y="1348"/>
              <a:ext cx="148" cy="91"/>
            </a:xfrm>
            <a:custGeom>
              <a:avLst/>
              <a:gdLst>
                <a:gd name="T0" fmla="*/ 0 w 148"/>
                <a:gd name="T1" fmla="*/ 12 h 91"/>
                <a:gd name="T2" fmla="*/ 12 w 148"/>
                <a:gd name="T3" fmla="*/ 12 h 91"/>
                <a:gd name="T4" fmla="*/ 17 w 148"/>
                <a:gd name="T5" fmla="*/ 6 h 91"/>
                <a:gd name="T6" fmla="*/ 23 w 148"/>
                <a:gd name="T7" fmla="*/ 0 h 91"/>
                <a:gd name="T8" fmla="*/ 34 w 148"/>
                <a:gd name="T9" fmla="*/ 0 h 91"/>
                <a:gd name="T10" fmla="*/ 40 w 148"/>
                <a:gd name="T11" fmla="*/ 6 h 91"/>
                <a:gd name="T12" fmla="*/ 40 w 148"/>
                <a:gd name="T13" fmla="*/ 6 h 91"/>
                <a:gd name="T14" fmla="*/ 46 w 148"/>
                <a:gd name="T15" fmla="*/ 12 h 91"/>
                <a:gd name="T16" fmla="*/ 51 w 148"/>
                <a:gd name="T17" fmla="*/ 6 h 91"/>
                <a:gd name="T18" fmla="*/ 51 w 148"/>
                <a:gd name="T19" fmla="*/ 6 h 91"/>
                <a:gd name="T20" fmla="*/ 63 w 148"/>
                <a:gd name="T21" fmla="*/ 6 h 91"/>
                <a:gd name="T22" fmla="*/ 74 w 148"/>
                <a:gd name="T23" fmla="*/ 6 h 91"/>
                <a:gd name="T24" fmla="*/ 74 w 148"/>
                <a:gd name="T25" fmla="*/ 6 h 91"/>
                <a:gd name="T26" fmla="*/ 80 w 148"/>
                <a:gd name="T27" fmla="*/ 6 h 91"/>
                <a:gd name="T28" fmla="*/ 85 w 148"/>
                <a:gd name="T29" fmla="*/ 12 h 91"/>
                <a:gd name="T30" fmla="*/ 91 w 148"/>
                <a:gd name="T31" fmla="*/ 17 h 91"/>
                <a:gd name="T32" fmla="*/ 102 w 148"/>
                <a:gd name="T33" fmla="*/ 17 h 91"/>
                <a:gd name="T34" fmla="*/ 102 w 148"/>
                <a:gd name="T35" fmla="*/ 17 h 91"/>
                <a:gd name="T36" fmla="*/ 108 w 148"/>
                <a:gd name="T37" fmla="*/ 23 h 91"/>
                <a:gd name="T38" fmla="*/ 108 w 148"/>
                <a:gd name="T39" fmla="*/ 23 h 91"/>
                <a:gd name="T40" fmla="*/ 114 w 148"/>
                <a:gd name="T41" fmla="*/ 29 h 91"/>
                <a:gd name="T42" fmla="*/ 114 w 148"/>
                <a:gd name="T43" fmla="*/ 29 h 91"/>
                <a:gd name="T44" fmla="*/ 125 w 148"/>
                <a:gd name="T45" fmla="*/ 29 h 91"/>
                <a:gd name="T46" fmla="*/ 131 w 148"/>
                <a:gd name="T47" fmla="*/ 34 h 91"/>
                <a:gd name="T48" fmla="*/ 142 w 148"/>
                <a:gd name="T49" fmla="*/ 34 h 91"/>
                <a:gd name="T50" fmla="*/ 148 w 148"/>
                <a:gd name="T51" fmla="*/ 40 h 91"/>
                <a:gd name="T52" fmla="*/ 148 w 148"/>
                <a:gd name="T53" fmla="*/ 40 h 91"/>
                <a:gd name="T54" fmla="*/ 142 w 148"/>
                <a:gd name="T55" fmla="*/ 46 h 91"/>
                <a:gd name="T56" fmla="*/ 142 w 148"/>
                <a:gd name="T57" fmla="*/ 46 h 91"/>
                <a:gd name="T58" fmla="*/ 136 w 148"/>
                <a:gd name="T59" fmla="*/ 40 h 91"/>
                <a:gd name="T60" fmla="*/ 131 w 148"/>
                <a:gd name="T61" fmla="*/ 40 h 91"/>
                <a:gd name="T62" fmla="*/ 131 w 148"/>
                <a:gd name="T63" fmla="*/ 40 h 91"/>
                <a:gd name="T64" fmla="*/ 125 w 148"/>
                <a:gd name="T65" fmla="*/ 40 h 91"/>
                <a:gd name="T66" fmla="*/ 125 w 148"/>
                <a:gd name="T67" fmla="*/ 40 h 91"/>
                <a:gd name="T68" fmla="*/ 114 w 148"/>
                <a:gd name="T69" fmla="*/ 40 h 91"/>
                <a:gd name="T70" fmla="*/ 108 w 148"/>
                <a:gd name="T71" fmla="*/ 46 h 91"/>
                <a:gd name="T72" fmla="*/ 108 w 148"/>
                <a:gd name="T73" fmla="*/ 46 h 91"/>
                <a:gd name="T74" fmla="*/ 97 w 148"/>
                <a:gd name="T75" fmla="*/ 46 h 91"/>
                <a:gd name="T76" fmla="*/ 97 w 148"/>
                <a:gd name="T77" fmla="*/ 46 h 91"/>
                <a:gd name="T78" fmla="*/ 91 w 148"/>
                <a:gd name="T79" fmla="*/ 46 h 91"/>
                <a:gd name="T80" fmla="*/ 91 w 148"/>
                <a:gd name="T81" fmla="*/ 46 h 91"/>
                <a:gd name="T82" fmla="*/ 80 w 148"/>
                <a:gd name="T83" fmla="*/ 46 h 91"/>
                <a:gd name="T84" fmla="*/ 68 w 148"/>
                <a:gd name="T85" fmla="*/ 46 h 91"/>
                <a:gd name="T86" fmla="*/ 63 w 148"/>
                <a:gd name="T87" fmla="*/ 51 h 91"/>
                <a:gd name="T88" fmla="*/ 63 w 148"/>
                <a:gd name="T89" fmla="*/ 51 h 91"/>
                <a:gd name="T90" fmla="*/ 57 w 148"/>
                <a:gd name="T91" fmla="*/ 57 h 91"/>
                <a:gd name="T92" fmla="*/ 57 w 148"/>
                <a:gd name="T93" fmla="*/ 57 h 91"/>
                <a:gd name="T94" fmla="*/ 46 w 148"/>
                <a:gd name="T95" fmla="*/ 63 h 91"/>
                <a:gd name="T96" fmla="*/ 34 w 148"/>
                <a:gd name="T97" fmla="*/ 63 h 91"/>
                <a:gd name="T98" fmla="*/ 34 w 148"/>
                <a:gd name="T99" fmla="*/ 63 h 91"/>
                <a:gd name="T100" fmla="*/ 29 w 148"/>
                <a:gd name="T101" fmla="*/ 68 h 91"/>
                <a:gd name="T102" fmla="*/ 23 w 148"/>
                <a:gd name="T103" fmla="*/ 74 h 91"/>
                <a:gd name="T104" fmla="*/ 12 w 148"/>
                <a:gd name="T105" fmla="*/ 80 h 91"/>
                <a:gd name="T106" fmla="*/ 12 w 148"/>
                <a:gd name="T107" fmla="*/ 80 h 91"/>
                <a:gd name="T108" fmla="*/ 6 w 148"/>
                <a:gd name="T109" fmla="*/ 85 h 91"/>
                <a:gd name="T110" fmla="*/ 0 w 148"/>
                <a:gd name="T111" fmla="*/ 91 h 91"/>
                <a:gd name="T112" fmla="*/ 0 w 148"/>
                <a:gd name="T113"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91">
                  <a:moveTo>
                    <a:pt x="0" y="29"/>
                  </a:moveTo>
                  <a:lnTo>
                    <a:pt x="0" y="12"/>
                  </a:lnTo>
                  <a:lnTo>
                    <a:pt x="6" y="12"/>
                  </a:lnTo>
                  <a:lnTo>
                    <a:pt x="12" y="12"/>
                  </a:lnTo>
                  <a:lnTo>
                    <a:pt x="12" y="6"/>
                  </a:lnTo>
                  <a:lnTo>
                    <a:pt x="17" y="6"/>
                  </a:lnTo>
                  <a:lnTo>
                    <a:pt x="23" y="6"/>
                  </a:lnTo>
                  <a:lnTo>
                    <a:pt x="23" y="0"/>
                  </a:lnTo>
                  <a:lnTo>
                    <a:pt x="29" y="0"/>
                  </a:lnTo>
                  <a:lnTo>
                    <a:pt x="34" y="0"/>
                  </a:lnTo>
                  <a:lnTo>
                    <a:pt x="34" y="6"/>
                  </a:lnTo>
                  <a:lnTo>
                    <a:pt x="40" y="6"/>
                  </a:lnTo>
                  <a:lnTo>
                    <a:pt x="46" y="6"/>
                  </a:lnTo>
                  <a:lnTo>
                    <a:pt x="40" y="6"/>
                  </a:lnTo>
                  <a:lnTo>
                    <a:pt x="46" y="6"/>
                  </a:lnTo>
                  <a:lnTo>
                    <a:pt x="46" y="12"/>
                  </a:lnTo>
                  <a:lnTo>
                    <a:pt x="51" y="12"/>
                  </a:lnTo>
                  <a:lnTo>
                    <a:pt x="51" y="6"/>
                  </a:lnTo>
                  <a:lnTo>
                    <a:pt x="51" y="12"/>
                  </a:lnTo>
                  <a:lnTo>
                    <a:pt x="51" y="6"/>
                  </a:lnTo>
                  <a:lnTo>
                    <a:pt x="57" y="6"/>
                  </a:lnTo>
                  <a:lnTo>
                    <a:pt x="63" y="6"/>
                  </a:lnTo>
                  <a:lnTo>
                    <a:pt x="68" y="6"/>
                  </a:lnTo>
                  <a:lnTo>
                    <a:pt x="74" y="6"/>
                  </a:lnTo>
                  <a:lnTo>
                    <a:pt x="68" y="6"/>
                  </a:lnTo>
                  <a:lnTo>
                    <a:pt x="74" y="6"/>
                  </a:lnTo>
                  <a:lnTo>
                    <a:pt x="74" y="12"/>
                  </a:lnTo>
                  <a:lnTo>
                    <a:pt x="80" y="6"/>
                  </a:lnTo>
                  <a:lnTo>
                    <a:pt x="80" y="12"/>
                  </a:lnTo>
                  <a:lnTo>
                    <a:pt x="85" y="12"/>
                  </a:lnTo>
                  <a:lnTo>
                    <a:pt x="85" y="17"/>
                  </a:lnTo>
                  <a:lnTo>
                    <a:pt x="91" y="17"/>
                  </a:lnTo>
                  <a:lnTo>
                    <a:pt x="97" y="17"/>
                  </a:lnTo>
                  <a:lnTo>
                    <a:pt x="102" y="17"/>
                  </a:lnTo>
                  <a:lnTo>
                    <a:pt x="102" y="23"/>
                  </a:lnTo>
                  <a:lnTo>
                    <a:pt x="102" y="17"/>
                  </a:lnTo>
                  <a:lnTo>
                    <a:pt x="102" y="23"/>
                  </a:lnTo>
                  <a:lnTo>
                    <a:pt x="108" y="23"/>
                  </a:lnTo>
                  <a:lnTo>
                    <a:pt x="102" y="23"/>
                  </a:lnTo>
                  <a:lnTo>
                    <a:pt x="108" y="23"/>
                  </a:lnTo>
                  <a:lnTo>
                    <a:pt x="114" y="23"/>
                  </a:lnTo>
                  <a:lnTo>
                    <a:pt x="114" y="29"/>
                  </a:lnTo>
                  <a:lnTo>
                    <a:pt x="119" y="29"/>
                  </a:lnTo>
                  <a:lnTo>
                    <a:pt x="114" y="29"/>
                  </a:lnTo>
                  <a:lnTo>
                    <a:pt x="119" y="29"/>
                  </a:lnTo>
                  <a:lnTo>
                    <a:pt x="125" y="29"/>
                  </a:lnTo>
                  <a:lnTo>
                    <a:pt x="125" y="34"/>
                  </a:lnTo>
                  <a:lnTo>
                    <a:pt x="131" y="34"/>
                  </a:lnTo>
                  <a:lnTo>
                    <a:pt x="136" y="34"/>
                  </a:lnTo>
                  <a:lnTo>
                    <a:pt x="142" y="34"/>
                  </a:lnTo>
                  <a:lnTo>
                    <a:pt x="142" y="40"/>
                  </a:lnTo>
                  <a:lnTo>
                    <a:pt x="148" y="40"/>
                  </a:lnTo>
                  <a:lnTo>
                    <a:pt x="142" y="40"/>
                  </a:lnTo>
                  <a:lnTo>
                    <a:pt x="148" y="40"/>
                  </a:lnTo>
                  <a:lnTo>
                    <a:pt x="142" y="40"/>
                  </a:lnTo>
                  <a:lnTo>
                    <a:pt x="142" y="46"/>
                  </a:lnTo>
                  <a:lnTo>
                    <a:pt x="142" y="40"/>
                  </a:lnTo>
                  <a:lnTo>
                    <a:pt x="142" y="46"/>
                  </a:lnTo>
                  <a:lnTo>
                    <a:pt x="136" y="46"/>
                  </a:lnTo>
                  <a:lnTo>
                    <a:pt x="136" y="40"/>
                  </a:lnTo>
                  <a:lnTo>
                    <a:pt x="131" y="46"/>
                  </a:lnTo>
                  <a:lnTo>
                    <a:pt x="131" y="40"/>
                  </a:lnTo>
                  <a:lnTo>
                    <a:pt x="131" y="46"/>
                  </a:lnTo>
                  <a:lnTo>
                    <a:pt x="131" y="40"/>
                  </a:lnTo>
                  <a:lnTo>
                    <a:pt x="131" y="46"/>
                  </a:lnTo>
                  <a:lnTo>
                    <a:pt x="125" y="40"/>
                  </a:lnTo>
                  <a:lnTo>
                    <a:pt x="125" y="46"/>
                  </a:lnTo>
                  <a:lnTo>
                    <a:pt x="125" y="40"/>
                  </a:lnTo>
                  <a:lnTo>
                    <a:pt x="119" y="40"/>
                  </a:lnTo>
                  <a:lnTo>
                    <a:pt x="114" y="40"/>
                  </a:lnTo>
                  <a:lnTo>
                    <a:pt x="114" y="46"/>
                  </a:lnTo>
                  <a:lnTo>
                    <a:pt x="108" y="46"/>
                  </a:lnTo>
                  <a:lnTo>
                    <a:pt x="108" y="40"/>
                  </a:lnTo>
                  <a:lnTo>
                    <a:pt x="108" y="46"/>
                  </a:lnTo>
                  <a:lnTo>
                    <a:pt x="102" y="46"/>
                  </a:lnTo>
                  <a:lnTo>
                    <a:pt x="97" y="46"/>
                  </a:lnTo>
                  <a:lnTo>
                    <a:pt x="97" y="51"/>
                  </a:lnTo>
                  <a:lnTo>
                    <a:pt x="97" y="46"/>
                  </a:lnTo>
                  <a:lnTo>
                    <a:pt x="97" y="51"/>
                  </a:lnTo>
                  <a:lnTo>
                    <a:pt x="91" y="46"/>
                  </a:lnTo>
                  <a:lnTo>
                    <a:pt x="91" y="51"/>
                  </a:lnTo>
                  <a:lnTo>
                    <a:pt x="91" y="46"/>
                  </a:lnTo>
                  <a:lnTo>
                    <a:pt x="85" y="46"/>
                  </a:lnTo>
                  <a:lnTo>
                    <a:pt x="80" y="46"/>
                  </a:lnTo>
                  <a:lnTo>
                    <a:pt x="74" y="46"/>
                  </a:lnTo>
                  <a:lnTo>
                    <a:pt x="68" y="46"/>
                  </a:lnTo>
                  <a:lnTo>
                    <a:pt x="68" y="51"/>
                  </a:lnTo>
                  <a:lnTo>
                    <a:pt x="63" y="51"/>
                  </a:lnTo>
                  <a:lnTo>
                    <a:pt x="68" y="51"/>
                  </a:lnTo>
                  <a:lnTo>
                    <a:pt x="63" y="51"/>
                  </a:lnTo>
                  <a:lnTo>
                    <a:pt x="63" y="57"/>
                  </a:lnTo>
                  <a:lnTo>
                    <a:pt x="57" y="57"/>
                  </a:lnTo>
                  <a:lnTo>
                    <a:pt x="57" y="63"/>
                  </a:lnTo>
                  <a:lnTo>
                    <a:pt x="57" y="57"/>
                  </a:lnTo>
                  <a:lnTo>
                    <a:pt x="51" y="63"/>
                  </a:lnTo>
                  <a:lnTo>
                    <a:pt x="46" y="63"/>
                  </a:lnTo>
                  <a:lnTo>
                    <a:pt x="40" y="63"/>
                  </a:lnTo>
                  <a:lnTo>
                    <a:pt x="34" y="63"/>
                  </a:lnTo>
                  <a:lnTo>
                    <a:pt x="29" y="63"/>
                  </a:lnTo>
                  <a:lnTo>
                    <a:pt x="34" y="63"/>
                  </a:lnTo>
                  <a:lnTo>
                    <a:pt x="29" y="63"/>
                  </a:lnTo>
                  <a:lnTo>
                    <a:pt x="29" y="68"/>
                  </a:lnTo>
                  <a:lnTo>
                    <a:pt x="23" y="68"/>
                  </a:lnTo>
                  <a:lnTo>
                    <a:pt x="23" y="74"/>
                  </a:lnTo>
                  <a:lnTo>
                    <a:pt x="17" y="80"/>
                  </a:lnTo>
                  <a:lnTo>
                    <a:pt x="12" y="80"/>
                  </a:lnTo>
                  <a:lnTo>
                    <a:pt x="12" y="85"/>
                  </a:lnTo>
                  <a:lnTo>
                    <a:pt x="12" y="80"/>
                  </a:lnTo>
                  <a:lnTo>
                    <a:pt x="12" y="85"/>
                  </a:lnTo>
                  <a:lnTo>
                    <a:pt x="6" y="85"/>
                  </a:lnTo>
                  <a:lnTo>
                    <a:pt x="0" y="85"/>
                  </a:lnTo>
                  <a:lnTo>
                    <a:pt x="0" y="91"/>
                  </a:lnTo>
                  <a:lnTo>
                    <a:pt x="0" y="68"/>
                  </a:lnTo>
                  <a:lnTo>
                    <a:pt x="0"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09">
              <a:extLst>
                <a:ext uri="{FF2B5EF4-FFF2-40B4-BE49-F238E27FC236}">
                  <a16:creationId xmlns:a16="http://schemas.microsoft.com/office/drawing/2014/main" id="{0ED21512-63B4-B27B-8EE8-86511B5A582F}"/>
                </a:ext>
              </a:extLst>
            </p:cNvPr>
            <p:cNvSpPr>
              <a:spLocks/>
            </p:cNvSpPr>
            <p:nvPr/>
          </p:nvSpPr>
          <p:spPr bwMode="auto">
            <a:xfrm>
              <a:off x="3546" y="1365"/>
              <a:ext cx="153" cy="142"/>
            </a:xfrm>
            <a:custGeom>
              <a:avLst/>
              <a:gdLst>
                <a:gd name="T0" fmla="*/ 153 w 153"/>
                <a:gd name="T1" fmla="*/ 12 h 142"/>
                <a:gd name="T2" fmla="*/ 153 w 153"/>
                <a:gd name="T3" fmla="*/ 23 h 142"/>
                <a:gd name="T4" fmla="*/ 148 w 153"/>
                <a:gd name="T5" fmla="*/ 68 h 142"/>
                <a:gd name="T6" fmla="*/ 148 w 153"/>
                <a:gd name="T7" fmla="*/ 80 h 142"/>
                <a:gd name="T8" fmla="*/ 148 w 153"/>
                <a:gd name="T9" fmla="*/ 85 h 142"/>
                <a:gd name="T10" fmla="*/ 148 w 153"/>
                <a:gd name="T11" fmla="*/ 102 h 142"/>
                <a:gd name="T12" fmla="*/ 148 w 153"/>
                <a:gd name="T13" fmla="*/ 108 h 142"/>
                <a:gd name="T14" fmla="*/ 148 w 153"/>
                <a:gd name="T15" fmla="*/ 131 h 142"/>
                <a:gd name="T16" fmla="*/ 148 w 153"/>
                <a:gd name="T17" fmla="*/ 136 h 142"/>
                <a:gd name="T18" fmla="*/ 148 w 153"/>
                <a:gd name="T19" fmla="*/ 142 h 142"/>
                <a:gd name="T20" fmla="*/ 142 w 153"/>
                <a:gd name="T21" fmla="*/ 142 h 142"/>
                <a:gd name="T22" fmla="*/ 136 w 153"/>
                <a:gd name="T23" fmla="*/ 142 h 142"/>
                <a:gd name="T24" fmla="*/ 131 w 153"/>
                <a:gd name="T25" fmla="*/ 142 h 142"/>
                <a:gd name="T26" fmla="*/ 119 w 153"/>
                <a:gd name="T27" fmla="*/ 142 h 142"/>
                <a:gd name="T28" fmla="*/ 102 w 153"/>
                <a:gd name="T29" fmla="*/ 142 h 142"/>
                <a:gd name="T30" fmla="*/ 97 w 153"/>
                <a:gd name="T31" fmla="*/ 142 h 142"/>
                <a:gd name="T32" fmla="*/ 85 w 153"/>
                <a:gd name="T33" fmla="*/ 142 h 142"/>
                <a:gd name="T34" fmla="*/ 80 w 153"/>
                <a:gd name="T35" fmla="*/ 142 h 142"/>
                <a:gd name="T36" fmla="*/ 74 w 153"/>
                <a:gd name="T37" fmla="*/ 142 h 142"/>
                <a:gd name="T38" fmla="*/ 57 w 153"/>
                <a:gd name="T39" fmla="*/ 142 h 142"/>
                <a:gd name="T40" fmla="*/ 40 w 153"/>
                <a:gd name="T41" fmla="*/ 142 h 142"/>
                <a:gd name="T42" fmla="*/ 23 w 153"/>
                <a:gd name="T43" fmla="*/ 136 h 142"/>
                <a:gd name="T44" fmla="*/ 17 w 153"/>
                <a:gd name="T45" fmla="*/ 136 h 142"/>
                <a:gd name="T46" fmla="*/ 0 w 153"/>
                <a:gd name="T47" fmla="*/ 136 h 142"/>
                <a:gd name="T48" fmla="*/ 0 w 153"/>
                <a:gd name="T49" fmla="*/ 91 h 142"/>
                <a:gd name="T50" fmla="*/ 0 w 153"/>
                <a:gd name="T51" fmla="*/ 68 h 142"/>
                <a:gd name="T52" fmla="*/ 6 w 153"/>
                <a:gd name="T53" fmla="*/ 0 h 142"/>
                <a:gd name="T54" fmla="*/ 80 w 153"/>
                <a:gd name="T55" fmla="*/ 0 h 142"/>
                <a:gd name="T56" fmla="*/ 125 w 153"/>
                <a:gd name="T57" fmla="*/ 6 h 142"/>
                <a:gd name="T58" fmla="*/ 148 w 153"/>
                <a:gd name="T59" fmla="*/ 6 h 142"/>
                <a:gd name="T60" fmla="*/ 148 w 153"/>
                <a:gd name="T61" fmla="*/ 12 h 142"/>
                <a:gd name="T62" fmla="*/ 153 w 153"/>
                <a:gd name="T63"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 h="142">
                  <a:moveTo>
                    <a:pt x="153" y="12"/>
                  </a:moveTo>
                  <a:lnTo>
                    <a:pt x="153" y="23"/>
                  </a:lnTo>
                  <a:lnTo>
                    <a:pt x="148" y="68"/>
                  </a:lnTo>
                  <a:lnTo>
                    <a:pt x="148" y="80"/>
                  </a:lnTo>
                  <a:lnTo>
                    <a:pt x="148" y="85"/>
                  </a:lnTo>
                  <a:lnTo>
                    <a:pt x="148" y="102"/>
                  </a:lnTo>
                  <a:lnTo>
                    <a:pt x="148" y="108"/>
                  </a:lnTo>
                  <a:lnTo>
                    <a:pt x="148" y="131"/>
                  </a:lnTo>
                  <a:lnTo>
                    <a:pt x="148" y="136"/>
                  </a:lnTo>
                  <a:lnTo>
                    <a:pt x="148" y="142"/>
                  </a:lnTo>
                  <a:lnTo>
                    <a:pt x="142" y="142"/>
                  </a:lnTo>
                  <a:lnTo>
                    <a:pt x="136" y="142"/>
                  </a:lnTo>
                  <a:lnTo>
                    <a:pt x="131" y="142"/>
                  </a:lnTo>
                  <a:lnTo>
                    <a:pt x="119" y="142"/>
                  </a:lnTo>
                  <a:lnTo>
                    <a:pt x="102" y="142"/>
                  </a:lnTo>
                  <a:lnTo>
                    <a:pt x="97" y="142"/>
                  </a:lnTo>
                  <a:lnTo>
                    <a:pt x="85" y="142"/>
                  </a:lnTo>
                  <a:lnTo>
                    <a:pt x="80" y="142"/>
                  </a:lnTo>
                  <a:lnTo>
                    <a:pt x="74" y="142"/>
                  </a:lnTo>
                  <a:lnTo>
                    <a:pt x="57" y="142"/>
                  </a:lnTo>
                  <a:lnTo>
                    <a:pt x="40" y="142"/>
                  </a:lnTo>
                  <a:lnTo>
                    <a:pt x="23" y="136"/>
                  </a:lnTo>
                  <a:lnTo>
                    <a:pt x="17" y="136"/>
                  </a:lnTo>
                  <a:lnTo>
                    <a:pt x="0" y="136"/>
                  </a:lnTo>
                  <a:lnTo>
                    <a:pt x="0" y="91"/>
                  </a:lnTo>
                  <a:lnTo>
                    <a:pt x="0" y="68"/>
                  </a:lnTo>
                  <a:lnTo>
                    <a:pt x="6" y="0"/>
                  </a:lnTo>
                  <a:lnTo>
                    <a:pt x="80" y="0"/>
                  </a:lnTo>
                  <a:lnTo>
                    <a:pt x="125" y="6"/>
                  </a:lnTo>
                  <a:lnTo>
                    <a:pt x="148" y="6"/>
                  </a:lnTo>
                  <a:lnTo>
                    <a:pt x="148" y="12"/>
                  </a:lnTo>
                  <a:lnTo>
                    <a:pt x="153"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 name="Freeform 110">
              <a:extLst>
                <a:ext uri="{FF2B5EF4-FFF2-40B4-BE49-F238E27FC236}">
                  <a16:creationId xmlns:a16="http://schemas.microsoft.com/office/drawing/2014/main" id="{4CFFD9A4-E4D7-F1B9-E50B-243B57D92661}"/>
                </a:ext>
              </a:extLst>
            </p:cNvPr>
            <p:cNvSpPr>
              <a:spLocks/>
            </p:cNvSpPr>
            <p:nvPr/>
          </p:nvSpPr>
          <p:spPr bwMode="auto">
            <a:xfrm>
              <a:off x="3626" y="1643"/>
              <a:ext cx="187" cy="159"/>
            </a:xfrm>
            <a:custGeom>
              <a:avLst/>
              <a:gdLst>
                <a:gd name="T0" fmla="*/ 147 w 187"/>
                <a:gd name="T1" fmla="*/ 6 h 159"/>
                <a:gd name="T2" fmla="*/ 153 w 187"/>
                <a:gd name="T3" fmla="*/ 6 h 159"/>
                <a:gd name="T4" fmla="*/ 153 w 187"/>
                <a:gd name="T5" fmla="*/ 12 h 159"/>
                <a:gd name="T6" fmla="*/ 153 w 187"/>
                <a:gd name="T7" fmla="*/ 6 h 159"/>
                <a:gd name="T8" fmla="*/ 153 w 187"/>
                <a:gd name="T9" fmla="*/ 12 h 159"/>
                <a:gd name="T10" fmla="*/ 153 w 187"/>
                <a:gd name="T11" fmla="*/ 17 h 159"/>
                <a:gd name="T12" fmla="*/ 153 w 187"/>
                <a:gd name="T13" fmla="*/ 23 h 159"/>
                <a:gd name="T14" fmla="*/ 153 w 187"/>
                <a:gd name="T15" fmla="*/ 29 h 159"/>
                <a:gd name="T16" fmla="*/ 158 w 187"/>
                <a:gd name="T17" fmla="*/ 29 h 159"/>
                <a:gd name="T18" fmla="*/ 158 w 187"/>
                <a:gd name="T19" fmla="*/ 34 h 159"/>
                <a:gd name="T20" fmla="*/ 158 w 187"/>
                <a:gd name="T21" fmla="*/ 40 h 159"/>
                <a:gd name="T22" fmla="*/ 164 w 187"/>
                <a:gd name="T23" fmla="*/ 40 h 159"/>
                <a:gd name="T24" fmla="*/ 164 w 187"/>
                <a:gd name="T25" fmla="*/ 46 h 159"/>
                <a:gd name="T26" fmla="*/ 170 w 187"/>
                <a:gd name="T27" fmla="*/ 46 h 159"/>
                <a:gd name="T28" fmla="*/ 175 w 187"/>
                <a:gd name="T29" fmla="*/ 46 h 159"/>
                <a:gd name="T30" fmla="*/ 170 w 187"/>
                <a:gd name="T31" fmla="*/ 51 h 159"/>
                <a:gd name="T32" fmla="*/ 170 w 187"/>
                <a:gd name="T33" fmla="*/ 57 h 159"/>
                <a:gd name="T34" fmla="*/ 170 w 187"/>
                <a:gd name="T35" fmla="*/ 63 h 159"/>
                <a:gd name="T36" fmla="*/ 170 w 187"/>
                <a:gd name="T37" fmla="*/ 68 h 159"/>
                <a:gd name="T38" fmla="*/ 175 w 187"/>
                <a:gd name="T39" fmla="*/ 68 h 159"/>
                <a:gd name="T40" fmla="*/ 175 w 187"/>
                <a:gd name="T41" fmla="*/ 74 h 159"/>
                <a:gd name="T42" fmla="*/ 181 w 187"/>
                <a:gd name="T43" fmla="*/ 74 h 159"/>
                <a:gd name="T44" fmla="*/ 187 w 187"/>
                <a:gd name="T45" fmla="*/ 74 h 159"/>
                <a:gd name="T46" fmla="*/ 181 w 187"/>
                <a:gd name="T47" fmla="*/ 74 h 159"/>
                <a:gd name="T48" fmla="*/ 158 w 187"/>
                <a:gd name="T49" fmla="*/ 91 h 159"/>
                <a:gd name="T50" fmla="*/ 141 w 187"/>
                <a:gd name="T51" fmla="*/ 102 h 159"/>
                <a:gd name="T52" fmla="*/ 130 w 187"/>
                <a:gd name="T53" fmla="*/ 108 h 159"/>
                <a:gd name="T54" fmla="*/ 124 w 187"/>
                <a:gd name="T55" fmla="*/ 108 h 159"/>
                <a:gd name="T56" fmla="*/ 102 w 187"/>
                <a:gd name="T57" fmla="*/ 119 h 159"/>
                <a:gd name="T58" fmla="*/ 102 w 187"/>
                <a:gd name="T59" fmla="*/ 125 h 159"/>
                <a:gd name="T60" fmla="*/ 45 w 187"/>
                <a:gd name="T61" fmla="*/ 153 h 159"/>
                <a:gd name="T62" fmla="*/ 34 w 187"/>
                <a:gd name="T63" fmla="*/ 159 h 159"/>
                <a:gd name="T64" fmla="*/ 17 w 187"/>
                <a:gd name="T65" fmla="*/ 125 h 159"/>
                <a:gd name="T66" fmla="*/ 0 w 187"/>
                <a:gd name="T67" fmla="*/ 91 h 159"/>
                <a:gd name="T68" fmla="*/ 0 w 187"/>
                <a:gd name="T69" fmla="*/ 85 h 159"/>
                <a:gd name="T70" fmla="*/ 0 w 187"/>
                <a:gd name="T71" fmla="*/ 63 h 159"/>
                <a:gd name="T72" fmla="*/ 0 w 187"/>
                <a:gd name="T73" fmla="*/ 46 h 159"/>
                <a:gd name="T74" fmla="*/ 0 w 187"/>
                <a:gd name="T75" fmla="*/ 12 h 159"/>
                <a:gd name="T76" fmla="*/ 0 w 187"/>
                <a:gd name="T77" fmla="*/ 0 h 159"/>
                <a:gd name="T78" fmla="*/ 11 w 187"/>
                <a:gd name="T79" fmla="*/ 0 h 159"/>
                <a:gd name="T80" fmla="*/ 28 w 187"/>
                <a:gd name="T81" fmla="*/ 0 h 159"/>
                <a:gd name="T82" fmla="*/ 39 w 187"/>
                <a:gd name="T83" fmla="*/ 0 h 159"/>
                <a:gd name="T84" fmla="*/ 45 w 187"/>
                <a:gd name="T85" fmla="*/ 0 h 159"/>
                <a:gd name="T86" fmla="*/ 68 w 187"/>
                <a:gd name="T87" fmla="*/ 6 h 159"/>
                <a:gd name="T88" fmla="*/ 85 w 187"/>
                <a:gd name="T89" fmla="*/ 6 h 159"/>
                <a:gd name="T90" fmla="*/ 96 w 187"/>
                <a:gd name="T91" fmla="*/ 6 h 159"/>
                <a:gd name="T92" fmla="*/ 147 w 187"/>
                <a:gd name="T93" fmla="*/ 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159">
                  <a:moveTo>
                    <a:pt x="147" y="6"/>
                  </a:moveTo>
                  <a:lnTo>
                    <a:pt x="153" y="6"/>
                  </a:lnTo>
                  <a:lnTo>
                    <a:pt x="153" y="12"/>
                  </a:lnTo>
                  <a:lnTo>
                    <a:pt x="153" y="6"/>
                  </a:lnTo>
                  <a:lnTo>
                    <a:pt x="153" y="12"/>
                  </a:lnTo>
                  <a:lnTo>
                    <a:pt x="153" y="17"/>
                  </a:lnTo>
                  <a:lnTo>
                    <a:pt x="153" y="23"/>
                  </a:lnTo>
                  <a:lnTo>
                    <a:pt x="153" y="29"/>
                  </a:lnTo>
                  <a:lnTo>
                    <a:pt x="158" y="29"/>
                  </a:lnTo>
                  <a:lnTo>
                    <a:pt x="158" y="34"/>
                  </a:lnTo>
                  <a:lnTo>
                    <a:pt x="158" y="40"/>
                  </a:lnTo>
                  <a:lnTo>
                    <a:pt x="164" y="40"/>
                  </a:lnTo>
                  <a:lnTo>
                    <a:pt x="164" y="46"/>
                  </a:lnTo>
                  <a:lnTo>
                    <a:pt x="170" y="46"/>
                  </a:lnTo>
                  <a:lnTo>
                    <a:pt x="175" y="46"/>
                  </a:lnTo>
                  <a:lnTo>
                    <a:pt x="170" y="51"/>
                  </a:lnTo>
                  <a:lnTo>
                    <a:pt x="170" y="57"/>
                  </a:lnTo>
                  <a:lnTo>
                    <a:pt x="170" y="63"/>
                  </a:lnTo>
                  <a:lnTo>
                    <a:pt x="170" y="68"/>
                  </a:lnTo>
                  <a:lnTo>
                    <a:pt x="175" y="68"/>
                  </a:lnTo>
                  <a:lnTo>
                    <a:pt x="175" y="74"/>
                  </a:lnTo>
                  <a:lnTo>
                    <a:pt x="181" y="74"/>
                  </a:lnTo>
                  <a:lnTo>
                    <a:pt x="187" y="74"/>
                  </a:lnTo>
                  <a:lnTo>
                    <a:pt x="181" y="74"/>
                  </a:lnTo>
                  <a:lnTo>
                    <a:pt x="158" y="91"/>
                  </a:lnTo>
                  <a:lnTo>
                    <a:pt x="141" y="102"/>
                  </a:lnTo>
                  <a:lnTo>
                    <a:pt x="130" y="108"/>
                  </a:lnTo>
                  <a:lnTo>
                    <a:pt x="124" y="108"/>
                  </a:lnTo>
                  <a:lnTo>
                    <a:pt x="102" y="119"/>
                  </a:lnTo>
                  <a:lnTo>
                    <a:pt x="102" y="125"/>
                  </a:lnTo>
                  <a:lnTo>
                    <a:pt x="45" y="153"/>
                  </a:lnTo>
                  <a:lnTo>
                    <a:pt x="34" y="159"/>
                  </a:lnTo>
                  <a:lnTo>
                    <a:pt x="17" y="125"/>
                  </a:lnTo>
                  <a:lnTo>
                    <a:pt x="0" y="91"/>
                  </a:lnTo>
                  <a:lnTo>
                    <a:pt x="0" y="85"/>
                  </a:lnTo>
                  <a:lnTo>
                    <a:pt x="0" y="63"/>
                  </a:lnTo>
                  <a:lnTo>
                    <a:pt x="0" y="46"/>
                  </a:lnTo>
                  <a:lnTo>
                    <a:pt x="0" y="12"/>
                  </a:lnTo>
                  <a:lnTo>
                    <a:pt x="0" y="0"/>
                  </a:lnTo>
                  <a:lnTo>
                    <a:pt x="11" y="0"/>
                  </a:lnTo>
                  <a:lnTo>
                    <a:pt x="28" y="0"/>
                  </a:lnTo>
                  <a:lnTo>
                    <a:pt x="39" y="0"/>
                  </a:lnTo>
                  <a:lnTo>
                    <a:pt x="45" y="0"/>
                  </a:lnTo>
                  <a:lnTo>
                    <a:pt x="68" y="6"/>
                  </a:lnTo>
                  <a:lnTo>
                    <a:pt x="85" y="6"/>
                  </a:lnTo>
                  <a:lnTo>
                    <a:pt x="96"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 name="Freeform 111">
              <a:extLst>
                <a:ext uri="{FF2B5EF4-FFF2-40B4-BE49-F238E27FC236}">
                  <a16:creationId xmlns:a16="http://schemas.microsoft.com/office/drawing/2014/main" id="{F1615F31-BE24-9CCD-92F4-B7178A564A33}"/>
                </a:ext>
              </a:extLst>
            </p:cNvPr>
            <p:cNvSpPr>
              <a:spLocks/>
            </p:cNvSpPr>
            <p:nvPr/>
          </p:nvSpPr>
          <p:spPr bwMode="auto">
            <a:xfrm>
              <a:off x="3229" y="1643"/>
              <a:ext cx="187" cy="193"/>
            </a:xfrm>
            <a:custGeom>
              <a:avLst/>
              <a:gdLst>
                <a:gd name="T0" fmla="*/ 136 w 187"/>
                <a:gd name="T1" fmla="*/ 6 h 193"/>
                <a:gd name="T2" fmla="*/ 147 w 187"/>
                <a:gd name="T3" fmla="*/ 40 h 193"/>
                <a:gd name="T4" fmla="*/ 147 w 187"/>
                <a:gd name="T5" fmla="*/ 51 h 193"/>
                <a:gd name="T6" fmla="*/ 153 w 187"/>
                <a:gd name="T7" fmla="*/ 57 h 193"/>
                <a:gd name="T8" fmla="*/ 159 w 187"/>
                <a:gd name="T9" fmla="*/ 80 h 193"/>
                <a:gd name="T10" fmla="*/ 164 w 187"/>
                <a:gd name="T11" fmla="*/ 91 h 193"/>
                <a:gd name="T12" fmla="*/ 164 w 187"/>
                <a:gd name="T13" fmla="*/ 97 h 193"/>
                <a:gd name="T14" fmla="*/ 187 w 187"/>
                <a:gd name="T15" fmla="*/ 142 h 193"/>
                <a:gd name="T16" fmla="*/ 147 w 187"/>
                <a:gd name="T17" fmla="*/ 165 h 193"/>
                <a:gd name="T18" fmla="*/ 91 w 187"/>
                <a:gd name="T19" fmla="*/ 193 h 193"/>
                <a:gd name="T20" fmla="*/ 85 w 187"/>
                <a:gd name="T21" fmla="*/ 187 h 193"/>
                <a:gd name="T22" fmla="*/ 79 w 187"/>
                <a:gd name="T23" fmla="*/ 176 h 193"/>
                <a:gd name="T24" fmla="*/ 62 w 187"/>
                <a:gd name="T25" fmla="*/ 182 h 193"/>
                <a:gd name="T26" fmla="*/ 57 w 187"/>
                <a:gd name="T27" fmla="*/ 187 h 193"/>
                <a:gd name="T28" fmla="*/ 45 w 187"/>
                <a:gd name="T29" fmla="*/ 165 h 193"/>
                <a:gd name="T30" fmla="*/ 34 w 187"/>
                <a:gd name="T31" fmla="*/ 142 h 193"/>
                <a:gd name="T32" fmla="*/ 0 w 187"/>
                <a:gd name="T33" fmla="*/ 80 h 193"/>
                <a:gd name="T34" fmla="*/ 5 w 187"/>
                <a:gd name="T35" fmla="*/ 80 h 193"/>
                <a:gd name="T36" fmla="*/ 22 w 187"/>
                <a:gd name="T37" fmla="*/ 68 h 193"/>
                <a:gd name="T38" fmla="*/ 22 w 187"/>
                <a:gd name="T39" fmla="*/ 40 h 193"/>
                <a:gd name="T40" fmla="*/ 22 w 187"/>
                <a:gd name="T41" fmla="*/ 0 h 193"/>
                <a:gd name="T42" fmla="*/ 79 w 187"/>
                <a:gd name="T43" fmla="*/ 6 h 193"/>
                <a:gd name="T44" fmla="*/ 136 w 187"/>
                <a:gd name="T45"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93">
                  <a:moveTo>
                    <a:pt x="136" y="6"/>
                  </a:moveTo>
                  <a:lnTo>
                    <a:pt x="147" y="40"/>
                  </a:lnTo>
                  <a:lnTo>
                    <a:pt x="147" y="51"/>
                  </a:lnTo>
                  <a:lnTo>
                    <a:pt x="153" y="57"/>
                  </a:lnTo>
                  <a:lnTo>
                    <a:pt x="159" y="80"/>
                  </a:lnTo>
                  <a:lnTo>
                    <a:pt x="164" y="91"/>
                  </a:lnTo>
                  <a:lnTo>
                    <a:pt x="164" y="97"/>
                  </a:lnTo>
                  <a:lnTo>
                    <a:pt x="187" y="142"/>
                  </a:lnTo>
                  <a:lnTo>
                    <a:pt x="147" y="165"/>
                  </a:lnTo>
                  <a:lnTo>
                    <a:pt x="91" y="193"/>
                  </a:lnTo>
                  <a:lnTo>
                    <a:pt x="85" y="187"/>
                  </a:lnTo>
                  <a:lnTo>
                    <a:pt x="79" y="176"/>
                  </a:lnTo>
                  <a:lnTo>
                    <a:pt x="62" y="182"/>
                  </a:lnTo>
                  <a:lnTo>
                    <a:pt x="57" y="187"/>
                  </a:lnTo>
                  <a:lnTo>
                    <a:pt x="45" y="165"/>
                  </a:lnTo>
                  <a:lnTo>
                    <a:pt x="34" y="142"/>
                  </a:lnTo>
                  <a:lnTo>
                    <a:pt x="0" y="80"/>
                  </a:lnTo>
                  <a:lnTo>
                    <a:pt x="5" y="80"/>
                  </a:lnTo>
                  <a:lnTo>
                    <a:pt x="22" y="68"/>
                  </a:lnTo>
                  <a:lnTo>
                    <a:pt x="22" y="40"/>
                  </a:lnTo>
                  <a:lnTo>
                    <a:pt x="22" y="0"/>
                  </a:lnTo>
                  <a:lnTo>
                    <a:pt x="79" y="6"/>
                  </a:lnTo>
                  <a:lnTo>
                    <a:pt x="13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 name="Freeform 112">
              <a:extLst>
                <a:ext uri="{FF2B5EF4-FFF2-40B4-BE49-F238E27FC236}">
                  <a16:creationId xmlns:a16="http://schemas.microsoft.com/office/drawing/2014/main" id="{F8C4693A-A442-DCD3-0B06-0381D4BF8D6B}"/>
                </a:ext>
              </a:extLst>
            </p:cNvPr>
            <p:cNvSpPr>
              <a:spLocks/>
            </p:cNvSpPr>
            <p:nvPr/>
          </p:nvSpPr>
          <p:spPr bwMode="auto">
            <a:xfrm>
              <a:off x="3818" y="1224"/>
              <a:ext cx="142" cy="175"/>
            </a:xfrm>
            <a:custGeom>
              <a:avLst/>
              <a:gdLst>
                <a:gd name="T0" fmla="*/ 136 w 142"/>
                <a:gd name="T1" fmla="*/ 22 h 175"/>
                <a:gd name="T2" fmla="*/ 136 w 142"/>
                <a:gd name="T3" fmla="*/ 85 h 175"/>
                <a:gd name="T4" fmla="*/ 136 w 142"/>
                <a:gd name="T5" fmla="*/ 153 h 175"/>
                <a:gd name="T6" fmla="*/ 80 w 142"/>
                <a:gd name="T7" fmla="*/ 158 h 175"/>
                <a:gd name="T8" fmla="*/ 23 w 142"/>
                <a:gd name="T9" fmla="*/ 170 h 175"/>
                <a:gd name="T10" fmla="*/ 0 w 142"/>
                <a:gd name="T11" fmla="*/ 153 h 175"/>
                <a:gd name="T12" fmla="*/ 0 w 142"/>
                <a:gd name="T13" fmla="*/ 113 h 175"/>
                <a:gd name="T14" fmla="*/ 6 w 142"/>
                <a:gd name="T15" fmla="*/ 56 h 175"/>
                <a:gd name="T16" fmla="*/ 12 w 142"/>
                <a:gd name="T17" fmla="*/ 62 h 175"/>
                <a:gd name="T18" fmla="*/ 17 w 142"/>
                <a:gd name="T19" fmla="*/ 56 h 175"/>
                <a:gd name="T20" fmla="*/ 17 w 142"/>
                <a:gd name="T21" fmla="*/ 45 h 175"/>
                <a:gd name="T22" fmla="*/ 23 w 142"/>
                <a:gd name="T23" fmla="*/ 39 h 175"/>
                <a:gd name="T24" fmla="*/ 34 w 142"/>
                <a:gd name="T25" fmla="*/ 39 h 175"/>
                <a:gd name="T26" fmla="*/ 46 w 142"/>
                <a:gd name="T27" fmla="*/ 45 h 175"/>
                <a:gd name="T28" fmla="*/ 51 w 142"/>
                <a:gd name="T29" fmla="*/ 39 h 175"/>
                <a:gd name="T30" fmla="*/ 57 w 142"/>
                <a:gd name="T31" fmla="*/ 34 h 175"/>
                <a:gd name="T32" fmla="*/ 57 w 142"/>
                <a:gd name="T33" fmla="*/ 22 h 175"/>
                <a:gd name="T34" fmla="*/ 51 w 142"/>
                <a:gd name="T35" fmla="*/ 22 h 175"/>
                <a:gd name="T36" fmla="*/ 63 w 142"/>
                <a:gd name="T37" fmla="*/ 22 h 175"/>
                <a:gd name="T38" fmla="*/ 68 w 142"/>
                <a:gd name="T39" fmla="*/ 17 h 175"/>
                <a:gd name="T40" fmla="*/ 74 w 142"/>
                <a:gd name="T41" fmla="*/ 11 h 175"/>
                <a:gd name="T42" fmla="*/ 80 w 142"/>
                <a:gd name="T43" fmla="*/ 17 h 175"/>
                <a:gd name="T44" fmla="*/ 91 w 142"/>
                <a:gd name="T45" fmla="*/ 17 h 175"/>
                <a:gd name="T46" fmla="*/ 97 w 142"/>
                <a:gd name="T47" fmla="*/ 11 h 175"/>
                <a:gd name="T48" fmla="*/ 102 w 142"/>
                <a:gd name="T49" fmla="*/ 17 h 175"/>
                <a:gd name="T50" fmla="*/ 102 w 142"/>
                <a:gd name="T51" fmla="*/ 5 h 175"/>
                <a:gd name="T52" fmla="*/ 102 w 142"/>
                <a:gd name="T53" fmla="*/ 11 h 175"/>
                <a:gd name="T54" fmla="*/ 114 w 142"/>
                <a:gd name="T55" fmla="*/ 11 h 175"/>
                <a:gd name="T56" fmla="*/ 119 w 142"/>
                <a:gd name="T57" fmla="*/ 5 h 175"/>
                <a:gd name="T58" fmla="*/ 125 w 142"/>
                <a:gd name="T59" fmla="*/ 5 h 175"/>
                <a:gd name="T60" fmla="*/ 131 w 142"/>
                <a:gd name="T61" fmla="*/ 11 h 175"/>
                <a:gd name="T62" fmla="*/ 142 w 142"/>
                <a:gd name="T63" fmla="*/ 1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75">
                  <a:moveTo>
                    <a:pt x="142" y="17"/>
                  </a:moveTo>
                  <a:lnTo>
                    <a:pt x="136" y="22"/>
                  </a:lnTo>
                  <a:lnTo>
                    <a:pt x="142" y="22"/>
                  </a:lnTo>
                  <a:lnTo>
                    <a:pt x="136" y="85"/>
                  </a:lnTo>
                  <a:lnTo>
                    <a:pt x="136" y="136"/>
                  </a:lnTo>
                  <a:lnTo>
                    <a:pt x="136" y="153"/>
                  </a:lnTo>
                  <a:lnTo>
                    <a:pt x="97" y="158"/>
                  </a:lnTo>
                  <a:lnTo>
                    <a:pt x="80" y="158"/>
                  </a:lnTo>
                  <a:lnTo>
                    <a:pt x="57" y="164"/>
                  </a:lnTo>
                  <a:lnTo>
                    <a:pt x="23" y="170"/>
                  </a:lnTo>
                  <a:lnTo>
                    <a:pt x="0" y="175"/>
                  </a:lnTo>
                  <a:lnTo>
                    <a:pt x="0" y="153"/>
                  </a:lnTo>
                  <a:lnTo>
                    <a:pt x="0" y="124"/>
                  </a:lnTo>
                  <a:lnTo>
                    <a:pt x="0" y="113"/>
                  </a:lnTo>
                  <a:lnTo>
                    <a:pt x="0" y="51"/>
                  </a:lnTo>
                  <a:lnTo>
                    <a:pt x="6" y="56"/>
                  </a:lnTo>
                  <a:lnTo>
                    <a:pt x="6" y="62"/>
                  </a:lnTo>
                  <a:lnTo>
                    <a:pt x="12" y="62"/>
                  </a:lnTo>
                  <a:lnTo>
                    <a:pt x="17" y="62"/>
                  </a:lnTo>
                  <a:lnTo>
                    <a:pt x="17" y="56"/>
                  </a:lnTo>
                  <a:lnTo>
                    <a:pt x="17" y="51"/>
                  </a:lnTo>
                  <a:lnTo>
                    <a:pt x="17" y="45"/>
                  </a:lnTo>
                  <a:lnTo>
                    <a:pt x="23" y="45"/>
                  </a:lnTo>
                  <a:lnTo>
                    <a:pt x="23" y="39"/>
                  </a:lnTo>
                  <a:lnTo>
                    <a:pt x="29" y="39"/>
                  </a:lnTo>
                  <a:lnTo>
                    <a:pt x="34" y="39"/>
                  </a:lnTo>
                  <a:lnTo>
                    <a:pt x="40" y="45"/>
                  </a:lnTo>
                  <a:lnTo>
                    <a:pt x="46" y="45"/>
                  </a:lnTo>
                  <a:lnTo>
                    <a:pt x="51" y="45"/>
                  </a:lnTo>
                  <a:lnTo>
                    <a:pt x="51" y="39"/>
                  </a:lnTo>
                  <a:lnTo>
                    <a:pt x="57" y="39"/>
                  </a:lnTo>
                  <a:lnTo>
                    <a:pt x="57" y="34"/>
                  </a:lnTo>
                  <a:lnTo>
                    <a:pt x="57" y="28"/>
                  </a:lnTo>
                  <a:lnTo>
                    <a:pt x="57" y="22"/>
                  </a:lnTo>
                  <a:lnTo>
                    <a:pt x="57" y="28"/>
                  </a:lnTo>
                  <a:lnTo>
                    <a:pt x="51" y="22"/>
                  </a:lnTo>
                  <a:lnTo>
                    <a:pt x="57" y="22"/>
                  </a:lnTo>
                  <a:lnTo>
                    <a:pt x="63" y="22"/>
                  </a:lnTo>
                  <a:lnTo>
                    <a:pt x="63" y="17"/>
                  </a:lnTo>
                  <a:lnTo>
                    <a:pt x="68" y="17"/>
                  </a:lnTo>
                  <a:lnTo>
                    <a:pt x="74" y="17"/>
                  </a:lnTo>
                  <a:lnTo>
                    <a:pt x="74" y="11"/>
                  </a:lnTo>
                  <a:lnTo>
                    <a:pt x="80" y="11"/>
                  </a:lnTo>
                  <a:lnTo>
                    <a:pt x="80" y="17"/>
                  </a:lnTo>
                  <a:lnTo>
                    <a:pt x="85" y="17"/>
                  </a:lnTo>
                  <a:lnTo>
                    <a:pt x="91" y="17"/>
                  </a:lnTo>
                  <a:lnTo>
                    <a:pt x="91" y="11"/>
                  </a:lnTo>
                  <a:lnTo>
                    <a:pt x="97" y="11"/>
                  </a:lnTo>
                  <a:lnTo>
                    <a:pt x="97" y="17"/>
                  </a:lnTo>
                  <a:lnTo>
                    <a:pt x="102" y="17"/>
                  </a:lnTo>
                  <a:lnTo>
                    <a:pt x="102" y="11"/>
                  </a:lnTo>
                  <a:lnTo>
                    <a:pt x="102" y="5"/>
                  </a:lnTo>
                  <a:lnTo>
                    <a:pt x="108" y="11"/>
                  </a:lnTo>
                  <a:lnTo>
                    <a:pt x="102" y="11"/>
                  </a:lnTo>
                  <a:lnTo>
                    <a:pt x="108" y="11"/>
                  </a:lnTo>
                  <a:lnTo>
                    <a:pt x="114" y="11"/>
                  </a:lnTo>
                  <a:lnTo>
                    <a:pt x="119" y="11"/>
                  </a:lnTo>
                  <a:lnTo>
                    <a:pt x="119" y="5"/>
                  </a:lnTo>
                  <a:lnTo>
                    <a:pt x="119" y="0"/>
                  </a:lnTo>
                  <a:lnTo>
                    <a:pt x="125" y="5"/>
                  </a:lnTo>
                  <a:lnTo>
                    <a:pt x="131" y="5"/>
                  </a:lnTo>
                  <a:lnTo>
                    <a:pt x="131" y="11"/>
                  </a:lnTo>
                  <a:lnTo>
                    <a:pt x="136" y="11"/>
                  </a:lnTo>
                  <a:lnTo>
                    <a:pt x="142" y="11"/>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 name="Freeform 113">
              <a:extLst>
                <a:ext uri="{FF2B5EF4-FFF2-40B4-BE49-F238E27FC236}">
                  <a16:creationId xmlns:a16="http://schemas.microsoft.com/office/drawing/2014/main" id="{10B17131-357B-2EE4-AF4B-7ACCF5C43DBB}"/>
                </a:ext>
              </a:extLst>
            </p:cNvPr>
            <p:cNvSpPr>
              <a:spLocks/>
            </p:cNvSpPr>
            <p:nvPr/>
          </p:nvSpPr>
          <p:spPr bwMode="auto">
            <a:xfrm>
              <a:off x="2855" y="1082"/>
              <a:ext cx="153" cy="164"/>
            </a:xfrm>
            <a:custGeom>
              <a:avLst/>
              <a:gdLst>
                <a:gd name="T0" fmla="*/ 73 w 153"/>
                <a:gd name="T1" fmla="*/ 51 h 164"/>
                <a:gd name="T2" fmla="*/ 85 w 153"/>
                <a:gd name="T3" fmla="*/ 45 h 164"/>
                <a:gd name="T4" fmla="*/ 90 w 153"/>
                <a:gd name="T5" fmla="*/ 51 h 164"/>
                <a:gd name="T6" fmla="*/ 102 w 153"/>
                <a:gd name="T7" fmla="*/ 51 h 164"/>
                <a:gd name="T8" fmla="*/ 113 w 153"/>
                <a:gd name="T9" fmla="*/ 51 h 164"/>
                <a:gd name="T10" fmla="*/ 119 w 153"/>
                <a:gd name="T11" fmla="*/ 57 h 164"/>
                <a:gd name="T12" fmla="*/ 130 w 153"/>
                <a:gd name="T13" fmla="*/ 57 h 164"/>
                <a:gd name="T14" fmla="*/ 136 w 153"/>
                <a:gd name="T15" fmla="*/ 62 h 164"/>
                <a:gd name="T16" fmla="*/ 141 w 153"/>
                <a:gd name="T17" fmla="*/ 57 h 164"/>
                <a:gd name="T18" fmla="*/ 147 w 153"/>
                <a:gd name="T19" fmla="*/ 62 h 164"/>
                <a:gd name="T20" fmla="*/ 153 w 153"/>
                <a:gd name="T21" fmla="*/ 136 h 164"/>
                <a:gd name="T22" fmla="*/ 147 w 153"/>
                <a:gd name="T23" fmla="*/ 159 h 164"/>
                <a:gd name="T24" fmla="*/ 147 w 153"/>
                <a:gd name="T25" fmla="*/ 159 h 164"/>
                <a:gd name="T26" fmla="*/ 141 w 153"/>
                <a:gd name="T27" fmla="*/ 159 h 164"/>
                <a:gd name="T28" fmla="*/ 136 w 153"/>
                <a:gd name="T29" fmla="*/ 153 h 164"/>
                <a:gd name="T30" fmla="*/ 130 w 153"/>
                <a:gd name="T31" fmla="*/ 153 h 164"/>
                <a:gd name="T32" fmla="*/ 124 w 153"/>
                <a:gd name="T33" fmla="*/ 147 h 164"/>
                <a:gd name="T34" fmla="*/ 124 w 153"/>
                <a:gd name="T35" fmla="*/ 147 h 164"/>
                <a:gd name="T36" fmla="*/ 113 w 153"/>
                <a:gd name="T37" fmla="*/ 147 h 164"/>
                <a:gd name="T38" fmla="*/ 107 w 153"/>
                <a:gd name="T39" fmla="*/ 142 h 164"/>
                <a:gd name="T40" fmla="*/ 102 w 153"/>
                <a:gd name="T41" fmla="*/ 136 h 164"/>
                <a:gd name="T42" fmla="*/ 96 w 153"/>
                <a:gd name="T43" fmla="*/ 136 h 164"/>
                <a:gd name="T44" fmla="*/ 90 w 153"/>
                <a:gd name="T45" fmla="*/ 142 h 164"/>
                <a:gd name="T46" fmla="*/ 85 w 153"/>
                <a:gd name="T47" fmla="*/ 136 h 164"/>
                <a:gd name="T48" fmla="*/ 79 w 153"/>
                <a:gd name="T49" fmla="*/ 142 h 164"/>
                <a:gd name="T50" fmla="*/ 79 w 153"/>
                <a:gd name="T51" fmla="*/ 142 h 164"/>
                <a:gd name="T52" fmla="*/ 73 w 153"/>
                <a:gd name="T53" fmla="*/ 136 h 164"/>
                <a:gd name="T54" fmla="*/ 62 w 153"/>
                <a:gd name="T55" fmla="*/ 136 h 164"/>
                <a:gd name="T56" fmla="*/ 62 w 153"/>
                <a:gd name="T57" fmla="*/ 136 h 164"/>
                <a:gd name="T58" fmla="*/ 56 w 153"/>
                <a:gd name="T59" fmla="*/ 130 h 164"/>
                <a:gd name="T60" fmla="*/ 0 w 153"/>
                <a:gd name="T61" fmla="*/ 125 h 164"/>
                <a:gd name="T62" fmla="*/ 5 w 153"/>
                <a:gd name="T63" fmla="*/ 6 h 164"/>
                <a:gd name="T64" fmla="*/ 17 w 153"/>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164">
                  <a:moveTo>
                    <a:pt x="17" y="6"/>
                  </a:moveTo>
                  <a:lnTo>
                    <a:pt x="73" y="51"/>
                  </a:lnTo>
                  <a:lnTo>
                    <a:pt x="79" y="51"/>
                  </a:lnTo>
                  <a:lnTo>
                    <a:pt x="85" y="45"/>
                  </a:lnTo>
                  <a:lnTo>
                    <a:pt x="85" y="51"/>
                  </a:lnTo>
                  <a:lnTo>
                    <a:pt x="90" y="51"/>
                  </a:lnTo>
                  <a:lnTo>
                    <a:pt x="96" y="51"/>
                  </a:lnTo>
                  <a:lnTo>
                    <a:pt x="102" y="51"/>
                  </a:lnTo>
                  <a:lnTo>
                    <a:pt x="107" y="51"/>
                  </a:lnTo>
                  <a:lnTo>
                    <a:pt x="113" y="51"/>
                  </a:lnTo>
                  <a:lnTo>
                    <a:pt x="119" y="51"/>
                  </a:lnTo>
                  <a:lnTo>
                    <a:pt x="119" y="57"/>
                  </a:lnTo>
                  <a:lnTo>
                    <a:pt x="124" y="57"/>
                  </a:lnTo>
                  <a:lnTo>
                    <a:pt x="130" y="57"/>
                  </a:lnTo>
                  <a:lnTo>
                    <a:pt x="130" y="62"/>
                  </a:lnTo>
                  <a:lnTo>
                    <a:pt x="136" y="62"/>
                  </a:lnTo>
                  <a:lnTo>
                    <a:pt x="136" y="57"/>
                  </a:lnTo>
                  <a:lnTo>
                    <a:pt x="141" y="57"/>
                  </a:lnTo>
                  <a:lnTo>
                    <a:pt x="147" y="57"/>
                  </a:lnTo>
                  <a:lnTo>
                    <a:pt x="147" y="62"/>
                  </a:lnTo>
                  <a:lnTo>
                    <a:pt x="153" y="57"/>
                  </a:lnTo>
                  <a:lnTo>
                    <a:pt x="153" y="136"/>
                  </a:lnTo>
                  <a:lnTo>
                    <a:pt x="147" y="164"/>
                  </a:lnTo>
                  <a:lnTo>
                    <a:pt x="147" y="159"/>
                  </a:lnTo>
                  <a:lnTo>
                    <a:pt x="147" y="164"/>
                  </a:lnTo>
                  <a:lnTo>
                    <a:pt x="147" y="159"/>
                  </a:lnTo>
                  <a:lnTo>
                    <a:pt x="147" y="153"/>
                  </a:lnTo>
                  <a:lnTo>
                    <a:pt x="141" y="159"/>
                  </a:lnTo>
                  <a:lnTo>
                    <a:pt x="141" y="153"/>
                  </a:lnTo>
                  <a:lnTo>
                    <a:pt x="136" y="153"/>
                  </a:lnTo>
                  <a:lnTo>
                    <a:pt x="136" y="147"/>
                  </a:lnTo>
                  <a:lnTo>
                    <a:pt x="130" y="153"/>
                  </a:lnTo>
                  <a:lnTo>
                    <a:pt x="130" y="147"/>
                  </a:lnTo>
                  <a:lnTo>
                    <a:pt x="124" y="147"/>
                  </a:lnTo>
                  <a:lnTo>
                    <a:pt x="124" y="142"/>
                  </a:lnTo>
                  <a:lnTo>
                    <a:pt x="124" y="147"/>
                  </a:lnTo>
                  <a:lnTo>
                    <a:pt x="119" y="147"/>
                  </a:lnTo>
                  <a:lnTo>
                    <a:pt x="113" y="147"/>
                  </a:lnTo>
                  <a:lnTo>
                    <a:pt x="113" y="142"/>
                  </a:lnTo>
                  <a:lnTo>
                    <a:pt x="107" y="142"/>
                  </a:lnTo>
                  <a:lnTo>
                    <a:pt x="107" y="136"/>
                  </a:lnTo>
                  <a:lnTo>
                    <a:pt x="102" y="136"/>
                  </a:lnTo>
                  <a:lnTo>
                    <a:pt x="102" y="142"/>
                  </a:lnTo>
                  <a:lnTo>
                    <a:pt x="96" y="136"/>
                  </a:lnTo>
                  <a:lnTo>
                    <a:pt x="90" y="136"/>
                  </a:lnTo>
                  <a:lnTo>
                    <a:pt x="90" y="142"/>
                  </a:lnTo>
                  <a:lnTo>
                    <a:pt x="85" y="142"/>
                  </a:lnTo>
                  <a:lnTo>
                    <a:pt x="85" y="136"/>
                  </a:lnTo>
                  <a:lnTo>
                    <a:pt x="85" y="142"/>
                  </a:lnTo>
                  <a:lnTo>
                    <a:pt x="79" y="142"/>
                  </a:lnTo>
                  <a:lnTo>
                    <a:pt x="73" y="142"/>
                  </a:lnTo>
                  <a:lnTo>
                    <a:pt x="79" y="142"/>
                  </a:lnTo>
                  <a:lnTo>
                    <a:pt x="79" y="136"/>
                  </a:lnTo>
                  <a:lnTo>
                    <a:pt x="73" y="136"/>
                  </a:lnTo>
                  <a:lnTo>
                    <a:pt x="68" y="136"/>
                  </a:lnTo>
                  <a:lnTo>
                    <a:pt x="62" y="136"/>
                  </a:lnTo>
                  <a:lnTo>
                    <a:pt x="62" y="130"/>
                  </a:lnTo>
                  <a:lnTo>
                    <a:pt x="62" y="136"/>
                  </a:lnTo>
                  <a:lnTo>
                    <a:pt x="56" y="136"/>
                  </a:lnTo>
                  <a:lnTo>
                    <a:pt x="56" y="130"/>
                  </a:lnTo>
                  <a:lnTo>
                    <a:pt x="11" y="130"/>
                  </a:lnTo>
                  <a:lnTo>
                    <a:pt x="0" y="125"/>
                  </a:lnTo>
                  <a:lnTo>
                    <a:pt x="5" y="0"/>
                  </a:lnTo>
                  <a:lnTo>
                    <a:pt x="5" y="6"/>
                  </a:lnTo>
                  <a:lnTo>
                    <a:pt x="11" y="0"/>
                  </a:lnTo>
                  <a:lnTo>
                    <a:pt x="17" y="0"/>
                  </a:lnTo>
                  <a:lnTo>
                    <a:pt x="1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1" name="Freeform 114">
              <a:extLst>
                <a:ext uri="{FF2B5EF4-FFF2-40B4-BE49-F238E27FC236}">
                  <a16:creationId xmlns:a16="http://schemas.microsoft.com/office/drawing/2014/main" id="{6ED7C60F-13CA-1E92-93E8-847A435D025C}"/>
                </a:ext>
              </a:extLst>
            </p:cNvPr>
            <p:cNvSpPr>
              <a:spLocks/>
            </p:cNvSpPr>
            <p:nvPr/>
          </p:nvSpPr>
          <p:spPr bwMode="auto">
            <a:xfrm>
              <a:off x="4102" y="1382"/>
              <a:ext cx="45" cy="136"/>
            </a:xfrm>
            <a:custGeom>
              <a:avLst/>
              <a:gdLst>
                <a:gd name="T0" fmla="*/ 45 w 45"/>
                <a:gd name="T1" fmla="*/ 0 h 136"/>
                <a:gd name="T2" fmla="*/ 45 w 45"/>
                <a:gd name="T3" fmla="*/ 46 h 136"/>
                <a:gd name="T4" fmla="*/ 45 w 45"/>
                <a:gd name="T5" fmla="*/ 108 h 136"/>
                <a:gd name="T6" fmla="*/ 45 w 45"/>
                <a:gd name="T7" fmla="*/ 114 h 136"/>
                <a:gd name="T8" fmla="*/ 45 w 45"/>
                <a:gd name="T9" fmla="*/ 119 h 136"/>
                <a:gd name="T10" fmla="*/ 39 w 45"/>
                <a:gd name="T11" fmla="*/ 119 h 136"/>
                <a:gd name="T12" fmla="*/ 39 w 45"/>
                <a:gd name="T13" fmla="*/ 125 h 136"/>
                <a:gd name="T14" fmla="*/ 39 w 45"/>
                <a:gd name="T15" fmla="*/ 131 h 136"/>
                <a:gd name="T16" fmla="*/ 34 w 45"/>
                <a:gd name="T17" fmla="*/ 131 h 136"/>
                <a:gd name="T18" fmla="*/ 34 w 45"/>
                <a:gd name="T19" fmla="*/ 136 h 136"/>
                <a:gd name="T20" fmla="*/ 17 w 45"/>
                <a:gd name="T21" fmla="*/ 136 h 136"/>
                <a:gd name="T22" fmla="*/ 0 w 45"/>
                <a:gd name="T23" fmla="*/ 136 h 136"/>
                <a:gd name="T24" fmla="*/ 0 w 45"/>
                <a:gd name="T25" fmla="*/ 119 h 136"/>
                <a:gd name="T26" fmla="*/ 0 w 45"/>
                <a:gd name="T27" fmla="*/ 46 h 136"/>
                <a:gd name="T28" fmla="*/ 0 w 45"/>
                <a:gd name="T29" fmla="*/ 6 h 136"/>
                <a:gd name="T30" fmla="*/ 5 w 45"/>
                <a:gd name="T31" fmla="*/ 6 h 136"/>
                <a:gd name="T32" fmla="*/ 11 w 45"/>
                <a:gd name="T33" fmla="*/ 6 h 136"/>
                <a:gd name="T34" fmla="*/ 11 w 45"/>
                <a:gd name="T35" fmla="*/ 12 h 136"/>
                <a:gd name="T36" fmla="*/ 11 w 45"/>
                <a:gd name="T37" fmla="*/ 6 h 136"/>
                <a:gd name="T38" fmla="*/ 17 w 45"/>
                <a:gd name="T39" fmla="*/ 6 h 136"/>
                <a:gd name="T40" fmla="*/ 22 w 45"/>
                <a:gd name="T41" fmla="*/ 6 h 136"/>
                <a:gd name="T42" fmla="*/ 17 w 45"/>
                <a:gd name="T43" fmla="*/ 6 h 136"/>
                <a:gd name="T44" fmla="*/ 22 w 45"/>
                <a:gd name="T45" fmla="*/ 6 h 136"/>
                <a:gd name="T46" fmla="*/ 17 w 45"/>
                <a:gd name="T47" fmla="*/ 6 h 136"/>
                <a:gd name="T48" fmla="*/ 22 w 45"/>
                <a:gd name="T49" fmla="*/ 6 h 136"/>
                <a:gd name="T50" fmla="*/ 28 w 45"/>
                <a:gd name="T51" fmla="*/ 6 h 136"/>
                <a:gd name="T52" fmla="*/ 34 w 45"/>
                <a:gd name="T53" fmla="*/ 6 h 136"/>
                <a:gd name="T54" fmla="*/ 28 w 45"/>
                <a:gd name="T55" fmla="*/ 6 h 136"/>
                <a:gd name="T56" fmla="*/ 34 w 45"/>
                <a:gd name="T57" fmla="*/ 6 h 136"/>
                <a:gd name="T58" fmla="*/ 34 w 45"/>
                <a:gd name="T59" fmla="*/ 0 h 136"/>
                <a:gd name="T60" fmla="*/ 39 w 45"/>
                <a:gd name="T61" fmla="*/ 6 h 136"/>
                <a:gd name="T62" fmla="*/ 45 w 45"/>
                <a:gd name="T63" fmla="*/ 6 h 136"/>
                <a:gd name="T64" fmla="*/ 39 w 45"/>
                <a:gd name="T65" fmla="*/ 0 h 136"/>
                <a:gd name="T66" fmla="*/ 45 w 45"/>
                <a:gd name="T6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136">
                  <a:moveTo>
                    <a:pt x="45" y="0"/>
                  </a:moveTo>
                  <a:lnTo>
                    <a:pt x="45" y="46"/>
                  </a:lnTo>
                  <a:lnTo>
                    <a:pt x="45" y="108"/>
                  </a:lnTo>
                  <a:lnTo>
                    <a:pt x="45" y="114"/>
                  </a:lnTo>
                  <a:lnTo>
                    <a:pt x="45" y="119"/>
                  </a:lnTo>
                  <a:lnTo>
                    <a:pt x="39" y="119"/>
                  </a:lnTo>
                  <a:lnTo>
                    <a:pt x="39" y="125"/>
                  </a:lnTo>
                  <a:lnTo>
                    <a:pt x="39" y="131"/>
                  </a:lnTo>
                  <a:lnTo>
                    <a:pt x="34" y="131"/>
                  </a:lnTo>
                  <a:lnTo>
                    <a:pt x="34" y="136"/>
                  </a:lnTo>
                  <a:lnTo>
                    <a:pt x="17" y="136"/>
                  </a:lnTo>
                  <a:lnTo>
                    <a:pt x="0" y="136"/>
                  </a:lnTo>
                  <a:lnTo>
                    <a:pt x="0" y="119"/>
                  </a:lnTo>
                  <a:lnTo>
                    <a:pt x="0" y="46"/>
                  </a:lnTo>
                  <a:lnTo>
                    <a:pt x="0" y="6"/>
                  </a:lnTo>
                  <a:lnTo>
                    <a:pt x="5" y="6"/>
                  </a:lnTo>
                  <a:lnTo>
                    <a:pt x="11" y="6"/>
                  </a:lnTo>
                  <a:lnTo>
                    <a:pt x="11" y="12"/>
                  </a:lnTo>
                  <a:lnTo>
                    <a:pt x="11" y="6"/>
                  </a:lnTo>
                  <a:lnTo>
                    <a:pt x="17" y="6"/>
                  </a:lnTo>
                  <a:lnTo>
                    <a:pt x="22" y="6"/>
                  </a:lnTo>
                  <a:lnTo>
                    <a:pt x="17" y="6"/>
                  </a:lnTo>
                  <a:lnTo>
                    <a:pt x="22" y="6"/>
                  </a:lnTo>
                  <a:lnTo>
                    <a:pt x="17" y="6"/>
                  </a:lnTo>
                  <a:lnTo>
                    <a:pt x="22" y="6"/>
                  </a:lnTo>
                  <a:lnTo>
                    <a:pt x="28" y="6"/>
                  </a:lnTo>
                  <a:lnTo>
                    <a:pt x="34" y="6"/>
                  </a:lnTo>
                  <a:lnTo>
                    <a:pt x="28" y="6"/>
                  </a:lnTo>
                  <a:lnTo>
                    <a:pt x="34" y="6"/>
                  </a:lnTo>
                  <a:lnTo>
                    <a:pt x="34" y="0"/>
                  </a:lnTo>
                  <a:lnTo>
                    <a:pt x="39" y="6"/>
                  </a:lnTo>
                  <a:lnTo>
                    <a:pt x="45" y="6"/>
                  </a:lnTo>
                  <a:lnTo>
                    <a:pt x="39" y="0"/>
                  </a:lnTo>
                  <a:lnTo>
                    <a:pt x="4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 name="Freeform 115">
              <a:extLst>
                <a:ext uri="{FF2B5EF4-FFF2-40B4-BE49-F238E27FC236}">
                  <a16:creationId xmlns:a16="http://schemas.microsoft.com/office/drawing/2014/main" id="{DD4DD21E-AD1A-E216-F0C8-1EEAFD7F7DE1}"/>
                </a:ext>
              </a:extLst>
            </p:cNvPr>
            <p:cNvSpPr>
              <a:spLocks/>
            </p:cNvSpPr>
            <p:nvPr/>
          </p:nvSpPr>
          <p:spPr bwMode="auto">
            <a:xfrm>
              <a:off x="3671" y="1201"/>
              <a:ext cx="147" cy="176"/>
            </a:xfrm>
            <a:custGeom>
              <a:avLst/>
              <a:gdLst>
                <a:gd name="T0" fmla="*/ 147 w 147"/>
                <a:gd name="T1" fmla="*/ 136 h 176"/>
                <a:gd name="T2" fmla="*/ 147 w 147"/>
                <a:gd name="T3" fmla="*/ 176 h 176"/>
                <a:gd name="T4" fmla="*/ 74 w 147"/>
                <a:gd name="T5" fmla="*/ 176 h 176"/>
                <a:gd name="T6" fmla="*/ 28 w 147"/>
                <a:gd name="T7" fmla="*/ 176 h 176"/>
                <a:gd name="T8" fmla="*/ 23 w 147"/>
                <a:gd name="T9" fmla="*/ 170 h 176"/>
                <a:gd name="T10" fmla="*/ 0 w 147"/>
                <a:gd name="T11" fmla="*/ 113 h 176"/>
                <a:gd name="T12" fmla="*/ 0 w 147"/>
                <a:gd name="T13" fmla="*/ 74 h 176"/>
                <a:gd name="T14" fmla="*/ 6 w 147"/>
                <a:gd name="T15" fmla="*/ 0 h 176"/>
                <a:gd name="T16" fmla="*/ 11 w 147"/>
                <a:gd name="T17" fmla="*/ 6 h 176"/>
                <a:gd name="T18" fmla="*/ 11 w 147"/>
                <a:gd name="T19" fmla="*/ 17 h 176"/>
                <a:gd name="T20" fmla="*/ 17 w 147"/>
                <a:gd name="T21" fmla="*/ 23 h 176"/>
                <a:gd name="T22" fmla="*/ 23 w 147"/>
                <a:gd name="T23" fmla="*/ 34 h 176"/>
                <a:gd name="T24" fmla="*/ 28 w 147"/>
                <a:gd name="T25" fmla="*/ 28 h 176"/>
                <a:gd name="T26" fmla="*/ 34 w 147"/>
                <a:gd name="T27" fmla="*/ 23 h 176"/>
                <a:gd name="T28" fmla="*/ 40 w 147"/>
                <a:gd name="T29" fmla="*/ 28 h 176"/>
                <a:gd name="T30" fmla="*/ 45 w 147"/>
                <a:gd name="T31" fmla="*/ 34 h 176"/>
                <a:gd name="T32" fmla="*/ 51 w 147"/>
                <a:gd name="T33" fmla="*/ 40 h 176"/>
                <a:gd name="T34" fmla="*/ 62 w 147"/>
                <a:gd name="T35" fmla="*/ 40 h 176"/>
                <a:gd name="T36" fmla="*/ 68 w 147"/>
                <a:gd name="T37" fmla="*/ 34 h 176"/>
                <a:gd name="T38" fmla="*/ 68 w 147"/>
                <a:gd name="T39" fmla="*/ 23 h 176"/>
                <a:gd name="T40" fmla="*/ 74 w 147"/>
                <a:gd name="T41" fmla="*/ 17 h 176"/>
                <a:gd name="T42" fmla="*/ 79 w 147"/>
                <a:gd name="T43" fmla="*/ 11 h 176"/>
                <a:gd name="T44" fmla="*/ 85 w 147"/>
                <a:gd name="T45" fmla="*/ 17 h 176"/>
                <a:gd name="T46" fmla="*/ 96 w 147"/>
                <a:gd name="T47" fmla="*/ 17 h 176"/>
                <a:gd name="T48" fmla="*/ 91 w 147"/>
                <a:gd name="T49" fmla="*/ 23 h 176"/>
                <a:gd name="T50" fmla="*/ 85 w 147"/>
                <a:gd name="T51" fmla="*/ 28 h 176"/>
                <a:gd name="T52" fmla="*/ 85 w 147"/>
                <a:gd name="T53" fmla="*/ 40 h 176"/>
                <a:gd name="T54" fmla="*/ 96 w 147"/>
                <a:gd name="T55" fmla="*/ 40 h 176"/>
                <a:gd name="T56" fmla="*/ 102 w 147"/>
                <a:gd name="T57" fmla="*/ 45 h 176"/>
                <a:gd name="T58" fmla="*/ 113 w 147"/>
                <a:gd name="T59" fmla="*/ 45 h 176"/>
                <a:gd name="T60" fmla="*/ 113 w 147"/>
                <a:gd name="T61" fmla="*/ 57 h 176"/>
                <a:gd name="T62" fmla="*/ 125 w 147"/>
                <a:gd name="T63" fmla="*/ 57 h 176"/>
                <a:gd name="T64" fmla="*/ 136 w 147"/>
                <a:gd name="T65" fmla="*/ 57 h 176"/>
                <a:gd name="T66" fmla="*/ 142 w 147"/>
                <a:gd name="T67" fmla="*/ 62 h 176"/>
                <a:gd name="T68" fmla="*/ 147 w 147"/>
                <a:gd name="T69"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76">
                  <a:moveTo>
                    <a:pt x="147" y="74"/>
                  </a:moveTo>
                  <a:lnTo>
                    <a:pt x="147" y="136"/>
                  </a:lnTo>
                  <a:lnTo>
                    <a:pt x="147" y="147"/>
                  </a:lnTo>
                  <a:lnTo>
                    <a:pt x="147" y="176"/>
                  </a:lnTo>
                  <a:lnTo>
                    <a:pt x="108" y="176"/>
                  </a:lnTo>
                  <a:lnTo>
                    <a:pt x="74" y="176"/>
                  </a:lnTo>
                  <a:lnTo>
                    <a:pt x="57" y="176"/>
                  </a:lnTo>
                  <a:lnTo>
                    <a:pt x="28" y="176"/>
                  </a:lnTo>
                  <a:lnTo>
                    <a:pt x="23" y="176"/>
                  </a:lnTo>
                  <a:lnTo>
                    <a:pt x="23" y="170"/>
                  </a:lnTo>
                  <a:lnTo>
                    <a:pt x="0" y="170"/>
                  </a:lnTo>
                  <a:lnTo>
                    <a:pt x="0" y="113"/>
                  </a:lnTo>
                  <a:lnTo>
                    <a:pt x="0" y="108"/>
                  </a:lnTo>
                  <a:lnTo>
                    <a:pt x="0" y="74"/>
                  </a:lnTo>
                  <a:lnTo>
                    <a:pt x="0" y="0"/>
                  </a:lnTo>
                  <a:lnTo>
                    <a:pt x="6" y="0"/>
                  </a:lnTo>
                  <a:lnTo>
                    <a:pt x="11" y="0"/>
                  </a:lnTo>
                  <a:lnTo>
                    <a:pt x="11" y="6"/>
                  </a:lnTo>
                  <a:lnTo>
                    <a:pt x="11" y="11"/>
                  </a:lnTo>
                  <a:lnTo>
                    <a:pt x="11" y="17"/>
                  </a:lnTo>
                  <a:lnTo>
                    <a:pt x="11" y="23"/>
                  </a:lnTo>
                  <a:lnTo>
                    <a:pt x="17" y="23"/>
                  </a:lnTo>
                  <a:lnTo>
                    <a:pt x="17" y="28"/>
                  </a:lnTo>
                  <a:lnTo>
                    <a:pt x="23" y="34"/>
                  </a:lnTo>
                  <a:lnTo>
                    <a:pt x="28" y="34"/>
                  </a:lnTo>
                  <a:lnTo>
                    <a:pt x="28" y="28"/>
                  </a:lnTo>
                  <a:lnTo>
                    <a:pt x="28" y="23"/>
                  </a:lnTo>
                  <a:lnTo>
                    <a:pt x="34" y="23"/>
                  </a:lnTo>
                  <a:lnTo>
                    <a:pt x="34" y="28"/>
                  </a:lnTo>
                  <a:lnTo>
                    <a:pt x="40" y="28"/>
                  </a:lnTo>
                  <a:lnTo>
                    <a:pt x="45" y="28"/>
                  </a:lnTo>
                  <a:lnTo>
                    <a:pt x="45" y="34"/>
                  </a:lnTo>
                  <a:lnTo>
                    <a:pt x="45" y="40"/>
                  </a:lnTo>
                  <a:lnTo>
                    <a:pt x="51" y="40"/>
                  </a:lnTo>
                  <a:lnTo>
                    <a:pt x="57" y="40"/>
                  </a:lnTo>
                  <a:lnTo>
                    <a:pt x="62" y="40"/>
                  </a:lnTo>
                  <a:lnTo>
                    <a:pt x="62" y="34"/>
                  </a:lnTo>
                  <a:lnTo>
                    <a:pt x="68" y="34"/>
                  </a:lnTo>
                  <a:lnTo>
                    <a:pt x="68" y="28"/>
                  </a:lnTo>
                  <a:lnTo>
                    <a:pt x="68" y="23"/>
                  </a:lnTo>
                  <a:lnTo>
                    <a:pt x="68" y="17"/>
                  </a:lnTo>
                  <a:lnTo>
                    <a:pt x="74" y="17"/>
                  </a:lnTo>
                  <a:lnTo>
                    <a:pt x="74" y="11"/>
                  </a:lnTo>
                  <a:lnTo>
                    <a:pt x="79" y="11"/>
                  </a:lnTo>
                  <a:lnTo>
                    <a:pt x="79" y="17"/>
                  </a:lnTo>
                  <a:lnTo>
                    <a:pt x="85" y="17"/>
                  </a:lnTo>
                  <a:lnTo>
                    <a:pt x="91" y="17"/>
                  </a:lnTo>
                  <a:lnTo>
                    <a:pt x="96" y="17"/>
                  </a:lnTo>
                  <a:lnTo>
                    <a:pt x="96" y="23"/>
                  </a:lnTo>
                  <a:lnTo>
                    <a:pt x="91" y="23"/>
                  </a:lnTo>
                  <a:lnTo>
                    <a:pt x="91" y="28"/>
                  </a:lnTo>
                  <a:lnTo>
                    <a:pt x="85" y="28"/>
                  </a:lnTo>
                  <a:lnTo>
                    <a:pt x="85" y="34"/>
                  </a:lnTo>
                  <a:lnTo>
                    <a:pt x="85" y="40"/>
                  </a:lnTo>
                  <a:lnTo>
                    <a:pt x="91" y="40"/>
                  </a:lnTo>
                  <a:lnTo>
                    <a:pt x="96" y="40"/>
                  </a:lnTo>
                  <a:lnTo>
                    <a:pt x="96" y="45"/>
                  </a:lnTo>
                  <a:lnTo>
                    <a:pt x="102" y="45"/>
                  </a:lnTo>
                  <a:lnTo>
                    <a:pt x="108" y="45"/>
                  </a:lnTo>
                  <a:lnTo>
                    <a:pt x="113" y="45"/>
                  </a:lnTo>
                  <a:lnTo>
                    <a:pt x="113" y="51"/>
                  </a:lnTo>
                  <a:lnTo>
                    <a:pt x="113" y="57"/>
                  </a:lnTo>
                  <a:lnTo>
                    <a:pt x="119" y="57"/>
                  </a:lnTo>
                  <a:lnTo>
                    <a:pt x="125" y="57"/>
                  </a:lnTo>
                  <a:lnTo>
                    <a:pt x="130" y="57"/>
                  </a:lnTo>
                  <a:lnTo>
                    <a:pt x="136" y="57"/>
                  </a:lnTo>
                  <a:lnTo>
                    <a:pt x="136" y="62"/>
                  </a:lnTo>
                  <a:lnTo>
                    <a:pt x="142" y="62"/>
                  </a:lnTo>
                  <a:lnTo>
                    <a:pt x="142" y="68"/>
                  </a:lnTo>
                  <a:lnTo>
                    <a:pt x="147" y="68"/>
                  </a:lnTo>
                  <a:lnTo>
                    <a:pt x="147" y="7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 name="Freeform 116">
              <a:extLst>
                <a:ext uri="{FF2B5EF4-FFF2-40B4-BE49-F238E27FC236}">
                  <a16:creationId xmlns:a16="http://schemas.microsoft.com/office/drawing/2014/main" id="{7B976BB0-7D15-87C5-9401-F5A888C6DFE7}"/>
                </a:ext>
              </a:extLst>
            </p:cNvPr>
            <p:cNvSpPr>
              <a:spLocks/>
            </p:cNvSpPr>
            <p:nvPr/>
          </p:nvSpPr>
          <p:spPr bwMode="auto">
            <a:xfrm>
              <a:off x="4187" y="1615"/>
              <a:ext cx="108" cy="96"/>
            </a:xfrm>
            <a:custGeom>
              <a:avLst/>
              <a:gdLst>
                <a:gd name="T0" fmla="*/ 108 w 108"/>
                <a:gd name="T1" fmla="*/ 85 h 96"/>
                <a:gd name="T2" fmla="*/ 102 w 108"/>
                <a:gd name="T3" fmla="*/ 91 h 96"/>
                <a:gd name="T4" fmla="*/ 102 w 108"/>
                <a:gd name="T5" fmla="*/ 96 h 96"/>
                <a:gd name="T6" fmla="*/ 96 w 108"/>
                <a:gd name="T7" fmla="*/ 96 h 96"/>
                <a:gd name="T8" fmla="*/ 96 w 108"/>
                <a:gd name="T9" fmla="*/ 91 h 96"/>
                <a:gd name="T10" fmla="*/ 91 w 108"/>
                <a:gd name="T11" fmla="*/ 91 h 96"/>
                <a:gd name="T12" fmla="*/ 85 w 108"/>
                <a:gd name="T13" fmla="*/ 91 h 96"/>
                <a:gd name="T14" fmla="*/ 79 w 108"/>
                <a:gd name="T15" fmla="*/ 91 h 96"/>
                <a:gd name="T16" fmla="*/ 62 w 108"/>
                <a:gd name="T17" fmla="*/ 91 h 96"/>
                <a:gd name="T18" fmla="*/ 57 w 108"/>
                <a:gd name="T19" fmla="*/ 91 h 96"/>
                <a:gd name="T20" fmla="*/ 45 w 108"/>
                <a:gd name="T21" fmla="*/ 91 h 96"/>
                <a:gd name="T22" fmla="*/ 28 w 108"/>
                <a:gd name="T23" fmla="*/ 91 h 96"/>
                <a:gd name="T24" fmla="*/ 23 w 108"/>
                <a:gd name="T25" fmla="*/ 91 h 96"/>
                <a:gd name="T26" fmla="*/ 17 w 108"/>
                <a:gd name="T27" fmla="*/ 91 h 96"/>
                <a:gd name="T28" fmla="*/ 0 w 108"/>
                <a:gd name="T29" fmla="*/ 91 h 96"/>
                <a:gd name="T30" fmla="*/ 0 w 108"/>
                <a:gd name="T31" fmla="*/ 68 h 96"/>
                <a:gd name="T32" fmla="*/ 0 w 108"/>
                <a:gd name="T33" fmla="*/ 40 h 96"/>
                <a:gd name="T34" fmla="*/ 17 w 108"/>
                <a:gd name="T35" fmla="*/ 34 h 96"/>
                <a:gd name="T36" fmla="*/ 28 w 108"/>
                <a:gd name="T37" fmla="*/ 28 h 96"/>
                <a:gd name="T38" fmla="*/ 40 w 108"/>
                <a:gd name="T39" fmla="*/ 23 h 96"/>
                <a:gd name="T40" fmla="*/ 45 w 108"/>
                <a:gd name="T41" fmla="*/ 23 h 96"/>
                <a:gd name="T42" fmla="*/ 45 w 108"/>
                <a:gd name="T43" fmla="*/ 17 h 96"/>
                <a:gd name="T44" fmla="*/ 62 w 108"/>
                <a:gd name="T45" fmla="*/ 0 h 96"/>
                <a:gd name="T46" fmla="*/ 68 w 108"/>
                <a:gd name="T47" fmla="*/ 0 h 96"/>
                <a:gd name="T48" fmla="*/ 74 w 108"/>
                <a:gd name="T49" fmla="*/ 0 h 96"/>
                <a:gd name="T50" fmla="*/ 74 w 108"/>
                <a:gd name="T51" fmla="*/ 17 h 96"/>
                <a:gd name="T52" fmla="*/ 74 w 108"/>
                <a:gd name="T53" fmla="*/ 51 h 96"/>
                <a:gd name="T54" fmla="*/ 74 w 108"/>
                <a:gd name="T55" fmla="*/ 74 h 96"/>
                <a:gd name="T56" fmla="*/ 79 w 108"/>
                <a:gd name="T57" fmla="*/ 74 h 96"/>
                <a:gd name="T58" fmla="*/ 85 w 108"/>
                <a:gd name="T59" fmla="*/ 74 h 96"/>
                <a:gd name="T60" fmla="*/ 79 w 108"/>
                <a:gd name="T61" fmla="*/ 74 h 96"/>
                <a:gd name="T62" fmla="*/ 85 w 108"/>
                <a:gd name="T63" fmla="*/ 79 h 96"/>
                <a:gd name="T64" fmla="*/ 85 w 108"/>
                <a:gd name="T65" fmla="*/ 74 h 96"/>
                <a:gd name="T66" fmla="*/ 85 w 108"/>
                <a:gd name="T67" fmla="*/ 79 h 96"/>
                <a:gd name="T68" fmla="*/ 91 w 108"/>
                <a:gd name="T69" fmla="*/ 79 h 96"/>
                <a:gd name="T70" fmla="*/ 91 w 108"/>
                <a:gd name="T71" fmla="*/ 85 h 96"/>
                <a:gd name="T72" fmla="*/ 96 w 108"/>
                <a:gd name="T73" fmla="*/ 85 h 96"/>
                <a:gd name="T74" fmla="*/ 102 w 108"/>
                <a:gd name="T75" fmla="*/ 85 h 96"/>
                <a:gd name="T76" fmla="*/ 108 w 108"/>
                <a:gd name="T7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 h="96">
                  <a:moveTo>
                    <a:pt x="108" y="85"/>
                  </a:moveTo>
                  <a:lnTo>
                    <a:pt x="102" y="91"/>
                  </a:lnTo>
                  <a:lnTo>
                    <a:pt x="102" y="96"/>
                  </a:lnTo>
                  <a:lnTo>
                    <a:pt x="96" y="96"/>
                  </a:lnTo>
                  <a:lnTo>
                    <a:pt x="96" y="91"/>
                  </a:lnTo>
                  <a:lnTo>
                    <a:pt x="91" y="91"/>
                  </a:lnTo>
                  <a:lnTo>
                    <a:pt x="85" y="91"/>
                  </a:lnTo>
                  <a:lnTo>
                    <a:pt x="79" y="91"/>
                  </a:lnTo>
                  <a:lnTo>
                    <a:pt x="62" y="91"/>
                  </a:lnTo>
                  <a:lnTo>
                    <a:pt x="57" y="91"/>
                  </a:lnTo>
                  <a:lnTo>
                    <a:pt x="45" y="91"/>
                  </a:lnTo>
                  <a:lnTo>
                    <a:pt x="28" y="91"/>
                  </a:lnTo>
                  <a:lnTo>
                    <a:pt x="23" y="91"/>
                  </a:lnTo>
                  <a:lnTo>
                    <a:pt x="17" y="91"/>
                  </a:lnTo>
                  <a:lnTo>
                    <a:pt x="0" y="91"/>
                  </a:lnTo>
                  <a:lnTo>
                    <a:pt x="0" y="68"/>
                  </a:lnTo>
                  <a:lnTo>
                    <a:pt x="0" y="40"/>
                  </a:lnTo>
                  <a:lnTo>
                    <a:pt x="17" y="34"/>
                  </a:lnTo>
                  <a:lnTo>
                    <a:pt x="28" y="28"/>
                  </a:lnTo>
                  <a:lnTo>
                    <a:pt x="40" y="23"/>
                  </a:lnTo>
                  <a:lnTo>
                    <a:pt x="45" y="23"/>
                  </a:lnTo>
                  <a:lnTo>
                    <a:pt x="45" y="17"/>
                  </a:lnTo>
                  <a:lnTo>
                    <a:pt x="62" y="0"/>
                  </a:lnTo>
                  <a:lnTo>
                    <a:pt x="68" y="0"/>
                  </a:lnTo>
                  <a:lnTo>
                    <a:pt x="74" y="0"/>
                  </a:lnTo>
                  <a:lnTo>
                    <a:pt x="74" y="17"/>
                  </a:lnTo>
                  <a:lnTo>
                    <a:pt x="74" y="51"/>
                  </a:lnTo>
                  <a:lnTo>
                    <a:pt x="74" y="74"/>
                  </a:lnTo>
                  <a:lnTo>
                    <a:pt x="79" y="74"/>
                  </a:lnTo>
                  <a:lnTo>
                    <a:pt x="85" y="74"/>
                  </a:lnTo>
                  <a:lnTo>
                    <a:pt x="79" y="74"/>
                  </a:lnTo>
                  <a:lnTo>
                    <a:pt x="85" y="79"/>
                  </a:lnTo>
                  <a:lnTo>
                    <a:pt x="85" y="74"/>
                  </a:lnTo>
                  <a:lnTo>
                    <a:pt x="85" y="79"/>
                  </a:lnTo>
                  <a:lnTo>
                    <a:pt x="91" y="79"/>
                  </a:lnTo>
                  <a:lnTo>
                    <a:pt x="91" y="85"/>
                  </a:lnTo>
                  <a:lnTo>
                    <a:pt x="96" y="85"/>
                  </a:lnTo>
                  <a:lnTo>
                    <a:pt x="102" y="85"/>
                  </a:lnTo>
                  <a:lnTo>
                    <a:pt x="108"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4" name="Freeform 117">
              <a:extLst>
                <a:ext uri="{FF2B5EF4-FFF2-40B4-BE49-F238E27FC236}">
                  <a16:creationId xmlns:a16="http://schemas.microsoft.com/office/drawing/2014/main" id="{C1D8EDA9-B274-D594-3240-6B672B6BB090}"/>
                </a:ext>
              </a:extLst>
            </p:cNvPr>
            <p:cNvSpPr>
              <a:spLocks/>
            </p:cNvSpPr>
            <p:nvPr/>
          </p:nvSpPr>
          <p:spPr bwMode="auto">
            <a:xfrm>
              <a:off x="2628" y="906"/>
              <a:ext cx="147" cy="148"/>
            </a:xfrm>
            <a:custGeom>
              <a:avLst/>
              <a:gdLst>
                <a:gd name="T0" fmla="*/ 147 w 147"/>
                <a:gd name="T1" fmla="*/ 12 h 148"/>
                <a:gd name="T2" fmla="*/ 142 w 147"/>
                <a:gd name="T3" fmla="*/ 68 h 148"/>
                <a:gd name="T4" fmla="*/ 136 w 147"/>
                <a:gd name="T5" fmla="*/ 148 h 148"/>
                <a:gd name="T6" fmla="*/ 113 w 147"/>
                <a:gd name="T7" fmla="*/ 148 h 148"/>
                <a:gd name="T8" fmla="*/ 85 w 147"/>
                <a:gd name="T9" fmla="*/ 142 h 148"/>
                <a:gd name="T10" fmla="*/ 0 w 147"/>
                <a:gd name="T11" fmla="*/ 142 h 148"/>
                <a:gd name="T12" fmla="*/ 6 w 147"/>
                <a:gd name="T13" fmla="*/ 40 h 148"/>
                <a:gd name="T14" fmla="*/ 6 w 147"/>
                <a:gd name="T15" fmla="*/ 0 h 148"/>
                <a:gd name="T16" fmla="*/ 34 w 147"/>
                <a:gd name="T17" fmla="*/ 0 h 148"/>
                <a:gd name="T18" fmla="*/ 85 w 147"/>
                <a:gd name="T19" fmla="*/ 6 h 148"/>
                <a:gd name="T20" fmla="*/ 113 w 147"/>
                <a:gd name="T21" fmla="*/ 6 h 148"/>
                <a:gd name="T22" fmla="*/ 147 w 147"/>
                <a:gd name="T23"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47" y="12"/>
                  </a:moveTo>
                  <a:lnTo>
                    <a:pt x="142" y="68"/>
                  </a:lnTo>
                  <a:lnTo>
                    <a:pt x="136" y="148"/>
                  </a:lnTo>
                  <a:lnTo>
                    <a:pt x="113" y="148"/>
                  </a:lnTo>
                  <a:lnTo>
                    <a:pt x="85" y="142"/>
                  </a:lnTo>
                  <a:lnTo>
                    <a:pt x="0" y="142"/>
                  </a:lnTo>
                  <a:lnTo>
                    <a:pt x="6" y="40"/>
                  </a:lnTo>
                  <a:lnTo>
                    <a:pt x="6" y="0"/>
                  </a:lnTo>
                  <a:lnTo>
                    <a:pt x="34" y="0"/>
                  </a:lnTo>
                  <a:lnTo>
                    <a:pt x="85" y="6"/>
                  </a:lnTo>
                  <a:lnTo>
                    <a:pt x="113" y="6"/>
                  </a:lnTo>
                  <a:lnTo>
                    <a:pt x="147"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5" name="Freeform 118">
              <a:extLst>
                <a:ext uri="{FF2B5EF4-FFF2-40B4-BE49-F238E27FC236}">
                  <a16:creationId xmlns:a16="http://schemas.microsoft.com/office/drawing/2014/main" id="{4066D88C-A215-C4CB-C645-FCB160ED5719}"/>
                </a:ext>
              </a:extLst>
            </p:cNvPr>
            <p:cNvSpPr>
              <a:spLocks/>
            </p:cNvSpPr>
            <p:nvPr/>
          </p:nvSpPr>
          <p:spPr bwMode="auto">
            <a:xfrm>
              <a:off x="4261" y="1575"/>
              <a:ext cx="175" cy="148"/>
            </a:xfrm>
            <a:custGeom>
              <a:avLst/>
              <a:gdLst>
                <a:gd name="T0" fmla="*/ 158 w 175"/>
                <a:gd name="T1" fmla="*/ 125 h 148"/>
                <a:gd name="T2" fmla="*/ 96 w 175"/>
                <a:gd name="T3" fmla="*/ 148 h 148"/>
                <a:gd name="T4" fmla="*/ 90 w 175"/>
                <a:gd name="T5" fmla="*/ 142 h 148"/>
                <a:gd name="T6" fmla="*/ 90 w 175"/>
                <a:gd name="T7" fmla="*/ 142 h 148"/>
                <a:gd name="T8" fmla="*/ 85 w 175"/>
                <a:gd name="T9" fmla="*/ 131 h 148"/>
                <a:gd name="T10" fmla="*/ 73 w 175"/>
                <a:gd name="T11" fmla="*/ 131 h 148"/>
                <a:gd name="T12" fmla="*/ 73 w 175"/>
                <a:gd name="T13" fmla="*/ 131 h 148"/>
                <a:gd name="T14" fmla="*/ 62 w 175"/>
                <a:gd name="T15" fmla="*/ 131 h 148"/>
                <a:gd name="T16" fmla="*/ 56 w 175"/>
                <a:gd name="T17" fmla="*/ 125 h 148"/>
                <a:gd name="T18" fmla="*/ 45 w 175"/>
                <a:gd name="T19" fmla="*/ 125 h 148"/>
                <a:gd name="T20" fmla="*/ 45 w 175"/>
                <a:gd name="T21" fmla="*/ 119 h 148"/>
                <a:gd name="T22" fmla="*/ 45 w 175"/>
                <a:gd name="T23" fmla="*/ 119 h 148"/>
                <a:gd name="T24" fmla="*/ 45 w 175"/>
                <a:gd name="T25" fmla="*/ 119 h 148"/>
                <a:gd name="T26" fmla="*/ 39 w 175"/>
                <a:gd name="T27" fmla="*/ 125 h 148"/>
                <a:gd name="T28" fmla="*/ 28 w 175"/>
                <a:gd name="T29" fmla="*/ 125 h 148"/>
                <a:gd name="T30" fmla="*/ 17 w 175"/>
                <a:gd name="T31" fmla="*/ 125 h 148"/>
                <a:gd name="T32" fmla="*/ 11 w 175"/>
                <a:gd name="T33" fmla="*/ 119 h 148"/>
                <a:gd name="T34" fmla="*/ 11 w 175"/>
                <a:gd name="T35" fmla="*/ 119 h 148"/>
                <a:gd name="T36" fmla="*/ 11 w 175"/>
                <a:gd name="T37" fmla="*/ 114 h 148"/>
                <a:gd name="T38" fmla="*/ 0 w 175"/>
                <a:gd name="T39" fmla="*/ 114 h 148"/>
                <a:gd name="T40" fmla="*/ 0 w 175"/>
                <a:gd name="T41" fmla="*/ 57 h 148"/>
                <a:gd name="T42" fmla="*/ 0 w 175"/>
                <a:gd name="T43" fmla="*/ 0 h 148"/>
                <a:gd name="T44" fmla="*/ 51 w 175"/>
                <a:gd name="T45" fmla="*/ 29 h 148"/>
                <a:gd name="T46" fmla="*/ 90 w 175"/>
                <a:gd name="T47" fmla="*/ 29 h 148"/>
                <a:gd name="T48" fmla="*/ 90 w 175"/>
                <a:gd name="T49" fmla="*/ 29 h 148"/>
                <a:gd name="T50" fmla="*/ 96 w 175"/>
                <a:gd name="T51" fmla="*/ 23 h 148"/>
                <a:gd name="T52" fmla="*/ 102 w 175"/>
                <a:gd name="T53" fmla="*/ 17 h 148"/>
                <a:gd name="T54" fmla="*/ 113 w 175"/>
                <a:gd name="T55" fmla="*/ 17 h 148"/>
                <a:gd name="T56" fmla="*/ 119 w 175"/>
                <a:gd name="T57" fmla="*/ 12 h 148"/>
                <a:gd name="T58" fmla="*/ 119 w 175"/>
                <a:gd name="T59" fmla="*/ 12 h 148"/>
                <a:gd name="T60" fmla="*/ 124 w 175"/>
                <a:gd name="T61" fmla="*/ 17 h 148"/>
                <a:gd name="T62" fmla="*/ 124 w 175"/>
                <a:gd name="T63" fmla="*/ 17 h 148"/>
                <a:gd name="T64" fmla="*/ 124 w 175"/>
                <a:gd name="T65" fmla="*/ 17 h 148"/>
                <a:gd name="T66" fmla="*/ 130 w 175"/>
                <a:gd name="T67" fmla="*/ 23 h 148"/>
                <a:gd name="T68" fmla="*/ 130 w 175"/>
                <a:gd name="T69" fmla="*/ 23 h 148"/>
                <a:gd name="T70" fmla="*/ 136 w 175"/>
                <a:gd name="T71" fmla="*/ 29 h 148"/>
                <a:gd name="T72" fmla="*/ 141 w 175"/>
                <a:gd name="T73" fmla="*/ 23 h 148"/>
                <a:gd name="T74" fmla="*/ 147 w 175"/>
                <a:gd name="T75" fmla="*/ 17 h 148"/>
                <a:gd name="T76" fmla="*/ 153 w 175"/>
                <a:gd name="T77" fmla="*/ 12 h 148"/>
                <a:gd name="T78" fmla="*/ 158 w 175"/>
                <a:gd name="T79" fmla="*/ 12 h 148"/>
                <a:gd name="T80" fmla="*/ 158 w 175"/>
                <a:gd name="T81" fmla="*/ 12 h 148"/>
                <a:gd name="T82" fmla="*/ 158 w 175"/>
                <a:gd name="T83" fmla="*/ 17 h 148"/>
                <a:gd name="T84" fmla="*/ 164 w 175"/>
                <a:gd name="T85" fmla="*/ 23 h 148"/>
                <a:gd name="T86" fmla="*/ 164 w 175"/>
                <a:gd name="T87" fmla="*/ 23 h 148"/>
                <a:gd name="T88" fmla="*/ 170 w 175"/>
                <a:gd name="T89" fmla="*/ 29 h 148"/>
                <a:gd name="T90" fmla="*/ 175 w 175"/>
                <a:gd name="T91" fmla="*/ 34 h 148"/>
                <a:gd name="T92" fmla="*/ 175 w 175"/>
                <a:gd name="T93" fmla="*/ 46 h 148"/>
                <a:gd name="T94" fmla="*/ 175 w 175"/>
                <a:gd name="T95" fmla="*/ 57 h 148"/>
                <a:gd name="T96" fmla="*/ 175 w 175"/>
                <a:gd name="T97" fmla="*/ 68 h 148"/>
                <a:gd name="T98" fmla="*/ 175 w 175"/>
                <a:gd name="T99" fmla="*/ 80 h 148"/>
                <a:gd name="T100" fmla="*/ 175 w 175"/>
                <a:gd name="T101" fmla="*/ 91 h 148"/>
                <a:gd name="T102" fmla="*/ 175 w 175"/>
                <a:gd name="T103" fmla="*/ 102 h 148"/>
                <a:gd name="T104" fmla="*/ 175 w 175"/>
                <a:gd name="T105" fmla="*/ 114 h 148"/>
                <a:gd name="T106" fmla="*/ 175 w 175"/>
                <a:gd name="T107" fmla="*/ 1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48">
                  <a:moveTo>
                    <a:pt x="175" y="125"/>
                  </a:moveTo>
                  <a:lnTo>
                    <a:pt x="158" y="125"/>
                  </a:lnTo>
                  <a:lnTo>
                    <a:pt x="96" y="142"/>
                  </a:lnTo>
                  <a:lnTo>
                    <a:pt x="96" y="148"/>
                  </a:lnTo>
                  <a:lnTo>
                    <a:pt x="96" y="142"/>
                  </a:lnTo>
                  <a:lnTo>
                    <a:pt x="90" y="142"/>
                  </a:lnTo>
                  <a:lnTo>
                    <a:pt x="90" y="136"/>
                  </a:lnTo>
                  <a:lnTo>
                    <a:pt x="90" y="142"/>
                  </a:lnTo>
                  <a:lnTo>
                    <a:pt x="85" y="136"/>
                  </a:lnTo>
                  <a:lnTo>
                    <a:pt x="85" y="131"/>
                  </a:lnTo>
                  <a:lnTo>
                    <a:pt x="79" y="131"/>
                  </a:lnTo>
                  <a:lnTo>
                    <a:pt x="73" y="131"/>
                  </a:lnTo>
                  <a:lnTo>
                    <a:pt x="73" y="136"/>
                  </a:lnTo>
                  <a:lnTo>
                    <a:pt x="73" y="131"/>
                  </a:lnTo>
                  <a:lnTo>
                    <a:pt x="68" y="131"/>
                  </a:lnTo>
                  <a:lnTo>
                    <a:pt x="62" y="131"/>
                  </a:lnTo>
                  <a:lnTo>
                    <a:pt x="62" y="125"/>
                  </a:lnTo>
                  <a:lnTo>
                    <a:pt x="56" y="125"/>
                  </a:lnTo>
                  <a:lnTo>
                    <a:pt x="51" y="125"/>
                  </a:lnTo>
                  <a:lnTo>
                    <a:pt x="45" y="125"/>
                  </a:lnTo>
                  <a:lnTo>
                    <a:pt x="51" y="125"/>
                  </a:lnTo>
                  <a:lnTo>
                    <a:pt x="45" y="119"/>
                  </a:lnTo>
                  <a:lnTo>
                    <a:pt x="51" y="119"/>
                  </a:lnTo>
                  <a:lnTo>
                    <a:pt x="45" y="119"/>
                  </a:lnTo>
                  <a:lnTo>
                    <a:pt x="45" y="125"/>
                  </a:lnTo>
                  <a:lnTo>
                    <a:pt x="45" y="119"/>
                  </a:lnTo>
                  <a:lnTo>
                    <a:pt x="39" y="119"/>
                  </a:lnTo>
                  <a:lnTo>
                    <a:pt x="39" y="125"/>
                  </a:lnTo>
                  <a:lnTo>
                    <a:pt x="34" y="125"/>
                  </a:lnTo>
                  <a:lnTo>
                    <a:pt x="28" y="125"/>
                  </a:lnTo>
                  <a:lnTo>
                    <a:pt x="22" y="125"/>
                  </a:lnTo>
                  <a:lnTo>
                    <a:pt x="17" y="125"/>
                  </a:lnTo>
                  <a:lnTo>
                    <a:pt x="17" y="119"/>
                  </a:lnTo>
                  <a:lnTo>
                    <a:pt x="11" y="119"/>
                  </a:lnTo>
                  <a:lnTo>
                    <a:pt x="11" y="114"/>
                  </a:lnTo>
                  <a:lnTo>
                    <a:pt x="11" y="119"/>
                  </a:lnTo>
                  <a:lnTo>
                    <a:pt x="5" y="114"/>
                  </a:lnTo>
                  <a:lnTo>
                    <a:pt x="11" y="114"/>
                  </a:lnTo>
                  <a:lnTo>
                    <a:pt x="5" y="114"/>
                  </a:lnTo>
                  <a:lnTo>
                    <a:pt x="0" y="114"/>
                  </a:lnTo>
                  <a:lnTo>
                    <a:pt x="0" y="91"/>
                  </a:lnTo>
                  <a:lnTo>
                    <a:pt x="0" y="57"/>
                  </a:lnTo>
                  <a:lnTo>
                    <a:pt x="0" y="40"/>
                  </a:lnTo>
                  <a:lnTo>
                    <a:pt x="0" y="0"/>
                  </a:lnTo>
                  <a:lnTo>
                    <a:pt x="28" y="12"/>
                  </a:lnTo>
                  <a:lnTo>
                    <a:pt x="51" y="29"/>
                  </a:lnTo>
                  <a:lnTo>
                    <a:pt x="85" y="29"/>
                  </a:lnTo>
                  <a:lnTo>
                    <a:pt x="90" y="29"/>
                  </a:lnTo>
                  <a:lnTo>
                    <a:pt x="90" y="23"/>
                  </a:lnTo>
                  <a:lnTo>
                    <a:pt x="90" y="29"/>
                  </a:lnTo>
                  <a:lnTo>
                    <a:pt x="90" y="23"/>
                  </a:lnTo>
                  <a:lnTo>
                    <a:pt x="96" y="23"/>
                  </a:lnTo>
                  <a:lnTo>
                    <a:pt x="102" y="23"/>
                  </a:lnTo>
                  <a:lnTo>
                    <a:pt x="102" y="17"/>
                  </a:lnTo>
                  <a:lnTo>
                    <a:pt x="107" y="17"/>
                  </a:lnTo>
                  <a:lnTo>
                    <a:pt x="113" y="17"/>
                  </a:lnTo>
                  <a:lnTo>
                    <a:pt x="113" y="12"/>
                  </a:lnTo>
                  <a:lnTo>
                    <a:pt x="119" y="12"/>
                  </a:lnTo>
                  <a:lnTo>
                    <a:pt x="124" y="12"/>
                  </a:lnTo>
                  <a:lnTo>
                    <a:pt x="119" y="12"/>
                  </a:lnTo>
                  <a:lnTo>
                    <a:pt x="124" y="12"/>
                  </a:lnTo>
                  <a:lnTo>
                    <a:pt x="124" y="17"/>
                  </a:lnTo>
                  <a:lnTo>
                    <a:pt x="130" y="17"/>
                  </a:lnTo>
                  <a:lnTo>
                    <a:pt x="124" y="17"/>
                  </a:lnTo>
                  <a:lnTo>
                    <a:pt x="130" y="17"/>
                  </a:lnTo>
                  <a:lnTo>
                    <a:pt x="124" y="17"/>
                  </a:lnTo>
                  <a:lnTo>
                    <a:pt x="124" y="23"/>
                  </a:lnTo>
                  <a:lnTo>
                    <a:pt x="130" y="23"/>
                  </a:lnTo>
                  <a:lnTo>
                    <a:pt x="130" y="29"/>
                  </a:lnTo>
                  <a:lnTo>
                    <a:pt x="130" y="23"/>
                  </a:lnTo>
                  <a:lnTo>
                    <a:pt x="136" y="23"/>
                  </a:lnTo>
                  <a:lnTo>
                    <a:pt x="136" y="29"/>
                  </a:lnTo>
                  <a:lnTo>
                    <a:pt x="141" y="29"/>
                  </a:lnTo>
                  <a:lnTo>
                    <a:pt x="141" y="23"/>
                  </a:lnTo>
                  <a:lnTo>
                    <a:pt x="147" y="23"/>
                  </a:lnTo>
                  <a:lnTo>
                    <a:pt x="147" y="17"/>
                  </a:lnTo>
                  <a:lnTo>
                    <a:pt x="147" y="12"/>
                  </a:lnTo>
                  <a:lnTo>
                    <a:pt x="153" y="12"/>
                  </a:lnTo>
                  <a:lnTo>
                    <a:pt x="158" y="17"/>
                  </a:lnTo>
                  <a:lnTo>
                    <a:pt x="158" y="12"/>
                  </a:lnTo>
                  <a:lnTo>
                    <a:pt x="158" y="17"/>
                  </a:lnTo>
                  <a:lnTo>
                    <a:pt x="158" y="12"/>
                  </a:lnTo>
                  <a:lnTo>
                    <a:pt x="164" y="17"/>
                  </a:lnTo>
                  <a:lnTo>
                    <a:pt x="158" y="17"/>
                  </a:lnTo>
                  <a:lnTo>
                    <a:pt x="164" y="17"/>
                  </a:lnTo>
                  <a:lnTo>
                    <a:pt x="164" y="23"/>
                  </a:lnTo>
                  <a:lnTo>
                    <a:pt x="158" y="23"/>
                  </a:lnTo>
                  <a:lnTo>
                    <a:pt x="164" y="23"/>
                  </a:lnTo>
                  <a:lnTo>
                    <a:pt x="164" y="29"/>
                  </a:lnTo>
                  <a:lnTo>
                    <a:pt x="170" y="29"/>
                  </a:lnTo>
                  <a:lnTo>
                    <a:pt x="175" y="29"/>
                  </a:lnTo>
                  <a:lnTo>
                    <a:pt x="175" y="34"/>
                  </a:lnTo>
                  <a:lnTo>
                    <a:pt x="175" y="40"/>
                  </a:lnTo>
                  <a:lnTo>
                    <a:pt x="175" y="46"/>
                  </a:lnTo>
                  <a:lnTo>
                    <a:pt x="175" y="51"/>
                  </a:lnTo>
                  <a:lnTo>
                    <a:pt x="175" y="57"/>
                  </a:lnTo>
                  <a:lnTo>
                    <a:pt x="175" y="63"/>
                  </a:lnTo>
                  <a:lnTo>
                    <a:pt x="175" y="68"/>
                  </a:lnTo>
                  <a:lnTo>
                    <a:pt x="175" y="74"/>
                  </a:lnTo>
                  <a:lnTo>
                    <a:pt x="175" y="80"/>
                  </a:lnTo>
                  <a:lnTo>
                    <a:pt x="175" y="85"/>
                  </a:lnTo>
                  <a:lnTo>
                    <a:pt x="175" y="91"/>
                  </a:lnTo>
                  <a:lnTo>
                    <a:pt x="175" y="97"/>
                  </a:lnTo>
                  <a:lnTo>
                    <a:pt x="175" y="102"/>
                  </a:lnTo>
                  <a:lnTo>
                    <a:pt x="175" y="108"/>
                  </a:lnTo>
                  <a:lnTo>
                    <a:pt x="175" y="114"/>
                  </a:lnTo>
                  <a:lnTo>
                    <a:pt x="175" y="119"/>
                  </a:lnTo>
                  <a:lnTo>
                    <a:pt x="175"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6" name="Freeform 119">
              <a:extLst>
                <a:ext uri="{FF2B5EF4-FFF2-40B4-BE49-F238E27FC236}">
                  <a16:creationId xmlns:a16="http://schemas.microsoft.com/office/drawing/2014/main" id="{A8A841A3-99D5-5DF6-7F2C-F493479E6821}"/>
                </a:ext>
              </a:extLst>
            </p:cNvPr>
            <p:cNvSpPr>
              <a:spLocks/>
            </p:cNvSpPr>
            <p:nvPr/>
          </p:nvSpPr>
          <p:spPr bwMode="auto">
            <a:xfrm>
              <a:off x="3796" y="1706"/>
              <a:ext cx="272" cy="113"/>
            </a:xfrm>
            <a:custGeom>
              <a:avLst/>
              <a:gdLst>
                <a:gd name="T0" fmla="*/ 266 w 272"/>
                <a:gd name="T1" fmla="*/ 11 h 113"/>
                <a:gd name="T2" fmla="*/ 266 w 272"/>
                <a:gd name="T3" fmla="*/ 22 h 113"/>
                <a:gd name="T4" fmla="*/ 266 w 272"/>
                <a:gd name="T5" fmla="*/ 34 h 113"/>
                <a:gd name="T6" fmla="*/ 260 w 272"/>
                <a:gd name="T7" fmla="*/ 39 h 113"/>
                <a:gd name="T8" fmla="*/ 255 w 272"/>
                <a:gd name="T9" fmla="*/ 45 h 113"/>
                <a:gd name="T10" fmla="*/ 255 w 272"/>
                <a:gd name="T11" fmla="*/ 51 h 113"/>
                <a:gd name="T12" fmla="*/ 260 w 272"/>
                <a:gd name="T13" fmla="*/ 56 h 113"/>
                <a:gd name="T14" fmla="*/ 260 w 272"/>
                <a:gd name="T15" fmla="*/ 68 h 113"/>
                <a:gd name="T16" fmla="*/ 260 w 272"/>
                <a:gd name="T17" fmla="*/ 73 h 113"/>
                <a:gd name="T18" fmla="*/ 266 w 272"/>
                <a:gd name="T19" fmla="*/ 79 h 113"/>
                <a:gd name="T20" fmla="*/ 272 w 272"/>
                <a:gd name="T21" fmla="*/ 85 h 113"/>
                <a:gd name="T22" fmla="*/ 255 w 272"/>
                <a:gd name="T23" fmla="*/ 96 h 113"/>
                <a:gd name="T24" fmla="*/ 175 w 272"/>
                <a:gd name="T25" fmla="*/ 107 h 113"/>
                <a:gd name="T26" fmla="*/ 124 w 272"/>
                <a:gd name="T27" fmla="*/ 113 h 113"/>
                <a:gd name="T28" fmla="*/ 102 w 272"/>
                <a:gd name="T29" fmla="*/ 107 h 113"/>
                <a:gd name="T30" fmla="*/ 102 w 272"/>
                <a:gd name="T31" fmla="*/ 96 h 113"/>
                <a:gd name="T32" fmla="*/ 96 w 272"/>
                <a:gd name="T33" fmla="*/ 90 h 113"/>
                <a:gd name="T34" fmla="*/ 85 w 272"/>
                <a:gd name="T35" fmla="*/ 90 h 113"/>
                <a:gd name="T36" fmla="*/ 90 w 272"/>
                <a:gd name="T37" fmla="*/ 79 h 113"/>
                <a:gd name="T38" fmla="*/ 90 w 272"/>
                <a:gd name="T39" fmla="*/ 73 h 113"/>
                <a:gd name="T40" fmla="*/ 85 w 272"/>
                <a:gd name="T41" fmla="*/ 68 h 113"/>
                <a:gd name="T42" fmla="*/ 73 w 272"/>
                <a:gd name="T43" fmla="*/ 68 h 113"/>
                <a:gd name="T44" fmla="*/ 73 w 272"/>
                <a:gd name="T45" fmla="*/ 56 h 113"/>
                <a:gd name="T46" fmla="*/ 73 w 272"/>
                <a:gd name="T47" fmla="*/ 56 h 113"/>
                <a:gd name="T48" fmla="*/ 73 w 272"/>
                <a:gd name="T49" fmla="*/ 51 h 113"/>
                <a:gd name="T50" fmla="*/ 73 w 272"/>
                <a:gd name="T51" fmla="*/ 51 h 113"/>
                <a:gd name="T52" fmla="*/ 68 w 272"/>
                <a:gd name="T53" fmla="*/ 45 h 113"/>
                <a:gd name="T54" fmla="*/ 62 w 272"/>
                <a:gd name="T55" fmla="*/ 51 h 113"/>
                <a:gd name="T56" fmla="*/ 56 w 272"/>
                <a:gd name="T57" fmla="*/ 45 h 113"/>
                <a:gd name="T58" fmla="*/ 51 w 272"/>
                <a:gd name="T59" fmla="*/ 39 h 113"/>
                <a:gd name="T60" fmla="*/ 51 w 272"/>
                <a:gd name="T61" fmla="*/ 39 h 113"/>
                <a:gd name="T62" fmla="*/ 39 w 272"/>
                <a:gd name="T63" fmla="*/ 34 h 113"/>
                <a:gd name="T64" fmla="*/ 45 w 272"/>
                <a:gd name="T65" fmla="*/ 28 h 113"/>
                <a:gd name="T66" fmla="*/ 34 w 272"/>
                <a:gd name="T67" fmla="*/ 22 h 113"/>
                <a:gd name="T68" fmla="*/ 34 w 272"/>
                <a:gd name="T69" fmla="*/ 22 h 113"/>
                <a:gd name="T70" fmla="*/ 28 w 272"/>
                <a:gd name="T71" fmla="*/ 17 h 113"/>
                <a:gd name="T72" fmla="*/ 17 w 272"/>
                <a:gd name="T73" fmla="*/ 11 h 113"/>
                <a:gd name="T74" fmla="*/ 5 w 272"/>
                <a:gd name="T75" fmla="*/ 11 h 113"/>
                <a:gd name="T76" fmla="*/ 0 w 272"/>
                <a:gd name="T77" fmla="*/ 5 h 113"/>
                <a:gd name="T78" fmla="*/ 51 w 272"/>
                <a:gd name="T79" fmla="*/ 0 h 113"/>
                <a:gd name="T80" fmla="*/ 79 w 272"/>
                <a:gd name="T81" fmla="*/ 5 h 113"/>
                <a:gd name="T82" fmla="*/ 136 w 272"/>
                <a:gd name="T83" fmla="*/ 5 h 113"/>
                <a:gd name="T84" fmla="*/ 175 w 272"/>
                <a:gd name="T85" fmla="*/ 5 h 113"/>
                <a:gd name="T86" fmla="*/ 249 w 272"/>
                <a:gd name="T87" fmla="*/ 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2" h="113">
                  <a:moveTo>
                    <a:pt x="266" y="5"/>
                  </a:moveTo>
                  <a:lnTo>
                    <a:pt x="266" y="11"/>
                  </a:lnTo>
                  <a:lnTo>
                    <a:pt x="266" y="17"/>
                  </a:lnTo>
                  <a:lnTo>
                    <a:pt x="266" y="22"/>
                  </a:lnTo>
                  <a:lnTo>
                    <a:pt x="266" y="28"/>
                  </a:lnTo>
                  <a:lnTo>
                    <a:pt x="266" y="34"/>
                  </a:lnTo>
                  <a:lnTo>
                    <a:pt x="260" y="34"/>
                  </a:lnTo>
                  <a:lnTo>
                    <a:pt x="260" y="39"/>
                  </a:lnTo>
                  <a:lnTo>
                    <a:pt x="255" y="39"/>
                  </a:lnTo>
                  <a:lnTo>
                    <a:pt x="255" y="45"/>
                  </a:lnTo>
                  <a:lnTo>
                    <a:pt x="260" y="51"/>
                  </a:lnTo>
                  <a:lnTo>
                    <a:pt x="255" y="51"/>
                  </a:lnTo>
                  <a:lnTo>
                    <a:pt x="260" y="51"/>
                  </a:lnTo>
                  <a:lnTo>
                    <a:pt x="260" y="56"/>
                  </a:lnTo>
                  <a:lnTo>
                    <a:pt x="260" y="62"/>
                  </a:lnTo>
                  <a:lnTo>
                    <a:pt x="260" y="68"/>
                  </a:lnTo>
                  <a:lnTo>
                    <a:pt x="255" y="68"/>
                  </a:lnTo>
                  <a:lnTo>
                    <a:pt x="260" y="73"/>
                  </a:lnTo>
                  <a:lnTo>
                    <a:pt x="260" y="79"/>
                  </a:lnTo>
                  <a:lnTo>
                    <a:pt x="266" y="79"/>
                  </a:lnTo>
                  <a:lnTo>
                    <a:pt x="266" y="85"/>
                  </a:lnTo>
                  <a:lnTo>
                    <a:pt x="272" y="85"/>
                  </a:lnTo>
                  <a:lnTo>
                    <a:pt x="272" y="90"/>
                  </a:lnTo>
                  <a:lnTo>
                    <a:pt x="255" y="96"/>
                  </a:lnTo>
                  <a:lnTo>
                    <a:pt x="204" y="102"/>
                  </a:lnTo>
                  <a:lnTo>
                    <a:pt x="175" y="107"/>
                  </a:lnTo>
                  <a:lnTo>
                    <a:pt x="153" y="107"/>
                  </a:lnTo>
                  <a:lnTo>
                    <a:pt x="124" y="113"/>
                  </a:lnTo>
                  <a:lnTo>
                    <a:pt x="102" y="113"/>
                  </a:lnTo>
                  <a:lnTo>
                    <a:pt x="102" y="107"/>
                  </a:lnTo>
                  <a:lnTo>
                    <a:pt x="102" y="102"/>
                  </a:lnTo>
                  <a:lnTo>
                    <a:pt x="102" y="96"/>
                  </a:lnTo>
                  <a:lnTo>
                    <a:pt x="102" y="90"/>
                  </a:lnTo>
                  <a:lnTo>
                    <a:pt x="96" y="90"/>
                  </a:lnTo>
                  <a:lnTo>
                    <a:pt x="90" y="90"/>
                  </a:lnTo>
                  <a:lnTo>
                    <a:pt x="85" y="90"/>
                  </a:lnTo>
                  <a:lnTo>
                    <a:pt x="85" y="85"/>
                  </a:lnTo>
                  <a:lnTo>
                    <a:pt x="90" y="79"/>
                  </a:lnTo>
                  <a:lnTo>
                    <a:pt x="85" y="79"/>
                  </a:lnTo>
                  <a:lnTo>
                    <a:pt x="90" y="73"/>
                  </a:lnTo>
                  <a:lnTo>
                    <a:pt x="90" y="68"/>
                  </a:lnTo>
                  <a:lnTo>
                    <a:pt x="85" y="68"/>
                  </a:lnTo>
                  <a:lnTo>
                    <a:pt x="79" y="68"/>
                  </a:lnTo>
                  <a:lnTo>
                    <a:pt x="73" y="68"/>
                  </a:lnTo>
                  <a:lnTo>
                    <a:pt x="73" y="62"/>
                  </a:lnTo>
                  <a:lnTo>
                    <a:pt x="73" y="56"/>
                  </a:lnTo>
                  <a:lnTo>
                    <a:pt x="79" y="56"/>
                  </a:lnTo>
                  <a:lnTo>
                    <a:pt x="73" y="56"/>
                  </a:lnTo>
                  <a:lnTo>
                    <a:pt x="79" y="51"/>
                  </a:lnTo>
                  <a:lnTo>
                    <a:pt x="73" y="51"/>
                  </a:lnTo>
                  <a:lnTo>
                    <a:pt x="79" y="51"/>
                  </a:lnTo>
                  <a:lnTo>
                    <a:pt x="73" y="51"/>
                  </a:lnTo>
                  <a:lnTo>
                    <a:pt x="68" y="51"/>
                  </a:lnTo>
                  <a:lnTo>
                    <a:pt x="68" y="45"/>
                  </a:lnTo>
                  <a:lnTo>
                    <a:pt x="68" y="51"/>
                  </a:lnTo>
                  <a:lnTo>
                    <a:pt x="62" y="51"/>
                  </a:lnTo>
                  <a:lnTo>
                    <a:pt x="62" y="45"/>
                  </a:lnTo>
                  <a:lnTo>
                    <a:pt x="56" y="45"/>
                  </a:lnTo>
                  <a:lnTo>
                    <a:pt x="56" y="39"/>
                  </a:lnTo>
                  <a:lnTo>
                    <a:pt x="51" y="39"/>
                  </a:lnTo>
                  <a:lnTo>
                    <a:pt x="51" y="34"/>
                  </a:lnTo>
                  <a:lnTo>
                    <a:pt x="51" y="39"/>
                  </a:lnTo>
                  <a:lnTo>
                    <a:pt x="45" y="34"/>
                  </a:lnTo>
                  <a:lnTo>
                    <a:pt x="39" y="34"/>
                  </a:lnTo>
                  <a:lnTo>
                    <a:pt x="39" y="28"/>
                  </a:lnTo>
                  <a:lnTo>
                    <a:pt x="45" y="28"/>
                  </a:lnTo>
                  <a:lnTo>
                    <a:pt x="39" y="22"/>
                  </a:lnTo>
                  <a:lnTo>
                    <a:pt x="34" y="22"/>
                  </a:lnTo>
                  <a:lnTo>
                    <a:pt x="34" y="17"/>
                  </a:lnTo>
                  <a:lnTo>
                    <a:pt x="34" y="22"/>
                  </a:lnTo>
                  <a:lnTo>
                    <a:pt x="28" y="22"/>
                  </a:lnTo>
                  <a:lnTo>
                    <a:pt x="28" y="17"/>
                  </a:lnTo>
                  <a:lnTo>
                    <a:pt x="22" y="17"/>
                  </a:lnTo>
                  <a:lnTo>
                    <a:pt x="17" y="11"/>
                  </a:lnTo>
                  <a:lnTo>
                    <a:pt x="11" y="11"/>
                  </a:lnTo>
                  <a:lnTo>
                    <a:pt x="5" y="11"/>
                  </a:lnTo>
                  <a:lnTo>
                    <a:pt x="5" y="5"/>
                  </a:lnTo>
                  <a:lnTo>
                    <a:pt x="0" y="5"/>
                  </a:lnTo>
                  <a:lnTo>
                    <a:pt x="0" y="0"/>
                  </a:lnTo>
                  <a:lnTo>
                    <a:pt x="51" y="0"/>
                  </a:lnTo>
                  <a:lnTo>
                    <a:pt x="68" y="5"/>
                  </a:lnTo>
                  <a:lnTo>
                    <a:pt x="79" y="5"/>
                  </a:lnTo>
                  <a:lnTo>
                    <a:pt x="96" y="5"/>
                  </a:lnTo>
                  <a:lnTo>
                    <a:pt x="136" y="5"/>
                  </a:lnTo>
                  <a:lnTo>
                    <a:pt x="158" y="5"/>
                  </a:lnTo>
                  <a:lnTo>
                    <a:pt x="175" y="5"/>
                  </a:lnTo>
                  <a:lnTo>
                    <a:pt x="198" y="5"/>
                  </a:lnTo>
                  <a:lnTo>
                    <a:pt x="249" y="5"/>
                  </a:lnTo>
                  <a:lnTo>
                    <a:pt x="266"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 name="Freeform 120">
              <a:extLst>
                <a:ext uri="{FF2B5EF4-FFF2-40B4-BE49-F238E27FC236}">
                  <a16:creationId xmlns:a16="http://schemas.microsoft.com/office/drawing/2014/main" id="{AAC4E592-9FC7-EB88-3E81-D6AF35A6D96A}"/>
                </a:ext>
              </a:extLst>
            </p:cNvPr>
            <p:cNvSpPr>
              <a:spLocks/>
            </p:cNvSpPr>
            <p:nvPr/>
          </p:nvSpPr>
          <p:spPr bwMode="auto">
            <a:xfrm>
              <a:off x="3365" y="1632"/>
              <a:ext cx="119" cy="108"/>
            </a:xfrm>
            <a:custGeom>
              <a:avLst/>
              <a:gdLst>
                <a:gd name="T0" fmla="*/ 0 w 119"/>
                <a:gd name="T1" fmla="*/ 0 h 108"/>
                <a:gd name="T2" fmla="*/ 23 w 119"/>
                <a:gd name="T3" fmla="*/ 6 h 108"/>
                <a:gd name="T4" fmla="*/ 62 w 119"/>
                <a:gd name="T5" fmla="*/ 6 h 108"/>
                <a:gd name="T6" fmla="*/ 108 w 119"/>
                <a:gd name="T7" fmla="*/ 6 h 108"/>
                <a:gd name="T8" fmla="*/ 119 w 119"/>
                <a:gd name="T9" fmla="*/ 6 h 108"/>
                <a:gd name="T10" fmla="*/ 119 w 119"/>
                <a:gd name="T11" fmla="*/ 11 h 108"/>
                <a:gd name="T12" fmla="*/ 119 w 119"/>
                <a:gd name="T13" fmla="*/ 28 h 108"/>
                <a:gd name="T14" fmla="*/ 119 w 119"/>
                <a:gd name="T15" fmla="*/ 34 h 108"/>
                <a:gd name="T16" fmla="*/ 119 w 119"/>
                <a:gd name="T17" fmla="*/ 68 h 108"/>
                <a:gd name="T18" fmla="*/ 119 w 119"/>
                <a:gd name="T19" fmla="*/ 85 h 108"/>
                <a:gd name="T20" fmla="*/ 85 w 119"/>
                <a:gd name="T21" fmla="*/ 79 h 108"/>
                <a:gd name="T22" fmla="*/ 74 w 119"/>
                <a:gd name="T23" fmla="*/ 79 h 108"/>
                <a:gd name="T24" fmla="*/ 28 w 119"/>
                <a:gd name="T25" fmla="*/ 108 h 108"/>
                <a:gd name="T26" fmla="*/ 28 w 119"/>
                <a:gd name="T27" fmla="*/ 102 h 108"/>
                <a:gd name="T28" fmla="*/ 23 w 119"/>
                <a:gd name="T29" fmla="*/ 91 h 108"/>
                <a:gd name="T30" fmla="*/ 17 w 119"/>
                <a:gd name="T31" fmla="*/ 68 h 108"/>
                <a:gd name="T32" fmla="*/ 11 w 119"/>
                <a:gd name="T33" fmla="*/ 62 h 108"/>
                <a:gd name="T34" fmla="*/ 11 w 119"/>
                <a:gd name="T35" fmla="*/ 51 h 108"/>
                <a:gd name="T36" fmla="*/ 0 w 119"/>
                <a:gd name="T37" fmla="*/ 17 h 108"/>
                <a:gd name="T38" fmla="*/ 0 w 119"/>
                <a:gd name="T3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8">
                  <a:moveTo>
                    <a:pt x="0" y="0"/>
                  </a:moveTo>
                  <a:lnTo>
                    <a:pt x="23" y="6"/>
                  </a:lnTo>
                  <a:lnTo>
                    <a:pt x="62" y="6"/>
                  </a:lnTo>
                  <a:lnTo>
                    <a:pt x="108" y="6"/>
                  </a:lnTo>
                  <a:lnTo>
                    <a:pt x="119" y="6"/>
                  </a:lnTo>
                  <a:lnTo>
                    <a:pt x="119" y="11"/>
                  </a:lnTo>
                  <a:lnTo>
                    <a:pt x="119" y="28"/>
                  </a:lnTo>
                  <a:lnTo>
                    <a:pt x="119" y="34"/>
                  </a:lnTo>
                  <a:lnTo>
                    <a:pt x="119" y="68"/>
                  </a:lnTo>
                  <a:lnTo>
                    <a:pt x="119" y="85"/>
                  </a:lnTo>
                  <a:lnTo>
                    <a:pt x="85" y="79"/>
                  </a:lnTo>
                  <a:lnTo>
                    <a:pt x="74" y="79"/>
                  </a:lnTo>
                  <a:lnTo>
                    <a:pt x="28" y="108"/>
                  </a:lnTo>
                  <a:lnTo>
                    <a:pt x="28" y="102"/>
                  </a:lnTo>
                  <a:lnTo>
                    <a:pt x="23" y="91"/>
                  </a:lnTo>
                  <a:lnTo>
                    <a:pt x="17" y="68"/>
                  </a:lnTo>
                  <a:lnTo>
                    <a:pt x="11" y="62"/>
                  </a:lnTo>
                  <a:lnTo>
                    <a:pt x="11" y="51"/>
                  </a:lnTo>
                  <a:lnTo>
                    <a:pt x="0" y="17"/>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8" name="Freeform 121">
              <a:extLst>
                <a:ext uri="{FF2B5EF4-FFF2-40B4-BE49-F238E27FC236}">
                  <a16:creationId xmlns:a16="http://schemas.microsoft.com/office/drawing/2014/main" id="{FBA967E7-76EC-39A6-868A-7818A737468F}"/>
                </a:ext>
              </a:extLst>
            </p:cNvPr>
            <p:cNvSpPr>
              <a:spLocks/>
            </p:cNvSpPr>
            <p:nvPr/>
          </p:nvSpPr>
          <p:spPr bwMode="auto">
            <a:xfrm>
              <a:off x="3954" y="1388"/>
              <a:ext cx="148" cy="130"/>
            </a:xfrm>
            <a:custGeom>
              <a:avLst/>
              <a:gdLst>
                <a:gd name="T0" fmla="*/ 148 w 148"/>
                <a:gd name="T1" fmla="*/ 40 h 130"/>
                <a:gd name="T2" fmla="*/ 148 w 148"/>
                <a:gd name="T3" fmla="*/ 130 h 130"/>
                <a:gd name="T4" fmla="*/ 125 w 148"/>
                <a:gd name="T5" fmla="*/ 130 h 130"/>
                <a:gd name="T6" fmla="*/ 51 w 148"/>
                <a:gd name="T7" fmla="*/ 130 h 130"/>
                <a:gd name="T8" fmla="*/ 34 w 148"/>
                <a:gd name="T9" fmla="*/ 125 h 130"/>
                <a:gd name="T10" fmla="*/ 0 w 148"/>
                <a:gd name="T11" fmla="*/ 125 h 130"/>
                <a:gd name="T12" fmla="*/ 0 w 148"/>
                <a:gd name="T13" fmla="*/ 51 h 130"/>
                <a:gd name="T14" fmla="*/ 6 w 148"/>
                <a:gd name="T15" fmla="*/ 45 h 130"/>
                <a:gd name="T16" fmla="*/ 12 w 148"/>
                <a:gd name="T17" fmla="*/ 40 h 130"/>
                <a:gd name="T18" fmla="*/ 12 w 148"/>
                <a:gd name="T19" fmla="*/ 40 h 130"/>
                <a:gd name="T20" fmla="*/ 23 w 148"/>
                <a:gd name="T21" fmla="*/ 34 h 130"/>
                <a:gd name="T22" fmla="*/ 29 w 148"/>
                <a:gd name="T23" fmla="*/ 28 h 130"/>
                <a:gd name="T24" fmla="*/ 34 w 148"/>
                <a:gd name="T25" fmla="*/ 23 h 130"/>
                <a:gd name="T26" fmla="*/ 34 w 148"/>
                <a:gd name="T27" fmla="*/ 23 h 130"/>
                <a:gd name="T28" fmla="*/ 46 w 148"/>
                <a:gd name="T29" fmla="*/ 23 h 130"/>
                <a:gd name="T30" fmla="*/ 57 w 148"/>
                <a:gd name="T31" fmla="*/ 17 h 130"/>
                <a:gd name="T32" fmla="*/ 57 w 148"/>
                <a:gd name="T33" fmla="*/ 17 h 130"/>
                <a:gd name="T34" fmla="*/ 63 w 148"/>
                <a:gd name="T35" fmla="*/ 11 h 130"/>
                <a:gd name="T36" fmla="*/ 63 w 148"/>
                <a:gd name="T37" fmla="*/ 11 h 130"/>
                <a:gd name="T38" fmla="*/ 68 w 148"/>
                <a:gd name="T39" fmla="*/ 6 h 130"/>
                <a:gd name="T40" fmla="*/ 80 w 148"/>
                <a:gd name="T41" fmla="*/ 6 h 130"/>
                <a:gd name="T42" fmla="*/ 91 w 148"/>
                <a:gd name="T43" fmla="*/ 6 h 130"/>
                <a:gd name="T44" fmla="*/ 91 w 148"/>
                <a:gd name="T45" fmla="*/ 6 h 130"/>
                <a:gd name="T46" fmla="*/ 97 w 148"/>
                <a:gd name="T47" fmla="*/ 6 h 130"/>
                <a:gd name="T48" fmla="*/ 97 w 148"/>
                <a:gd name="T49" fmla="*/ 6 h 130"/>
                <a:gd name="T50" fmla="*/ 108 w 148"/>
                <a:gd name="T51" fmla="*/ 6 h 130"/>
                <a:gd name="T52" fmla="*/ 108 w 148"/>
                <a:gd name="T53" fmla="*/ 6 h 130"/>
                <a:gd name="T54" fmla="*/ 114 w 148"/>
                <a:gd name="T55" fmla="*/ 0 h 130"/>
                <a:gd name="T56" fmla="*/ 125 w 148"/>
                <a:gd name="T57" fmla="*/ 0 h 130"/>
                <a:gd name="T58" fmla="*/ 125 w 148"/>
                <a:gd name="T59" fmla="*/ 0 h 130"/>
                <a:gd name="T60" fmla="*/ 131 w 148"/>
                <a:gd name="T61" fmla="*/ 0 h 130"/>
                <a:gd name="T62" fmla="*/ 131 w 148"/>
                <a:gd name="T63" fmla="*/ 0 h 130"/>
                <a:gd name="T64" fmla="*/ 136 w 148"/>
                <a:gd name="T65" fmla="*/ 0 h 130"/>
                <a:gd name="T66" fmla="*/ 142 w 148"/>
                <a:gd name="T67" fmla="*/ 6 h 130"/>
                <a:gd name="T68" fmla="*/ 142 w 148"/>
                <a:gd name="T69" fmla="*/ 6 h 130"/>
                <a:gd name="T70" fmla="*/ 148 w 148"/>
                <a:gd name="T71" fmla="*/ 0 h 130"/>
                <a:gd name="T72" fmla="*/ 148 w 148"/>
                <a:gd name="T7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30">
                  <a:moveTo>
                    <a:pt x="148" y="0"/>
                  </a:moveTo>
                  <a:lnTo>
                    <a:pt x="148" y="40"/>
                  </a:lnTo>
                  <a:lnTo>
                    <a:pt x="148" y="113"/>
                  </a:lnTo>
                  <a:lnTo>
                    <a:pt x="148" y="130"/>
                  </a:lnTo>
                  <a:lnTo>
                    <a:pt x="142" y="130"/>
                  </a:lnTo>
                  <a:lnTo>
                    <a:pt x="125" y="130"/>
                  </a:lnTo>
                  <a:lnTo>
                    <a:pt x="91" y="130"/>
                  </a:lnTo>
                  <a:lnTo>
                    <a:pt x="51" y="130"/>
                  </a:lnTo>
                  <a:lnTo>
                    <a:pt x="51" y="125"/>
                  </a:lnTo>
                  <a:lnTo>
                    <a:pt x="34" y="125"/>
                  </a:lnTo>
                  <a:lnTo>
                    <a:pt x="17" y="125"/>
                  </a:lnTo>
                  <a:lnTo>
                    <a:pt x="0" y="125"/>
                  </a:lnTo>
                  <a:lnTo>
                    <a:pt x="0" y="102"/>
                  </a:lnTo>
                  <a:lnTo>
                    <a:pt x="0" y="51"/>
                  </a:lnTo>
                  <a:lnTo>
                    <a:pt x="0" y="45"/>
                  </a:lnTo>
                  <a:lnTo>
                    <a:pt x="6" y="45"/>
                  </a:lnTo>
                  <a:lnTo>
                    <a:pt x="12" y="45"/>
                  </a:lnTo>
                  <a:lnTo>
                    <a:pt x="12" y="40"/>
                  </a:lnTo>
                  <a:lnTo>
                    <a:pt x="12" y="45"/>
                  </a:lnTo>
                  <a:lnTo>
                    <a:pt x="12" y="40"/>
                  </a:lnTo>
                  <a:lnTo>
                    <a:pt x="17" y="40"/>
                  </a:lnTo>
                  <a:lnTo>
                    <a:pt x="23" y="34"/>
                  </a:lnTo>
                  <a:lnTo>
                    <a:pt x="23" y="28"/>
                  </a:lnTo>
                  <a:lnTo>
                    <a:pt x="29" y="28"/>
                  </a:lnTo>
                  <a:lnTo>
                    <a:pt x="29" y="23"/>
                  </a:lnTo>
                  <a:lnTo>
                    <a:pt x="34" y="23"/>
                  </a:lnTo>
                  <a:lnTo>
                    <a:pt x="29" y="23"/>
                  </a:lnTo>
                  <a:lnTo>
                    <a:pt x="34" y="23"/>
                  </a:lnTo>
                  <a:lnTo>
                    <a:pt x="40" y="23"/>
                  </a:lnTo>
                  <a:lnTo>
                    <a:pt x="46" y="23"/>
                  </a:lnTo>
                  <a:lnTo>
                    <a:pt x="51" y="23"/>
                  </a:lnTo>
                  <a:lnTo>
                    <a:pt x="57" y="17"/>
                  </a:lnTo>
                  <a:lnTo>
                    <a:pt x="57" y="23"/>
                  </a:lnTo>
                  <a:lnTo>
                    <a:pt x="57" y="17"/>
                  </a:lnTo>
                  <a:lnTo>
                    <a:pt x="63" y="17"/>
                  </a:lnTo>
                  <a:lnTo>
                    <a:pt x="63" y="11"/>
                  </a:lnTo>
                  <a:lnTo>
                    <a:pt x="68" y="11"/>
                  </a:lnTo>
                  <a:lnTo>
                    <a:pt x="63" y="11"/>
                  </a:lnTo>
                  <a:lnTo>
                    <a:pt x="68" y="11"/>
                  </a:lnTo>
                  <a:lnTo>
                    <a:pt x="68" y="6"/>
                  </a:lnTo>
                  <a:lnTo>
                    <a:pt x="74" y="6"/>
                  </a:lnTo>
                  <a:lnTo>
                    <a:pt x="80" y="6"/>
                  </a:lnTo>
                  <a:lnTo>
                    <a:pt x="85" y="6"/>
                  </a:lnTo>
                  <a:lnTo>
                    <a:pt x="91" y="6"/>
                  </a:lnTo>
                  <a:lnTo>
                    <a:pt x="91" y="11"/>
                  </a:lnTo>
                  <a:lnTo>
                    <a:pt x="91" y="6"/>
                  </a:lnTo>
                  <a:lnTo>
                    <a:pt x="97" y="11"/>
                  </a:lnTo>
                  <a:lnTo>
                    <a:pt x="97" y="6"/>
                  </a:lnTo>
                  <a:lnTo>
                    <a:pt x="97" y="11"/>
                  </a:lnTo>
                  <a:lnTo>
                    <a:pt x="97" y="6"/>
                  </a:lnTo>
                  <a:lnTo>
                    <a:pt x="102" y="6"/>
                  </a:lnTo>
                  <a:lnTo>
                    <a:pt x="108" y="6"/>
                  </a:lnTo>
                  <a:lnTo>
                    <a:pt x="108" y="0"/>
                  </a:lnTo>
                  <a:lnTo>
                    <a:pt x="108" y="6"/>
                  </a:lnTo>
                  <a:lnTo>
                    <a:pt x="114" y="6"/>
                  </a:lnTo>
                  <a:lnTo>
                    <a:pt x="114" y="0"/>
                  </a:lnTo>
                  <a:lnTo>
                    <a:pt x="119" y="0"/>
                  </a:lnTo>
                  <a:lnTo>
                    <a:pt x="125" y="0"/>
                  </a:lnTo>
                  <a:lnTo>
                    <a:pt x="125" y="6"/>
                  </a:lnTo>
                  <a:lnTo>
                    <a:pt x="125" y="0"/>
                  </a:lnTo>
                  <a:lnTo>
                    <a:pt x="131" y="6"/>
                  </a:lnTo>
                  <a:lnTo>
                    <a:pt x="131" y="0"/>
                  </a:lnTo>
                  <a:lnTo>
                    <a:pt x="131" y="6"/>
                  </a:lnTo>
                  <a:lnTo>
                    <a:pt x="131" y="0"/>
                  </a:lnTo>
                  <a:lnTo>
                    <a:pt x="131" y="6"/>
                  </a:lnTo>
                  <a:lnTo>
                    <a:pt x="136" y="0"/>
                  </a:lnTo>
                  <a:lnTo>
                    <a:pt x="136" y="6"/>
                  </a:lnTo>
                  <a:lnTo>
                    <a:pt x="142" y="6"/>
                  </a:lnTo>
                  <a:lnTo>
                    <a:pt x="142" y="0"/>
                  </a:lnTo>
                  <a:lnTo>
                    <a:pt x="142" y="6"/>
                  </a:lnTo>
                  <a:lnTo>
                    <a:pt x="142" y="0"/>
                  </a:lnTo>
                  <a:lnTo>
                    <a:pt x="148" y="0"/>
                  </a:lnTo>
                  <a:lnTo>
                    <a:pt x="142" y="0"/>
                  </a:lnTo>
                  <a:lnTo>
                    <a:pt x="14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9" name="Freeform 122">
              <a:extLst>
                <a:ext uri="{FF2B5EF4-FFF2-40B4-BE49-F238E27FC236}">
                  <a16:creationId xmlns:a16="http://schemas.microsoft.com/office/drawing/2014/main" id="{95060608-AE94-9CBC-40F8-ED196E473786}"/>
                </a:ext>
              </a:extLst>
            </p:cNvPr>
            <p:cNvSpPr>
              <a:spLocks/>
            </p:cNvSpPr>
            <p:nvPr/>
          </p:nvSpPr>
          <p:spPr bwMode="auto">
            <a:xfrm>
              <a:off x="3835" y="1377"/>
              <a:ext cx="119" cy="181"/>
            </a:xfrm>
            <a:custGeom>
              <a:avLst/>
              <a:gdLst>
                <a:gd name="T0" fmla="*/ 119 w 119"/>
                <a:gd name="T1" fmla="*/ 0 h 181"/>
                <a:gd name="T2" fmla="*/ 119 w 119"/>
                <a:gd name="T3" fmla="*/ 39 h 181"/>
                <a:gd name="T4" fmla="*/ 119 w 119"/>
                <a:gd name="T5" fmla="*/ 62 h 181"/>
                <a:gd name="T6" fmla="*/ 119 w 119"/>
                <a:gd name="T7" fmla="*/ 113 h 181"/>
                <a:gd name="T8" fmla="*/ 119 w 119"/>
                <a:gd name="T9" fmla="*/ 136 h 181"/>
                <a:gd name="T10" fmla="*/ 97 w 119"/>
                <a:gd name="T11" fmla="*/ 136 h 181"/>
                <a:gd name="T12" fmla="*/ 91 w 119"/>
                <a:gd name="T13" fmla="*/ 158 h 181"/>
                <a:gd name="T14" fmla="*/ 85 w 119"/>
                <a:gd name="T15" fmla="*/ 158 h 181"/>
                <a:gd name="T16" fmla="*/ 91 w 119"/>
                <a:gd name="T17" fmla="*/ 158 h 181"/>
                <a:gd name="T18" fmla="*/ 85 w 119"/>
                <a:gd name="T19" fmla="*/ 164 h 181"/>
                <a:gd name="T20" fmla="*/ 85 w 119"/>
                <a:gd name="T21" fmla="*/ 170 h 181"/>
                <a:gd name="T22" fmla="*/ 85 w 119"/>
                <a:gd name="T23" fmla="*/ 175 h 181"/>
                <a:gd name="T24" fmla="*/ 91 w 119"/>
                <a:gd name="T25" fmla="*/ 175 h 181"/>
                <a:gd name="T26" fmla="*/ 97 w 119"/>
                <a:gd name="T27" fmla="*/ 175 h 181"/>
                <a:gd name="T28" fmla="*/ 97 w 119"/>
                <a:gd name="T29" fmla="*/ 181 h 181"/>
                <a:gd name="T30" fmla="*/ 97 w 119"/>
                <a:gd name="T31" fmla="*/ 175 h 181"/>
                <a:gd name="T32" fmla="*/ 97 w 119"/>
                <a:gd name="T33" fmla="*/ 181 h 181"/>
                <a:gd name="T34" fmla="*/ 63 w 119"/>
                <a:gd name="T35" fmla="*/ 181 h 181"/>
                <a:gd name="T36" fmla="*/ 34 w 119"/>
                <a:gd name="T37" fmla="*/ 181 h 181"/>
                <a:gd name="T38" fmla="*/ 0 w 119"/>
                <a:gd name="T39" fmla="*/ 175 h 181"/>
                <a:gd name="T40" fmla="*/ 0 w 119"/>
                <a:gd name="T41" fmla="*/ 158 h 181"/>
                <a:gd name="T42" fmla="*/ 0 w 119"/>
                <a:gd name="T43" fmla="*/ 136 h 181"/>
                <a:gd name="T44" fmla="*/ 0 w 119"/>
                <a:gd name="T45" fmla="*/ 102 h 181"/>
                <a:gd name="T46" fmla="*/ 6 w 119"/>
                <a:gd name="T47" fmla="*/ 68 h 181"/>
                <a:gd name="T48" fmla="*/ 6 w 119"/>
                <a:gd name="T49" fmla="*/ 62 h 181"/>
                <a:gd name="T50" fmla="*/ 6 w 119"/>
                <a:gd name="T51" fmla="*/ 17 h 181"/>
                <a:gd name="T52" fmla="*/ 40 w 119"/>
                <a:gd name="T53" fmla="*/ 11 h 181"/>
                <a:gd name="T54" fmla="*/ 63 w 119"/>
                <a:gd name="T55" fmla="*/ 5 h 181"/>
                <a:gd name="T56" fmla="*/ 80 w 119"/>
                <a:gd name="T57" fmla="*/ 5 h 181"/>
                <a:gd name="T58" fmla="*/ 119 w 119"/>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181">
                  <a:moveTo>
                    <a:pt x="119" y="0"/>
                  </a:moveTo>
                  <a:lnTo>
                    <a:pt x="119" y="39"/>
                  </a:lnTo>
                  <a:lnTo>
                    <a:pt x="119" y="62"/>
                  </a:lnTo>
                  <a:lnTo>
                    <a:pt x="119" y="113"/>
                  </a:lnTo>
                  <a:lnTo>
                    <a:pt x="119" y="136"/>
                  </a:lnTo>
                  <a:lnTo>
                    <a:pt x="97" y="136"/>
                  </a:lnTo>
                  <a:lnTo>
                    <a:pt x="91" y="158"/>
                  </a:lnTo>
                  <a:lnTo>
                    <a:pt x="85" y="158"/>
                  </a:lnTo>
                  <a:lnTo>
                    <a:pt x="91" y="158"/>
                  </a:lnTo>
                  <a:lnTo>
                    <a:pt x="85" y="164"/>
                  </a:lnTo>
                  <a:lnTo>
                    <a:pt x="85" y="170"/>
                  </a:lnTo>
                  <a:lnTo>
                    <a:pt x="85" y="175"/>
                  </a:lnTo>
                  <a:lnTo>
                    <a:pt x="91" y="175"/>
                  </a:lnTo>
                  <a:lnTo>
                    <a:pt x="97" y="175"/>
                  </a:lnTo>
                  <a:lnTo>
                    <a:pt x="97" y="181"/>
                  </a:lnTo>
                  <a:lnTo>
                    <a:pt x="97" y="175"/>
                  </a:lnTo>
                  <a:lnTo>
                    <a:pt x="97" y="181"/>
                  </a:lnTo>
                  <a:lnTo>
                    <a:pt x="63" y="181"/>
                  </a:lnTo>
                  <a:lnTo>
                    <a:pt x="34" y="181"/>
                  </a:lnTo>
                  <a:lnTo>
                    <a:pt x="0" y="175"/>
                  </a:lnTo>
                  <a:lnTo>
                    <a:pt x="0" y="158"/>
                  </a:lnTo>
                  <a:lnTo>
                    <a:pt x="0" y="136"/>
                  </a:lnTo>
                  <a:lnTo>
                    <a:pt x="0" y="102"/>
                  </a:lnTo>
                  <a:lnTo>
                    <a:pt x="6" y="68"/>
                  </a:lnTo>
                  <a:lnTo>
                    <a:pt x="6" y="62"/>
                  </a:lnTo>
                  <a:lnTo>
                    <a:pt x="6" y="17"/>
                  </a:lnTo>
                  <a:lnTo>
                    <a:pt x="40" y="11"/>
                  </a:lnTo>
                  <a:lnTo>
                    <a:pt x="63" y="5"/>
                  </a:lnTo>
                  <a:lnTo>
                    <a:pt x="80" y="5"/>
                  </a:lnTo>
                  <a:lnTo>
                    <a:pt x="11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123">
              <a:extLst>
                <a:ext uri="{FF2B5EF4-FFF2-40B4-BE49-F238E27FC236}">
                  <a16:creationId xmlns:a16="http://schemas.microsoft.com/office/drawing/2014/main" id="{A573AFD2-2AC5-E3B4-824F-FA96EE666C98}"/>
                </a:ext>
              </a:extLst>
            </p:cNvPr>
            <p:cNvSpPr>
              <a:spLocks/>
            </p:cNvSpPr>
            <p:nvPr/>
          </p:nvSpPr>
          <p:spPr bwMode="auto">
            <a:xfrm>
              <a:off x="3274" y="1343"/>
              <a:ext cx="136" cy="153"/>
            </a:xfrm>
            <a:custGeom>
              <a:avLst/>
              <a:gdLst>
                <a:gd name="T0" fmla="*/ 136 w 136"/>
                <a:gd name="T1" fmla="*/ 17 h 153"/>
                <a:gd name="T2" fmla="*/ 136 w 136"/>
                <a:gd name="T3" fmla="*/ 96 h 153"/>
                <a:gd name="T4" fmla="*/ 131 w 136"/>
                <a:gd name="T5" fmla="*/ 153 h 153"/>
                <a:gd name="T6" fmla="*/ 97 w 136"/>
                <a:gd name="T7" fmla="*/ 153 h 153"/>
                <a:gd name="T8" fmla="*/ 46 w 136"/>
                <a:gd name="T9" fmla="*/ 147 h 153"/>
                <a:gd name="T10" fmla="*/ 0 w 136"/>
                <a:gd name="T11" fmla="*/ 147 h 153"/>
                <a:gd name="T12" fmla="*/ 0 w 136"/>
                <a:gd name="T13" fmla="*/ 79 h 153"/>
                <a:gd name="T14" fmla="*/ 0 w 136"/>
                <a:gd name="T15" fmla="*/ 56 h 153"/>
                <a:gd name="T16" fmla="*/ 6 w 136"/>
                <a:gd name="T17" fmla="*/ 22 h 153"/>
                <a:gd name="T18" fmla="*/ 6 w 136"/>
                <a:gd name="T19" fmla="*/ 0 h 153"/>
                <a:gd name="T20" fmla="*/ 80 w 136"/>
                <a:gd name="T21" fmla="*/ 5 h 153"/>
                <a:gd name="T22" fmla="*/ 119 w 136"/>
                <a:gd name="T23" fmla="*/ 5 h 153"/>
                <a:gd name="T24" fmla="*/ 119 w 136"/>
                <a:gd name="T25" fmla="*/ 17 h 153"/>
                <a:gd name="T26" fmla="*/ 136 w 136"/>
                <a:gd name="T27" fmla="*/ 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53">
                  <a:moveTo>
                    <a:pt x="136" y="17"/>
                  </a:moveTo>
                  <a:lnTo>
                    <a:pt x="136" y="96"/>
                  </a:lnTo>
                  <a:lnTo>
                    <a:pt x="131" y="153"/>
                  </a:lnTo>
                  <a:lnTo>
                    <a:pt x="97" y="153"/>
                  </a:lnTo>
                  <a:lnTo>
                    <a:pt x="46" y="147"/>
                  </a:lnTo>
                  <a:lnTo>
                    <a:pt x="0" y="147"/>
                  </a:lnTo>
                  <a:lnTo>
                    <a:pt x="0" y="79"/>
                  </a:lnTo>
                  <a:lnTo>
                    <a:pt x="0" y="56"/>
                  </a:lnTo>
                  <a:lnTo>
                    <a:pt x="6" y="22"/>
                  </a:lnTo>
                  <a:lnTo>
                    <a:pt x="6" y="0"/>
                  </a:lnTo>
                  <a:lnTo>
                    <a:pt x="80" y="5"/>
                  </a:lnTo>
                  <a:lnTo>
                    <a:pt x="119" y="5"/>
                  </a:lnTo>
                  <a:lnTo>
                    <a:pt x="119" y="17"/>
                  </a:lnTo>
                  <a:lnTo>
                    <a:pt x="136"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1" name="Freeform 124">
              <a:extLst>
                <a:ext uri="{FF2B5EF4-FFF2-40B4-BE49-F238E27FC236}">
                  <a16:creationId xmlns:a16="http://schemas.microsoft.com/office/drawing/2014/main" id="{1A91B557-2411-0A59-5E1E-EA44539B5CB7}"/>
                </a:ext>
              </a:extLst>
            </p:cNvPr>
            <p:cNvSpPr>
              <a:spLocks/>
            </p:cNvSpPr>
            <p:nvPr/>
          </p:nvSpPr>
          <p:spPr bwMode="auto">
            <a:xfrm>
              <a:off x="3484" y="1638"/>
              <a:ext cx="142" cy="136"/>
            </a:xfrm>
            <a:custGeom>
              <a:avLst/>
              <a:gdLst>
                <a:gd name="T0" fmla="*/ 17 w 142"/>
                <a:gd name="T1" fmla="*/ 0 h 136"/>
                <a:gd name="T2" fmla="*/ 28 w 142"/>
                <a:gd name="T3" fmla="*/ 0 h 136"/>
                <a:gd name="T4" fmla="*/ 51 w 142"/>
                <a:gd name="T5" fmla="*/ 5 h 136"/>
                <a:gd name="T6" fmla="*/ 62 w 142"/>
                <a:gd name="T7" fmla="*/ 5 h 136"/>
                <a:gd name="T8" fmla="*/ 68 w 142"/>
                <a:gd name="T9" fmla="*/ 5 h 136"/>
                <a:gd name="T10" fmla="*/ 79 w 142"/>
                <a:gd name="T11" fmla="*/ 5 h 136"/>
                <a:gd name="T12" fmla="*/ 85 w 142"/>
                <a:gd name="T13" fmla="*/ 5 h 136"/>
                <a:gd name="T14" fmla="*/ 102 w 142"/>
                <a:gd name="T15" fmla="*/ 5 h 136"/>
                <a:gd name="T16" fmla="*/ 119 w 142"/>
                <a:gd name="T17" fmla="*/ 5 h 136"/>
                <a:gd name="T18" fmla="*/ 130 w 142"/>
                <a:gd name="T19" fmla="*/ 5 h 136"/>
                <a:gd name="T20" fmla="*/ 136 w 142"/>
                <a:gd name="T21" fmla="*/ 5 h 136"/>
                <a:gd name="T22" fmla="*/ 142 w 142"/>
                <a:gd name="T23" fmla="*/ 5 h 136"/>
                <a:gd name="T24" fmla="*/ 142 w 142"/>
                <a:gd name="T25" fmla="*/ 17 h 136"/>
                <a:gd name="T26" fmla="*/ 142 w 142"/>
                <a:gd name="T27" fmla="*/ 51 h 136"/>
                <a:gd name="T28" fmla="*/ 142 w 142"/>
                <a:gd name="T29" fmla="*/ 68 h 136"/>
                <a:gd name="T30" fmla="*/ 142 w 142"/>
                <a:gd name="T31" fmla="*/ 90 h 136"/>
                <a:gd name="T32" fmla="*/ 142 w 142"/>
                <a:gd name="T33" fmla="*/ 96 h 136"/>
                <a:gd name="T34" fmla="*/ 125 w 142"/>
                <a:gd name="T35" fmla="*/ 102 h 136"/>
                <a:gd name="T36" fmla="*/ 119 w 142"/>
                <a:gd name="T37" fmla="*/ 102 h 136"/>
                <a:gd name="T38" fmla="*/ 79 w 142"/>
                <a:gd name="T39" fmla="*/ 107 h 136"/>
                <a:gd name="T40" fmla="*/ 62 w 142"/>
                <a:gd name="T41" fmla="*/ 113 h 136"/>
                <a:gd name="T42" fmla="*/ 34 w 142"/>
                <a:gd name="T43" fmla="*/ 119 h 136"/>
                <a:gd name="T44" fmla="*/ 34 w 142"/>
                <a:gd name="T45" fmla="*/ 124 h 136"/>
                <a:gd name="T46" fmla="*/ 28 w 142"/>
                <a:gd name="T47" fmla="*/ 124 h 136"/>
                <a:gd name="T48" fmla="*/ 23 w 142"/>
                <a:gd name="T49" fmla="*/ 124 h 136"/>
                <a:gd name="T50" fmla="*/ 23 w 142"/>
                <a:gd name="T51" fmla="*/ 130 h 136"/>
                <a:gd name="T52" fmla="*/ 23 w 142"/>
                <a:gd name="T53" fmla="*/ 136 h 136"/>
                <a:gd name="T54" fmla="*/ 17 w 142"/>
                <a:gd name="T55" fmla="*/ 136 h 136"/>
                <a:gd name="T56" fmla="*/ 11 w 142"/>
                <a:gd name="T57" fmla="*/ 130 h 136"/>
                <a:gd name="T58" fmla="*/ 11 w 142"/>
                <a:gd name="T59" fmla="*/ 124 h 136"/>
                <a:gd name="T60" fmla="*/ 11 w 142"/>
                <a:gd name="T61" fmla="*/ 119 h 136"/>
                <a:gd name="T62" fmla="*/ 6 w 142"/>
                <a:gd name="T63" fmla="*/ 119 h 136"/>
                <a:gd name="T64" fmla="*/ 6 w 142"/>
                <a:gd name="T65" fmla="*/ 124 h 136"/>
                <a:gd name="T66" fmla="*/ 0 w 142"/>
                <a:gd name="T67" fmla="*/ 124 h 136"/>
                <a:gd name="T68" fmla="*/ 0 w 142"/>
                <a:gd name="T69" fmla="*/ 119 h 136"/>
                <a:gd name="T70" fmla="*/ 6 w 142"/>
                <a:gd name="T71" fmla="*/ 119 h 136"/>
                <a:gd name="T72" fmla="*/ 6 w 142"/>
                <a:gd name="T73" fmla="*/ 113 h 136"/>
                <a:gd name="T74" fmla="*/ 0 w 142"/>
                <a:gd name="T75" fmla="*/ 113 h 136"/>
                <a:gd name="T76" fmla="*/ 0 w 142"/>
                <a:gd name="T77" fmla="*/ 90 h 136"/>
                <a:gd name="T78" fmla="*/ 0 w 142"/>
                <a:gd name="T79" fmla="*/ 79 h 136"/>
                <a:gd name="T80" fmla="*/ 0 w 142"/>
                <a:gd name="T81" fmla="*/ 62 h 136"/>
                <a:gd name="T82" fmla="*/ 0 w 142"/>
                <a:gd name="T83" fmla="*/ 28 h 136"/>
                <a:gd name="T84" fmla="*/ 0 w 142"/>
                <a:gd name="T85" fmla="*/ 22 h 136"/>
                <a:gd name="T86" fmla="*/ 0 w 142"/>
                <a:gd name="T87" fmla="*/ 5 h 136"/>
                <a:gd name="T88" fmla="*/ 0 w 142"/>
                <a:gd name="T89" fmla="*/ 0 h 136"/>
                <a:gd name="T90" fmla="*/ 17 w 142"/>
                <a:gd name="T9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136">
                  <a:moveTo>
                    <a:pt x="17" y="0"/>
                  </a:moveTo>
                  <a:lnTo>
                    <a:pt x="28" y="0"/>
                  </a:lnTo>
                  <a:lnTo>
                    <a:pt x="51" y="5"/>
                  </a:lnTo>
                  <a:lnTo>
                    <a:pt x="62" y="5"/>
                  </a:lnTo>
                  <a:lnTo>
                    <a:pt x="68" y="5"/>
                  </a:lnTo>
                  <a:lnTo>
                    <a:pt x="79" y="5"/>
                  </a:lnTo>
                  <a:lnTo>
                    <a:pt x="85" y="5"/>
                  </a:lnTo>
                  <a:lnTo>
                    <a:pt x="102" y="5"/>
                  </a:lnTo>
                  <a:lnTo>
                    <a:pt x="119" y="5"/>
                  </a:lnTo>
                  <a:lnTo>
                    <a:pt x="130" y="5"/>
                  </a:lnTo>
                  <a:lnTo>
                    <a:pt x="136" y="5"/>
                  </a:lnTo>
                  <a:lnTo>
                    <a:pt x="142" y="5"/>
                  </a:lnTo>
                  <a:lnTo>
                    <a:pt x="142" y="17"/>
                  </a:lnTo>
                  <a:lnTo>
                    <a:pt x="142" y="51"/>
                  </a:lnTo>
                  <a:lnTo>
                    <a:pt x="142" y="68"/>
                  </a:lnTo>
                  <a:lnTo>
                    <a:pt x="142" y="90"/>
                  </a:lnTo>
                  <a:lnTo>
                    <a:pt x="142" y="96"/>
                  </a:lnTo>
                  <a:lnTo>
                    <a:pt x="125" y="102"/>
                  </a:lnTo>
                  <a:lnTo>
                    <a:pt x="119" y="102"/>
                  </a:lnTo>
                  <a:lnTo>
                    <a:pt x="79" y="107"/>
                  </a:lnTo>
                  <a:lnTo>
                    <a:pt x="62" y="113"/>
                  </a:lnTo>
                  <a:lnTo>
                    <a:pt x="34" y="119"/>
                  </a:lnTo>
                  <a:lnTo>
                    <a:pt x="34" y="124"/>
                  </a:lnTo>
                  <a:lnTo>
                    <a:pt x="28" y="124"/>
                  </a:lnTo>
                  <a:lnTo>
                    <a:pt x="23" y="124"/>
                  </a:lnTo>
                  <a:lnTo>
                    <a:pt x="23" y="130"/>
                  </a:lnTo>
                  <a:lnTo>
                    <a:pt x="23" y="136"/>
                  </a:lnTo>
                  <a:lnTo>
                    <a:pt x="17" y="136"/>
                  </a:lnTo>
                  <a:lnTo>
                    <a:pt x="11" y="130"/>
                  </a:lnTo>
                  <a:lnTo>
                    <a:pt x="11" y="124"/>
                  </a:lnTo>
                  <a:lnTo>
                    <a:pt x="11" y="119"/>
                  </a:lnTo>
                  <a:lnTo>
                    <a:pt x="6" y="119"/>
                  </a:lnTo>
                  <a:lnTo>
                    <a:pt x="6" y="124"/>
                  </a:lnTo>
                  <a:lnTo>
                    <a:pt x="0" y="124"/>
                  </a:lnTo>
                  <a:lnTo>
                    <a:pt x="0" y="119"/>
                  </a:lnTo>
                  <a:lnTo>
                    <a:pt x="6" y="119"/>
                  </a:lnTo>
                  <a:lnTo>
                    <a:pt x="6" y="113"/>
                  </a:lnTo>
                  <a:lnTo>
                    <a:pt x="0" y="113"/>
                  </a:lnTo>
                  <a:lnTo>
                    <a:pt x="0" y="90"/>
                  </a:lnTo>
                  <a:lnTo>
                    <a:pt x="0" y="79"/>
                  </a:lnTo>
                  <a:lnTo>
                    <a:pt x="0" y="62"/>
                  </a:lnTo>
                  <a:lnTo>
                    <a:pt x="0" y="28"/>
                  </a:lnTo>
                  <a:lnTo>
                    <a:pt x="0" y="22"/>
                  </a:lnTo>
                  <a:lnTo>
                    <a:pt x="0" y="5"/>
                  </a:lnTo>
                  <a:lnTo>
                    <a:pt x="0" y="0"/>
                  </a:lnTo>
                  <a:lnTo>
                    <a:pt x="1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 name="Freeform 125">
              <a:extLst>
                <a:ext uri="{FF2B5EF4-FFF2-40B4-BE49-F238E27FC236}">
                  <a16:creationId xmlns:a16="http://schemas.microsoft.com/office/drawing/2014/main" id="{6251BF21-B7FE-4316-1C85-8E5D97B0DC32}"/>
                </a:ext>
              </a:extLst>
            </p:cNvPr>
            <p:cNvSpPr>
              <a:spLocks/>
            </p:cNvSpPr>
            <p:nvPr/>
          </p:nvSpPr>
          <p:spPr bwMode="auto">
            <a:xfrm>
              <a:off x="3954" y="1207"/>
              <a:ext cx="148" cy="181"/>
            </a:xfrm>
            <a:custGeom>
              <a:avLst/>
              <a:gdLst>
                <a:gd name="T0" fmla="*/ 148 w 148"/>
                <a:gd name="T1" fmla="*/ 28 h 181"/>
                <a:gd name="T2" fmla="*/ 148 w 148"/>
                <a:gd name="T3" fmla="*/ 107 h 181"/>
                <a:gd name="T4" fmla="*/ 142 w 148"/>
                <a:gd name="T5" fmla="*/ 181 h 181"/>
                <a:gd name="T6" fmla="*/ 136 w 148"/>
                <a:gd name="T7" fmla="*/ 175 h 181"/>
                <a:gd name="T8" fmla="*/ 125 w 148"/>
                <a:gd name="T9" fmla="*/ 175 h 181"/>
                <a:gd name="T10" fmla="*/ 119 w 148"/>
                <a:gd name="T11" fmla="*/ 170 h 181"/>
                <a:gd name="T12" fmla="*/ 119 w 148"/>
                <a:gd name="T13" fmla="*/ 170 h 181"/>
                <a:gd name="T14" fmla="*/ 114 w 148"/>
                <a:gd name="T15" fmla="*/ 164 h 181"/>
                <a:gd name="T16" fmla="*/ 102 w 148"/>
                <a:gd name="T17" fmla="*/ 164 h 181"/>
                <a:gd name="T18" fmla="*/ 102 w 148"/>
                <a:gd name="T19" fmla="*/ 164 h 181"/>
                <a:gd name="T20" fmla="*/ 102 w 148"/>
                <a:gd name="T21" fmla="*/ 164 h 181"/>
                <a:gd name="T22" fmla="*/ 97 w 148"/>
                <a:gd name="T23" fmla="*/ 158 h 181"/>
                <a:gd name="T24" fmla="*/ 85 w 148"/>
                <a:gd name="T25" fmla="*/ 158 h 181"/>
                <a:gd name="T26" fmla="*/ 80 w 148"/>
                <a:gd name="T27" fmla="*/ 153 h 181"/>
                <a:gd name="T28" fmla="*/ 74 w 148"/>
                <a:gd name="T29" fmla="*/ 153 h 181"/>
                <a:gd name="T30" fmla="*/ 68 w 148"/>
                <a:gd name="T31" fmla="*/ 147 h 181"/>
                <a:gd name="T32" fmla="*/ 68 w 148"/>
                <a:gd name="T33" fmla="*/ 147 h 181"/>
                <a:gd name="T34" fmla="*/ 57 w 148"/>
                <a:gd name="T35" fmla="*/ 147 h 181"/>
                <a:gd name="T36" fmla="*/ 51 w 148"/>
                <a:gd name="T37" fmla="*/ 153 h 181"/>
                <a:gd name="T38" fmla="*/ 51 w 148"/>
                <a:gd name="T39" fmla="*/ 153 h 181"/>
                <a:gd name="T40" fmla="*/ 46 w 148"/>
                <a:gd name="T41" fmla="*/ 147 h 181"/>
                <a:gd name="T42" fmla="*/ 46 w 148"/>
                <a:gd name="T43" fmla="*/ 147 h 181"/>
                <a:gd name="T44" fmla="*/ 34 w 148"/>
                <a:gd name="T45" fmla="*/ 147 h 181"/>
                <a:gd name="T46" fmla="*/ 29 w 148"/>
                <a:gd name="T47" fmla="*/ 141 h 181"/>
                <a:gd name="T48" fmla="*/ 23 w 148"/>
                <a:gd name="T49" fmla="*/ 147 h 181"/>
                <a:gd name="T50" fmla="*/ 12 w 148"/>
                <a:gd name="T51" fmla="*/ 147 h 181"/>
                <a:gd name="T52" fmla="*/ 6 w 148"/>
                <a:gd name="T53" fmla="*/ 153 h 181"/>
                <a:gd name="T54" fmla="*/ 0 w 148"/>
                <a:gd name="T55" fmla="*/ 102 h 181"/>
                <a:gd name="T56" fmla="*/ 0 w 148"/>
                <a:gd name="T57" fmla="*/ 39 h 181"/>
                <a:gd name="T58" fmla="*/ 12 w 148"/>
                <a:gd name="T59" fmla="*/ 34 h 181"/>
                <a:gd name="T60" fmla="*/ 17 w 148"/>
                <a:gd name="T61" fmla="*/ 28 h 181"/>
                <a:gd name="T62" fmla="*/ 23 w 148"/>
                <a:gd name="T63" fmla="*/ 34 h 181"/>
                <a:gd name="T64" fmla="*/ 29 w 148"/>
                <a:gd name="T65" fmla="*/ 28 h 181"/>
                <a:gd name="T66" fmla="*/ 29 w 148"/>
                <a:gd name="T67" fmla="*/ 17 h 181"/>
                <a:gd name="T68" fmla="*/ 40 w 148"/>
                <a:gd name="T69" fmla="*/ 17 h 181"/>
                <a:gd name="T70" fmla="*/ 51 w 148"/>
                <a:gd name="T71" fmla="*/ 17 h 181"/>
                <a:gd name="T72" fmla="*/ 57 w 148"/>
                <a:gd name="T73" fmla="*/ 11 h 181"/>
                <a:gd name="T74" fmla="*/ 68 w 148"/>
                <a:gd name="T75" fmla="*/ 11 h 181"/>
                <a:gd name="T76" fmla="*/ 68 w 148"/>
                <a:gd name="T77" fmla="*/ 0 h 181"/>
                <a:gd name="T78" fmla="*/ 74 w 148"/>
                <a:gd name="T79" fmla="*/ 5 h 181"/>
                <a:gd name="T80" fmla="*/ 80 w 148"/>
                <a:gd name="T81" fmla="*/ 11 h 181"/>
                <a:gd name="T82" fmla="*/ 85 w 148"/>
                <a:gd name="T83" fmla="*/ 17 h 181"/>
                <a:gd name="T84" fmla="*/ 91 w 148"/>
                <a:gd name="T85" fmla="*/ 22 h 181"/>
                <a:gd name="T86" fmla="*/ 97 w 148"/>
                <a:gd name="T87" fmla="*/ 17 h 181"/>
                <a:gd name="T88" fmla="*/ 102 w 148"/>
                <a:gd name="T89" fmla="*/ 22 h 181"/>
                <a:gd name="T90" fmla="*/ 108 w 148"/>
                <a:gd name="T91" fmla="*/ 17 h 181"/>
                <a:gd name="T92" fmla="*/ 114 w 148"/>
                <a:gd name="T93" fmla="*/ 22 h 181"/>
                <a:gd name="T94" fmla="*/ 125 w 148"/>
                <a:gd name="T95" fmla="*/ 28 h 181"/>
                <a:gd name="T96" fmla="*/ 131 w 148"/>
                <a:gd name="T97" fmla="*/ 22 h 181"/>
                <a:gd name="T98" fmla="*/ 136 w 148"/>
                <a:gd name="T99" fmla="*/ 28 h 181"/>
                <a:gd name="T100" fmla="*/ 142 w 148"/>
                <a:gd name="T101" fmla="*/ 22 h 181"/>
                <a:gd name="T102" fmla="*/ 142 w 148"/>
                <a:gd name="T103"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81">
                  <a:moveTo>
                    <a:pt x="148" y="22"/>
                  </a:moveTo>
                  <a:lnTo>
                    <a:pt x="148" y="28"/>
                  </a:lnTo>
                  <a:lnTo>
                    <a:pt x="148" y="51"/>
                  </a:lnTo>
                  <a:lnTo>
                    <a:pt x="148" y="107"/>
                  </a:lnTo>
                  <a:lnTo>
                    <a:pt x="148" y="181"/>
                  </a:lnTo>
                  <a:lnTo>
                    <a:pt x="142" y="181"/>
                  </a:lnTo>
                  <a:lnTo>
                    <a:pt x="142" y="175"/>
                  </a:lnTo>
                  <a:lnTo>
                    <a:pt x="136" y="175"/>
                  </a:lnTo>
                  <a:lnTo>
                    <a:pt x="131" y="175"/>
                  </a:lnTo>
                  <a:lnTo>
                    <a:pt x="125" y="175"/>
                  </a:lnTo>
                  <a:lnTo>
                    <a:pt x="125" y="170"/>
                  </a:lnTo>
                  <a:lnTo>
                    <a:pt x="119" y="170"/>
                  </a:lnTo>
                  <a:lnTo>
                    <a:pt x="114" y="170"/>
                  </a:lnTo>
                  <a:lnTo>
                    <a:pt x="119" y="170"/>
                  </a:lnTo>
                  <a:lnTo>
                    <a:pt x="114" y="170"/>
                  </a:lnTo>
                  <a:lnTo>
                    <a:pt x="114" y="164"/>
                  </a:lnTo>
                  <a:lnTo>
                    <a:pt x="108" y="164"/>
                  </a:lnTo>
                  <a:lnTo>
                    <a:pt x="102" y="164"/>
                  </a:lnTo>
                  <a:lnTo>
                    <a:pt x="108" y="164"/>
                  </a:lnTo>
                  <a:lnTo>
                    <a:pt x="102" y="164"/>
                  </a:lnTo>
                  <a:lnTo>
                    <a:pt x="102" y="158"/>
                  </a:lnTo>
                  <a:lnTo>
                    <a:pt x="102" y="164"/>
                  </a:lnTo>
                  <a:lnTo>
                    <a:pt x="102" y="158"/>
                  </a:lnTo>
                  <a:lnTo>
                    <a:pt x="97" y="158"/>
                  </a:lnTo>
                  <a:lnTo>
                    <a:pt x="91" y="158"/>
                  </a:lnTo>
                  <a:lnTo>
                    <a:pt x="85" y="158"/>
                  </a:lnTo>
                  <a:lnTo>
                    <a:pt x="85" y="153"/>
                  </a:lnTo>
                  <a:lnTo>
                    <a:pt x="80" y="153"/>
                  </a:lnTo>
                  <a:lnTo>
                    <a:pt x="80" y="147"/>
                  </a:lnTo>
                  <a:lnTo>
                    <a:pt x="74" y="153"/>
                  </a:lnTo>
                  <a:lnTo>
                    <a:pt x="74" y="147"/>
                  </a:lnTo>
                  <a:lnTo>
                    <a:pt x="68" y="147"/>
                  </a:lnTo>
                  <a:lnTo>
                    <a:pt x="74" y="147"/>
                  </a:lnTo>
                  <a:lnTo>
                    <a:pt x="68" y="147"/>
                  </a:lnTo>
                  <a:lnTo>
                    <a:pt x="63" y="147"/>
                  </a:lnTo>
                  <a:lnTo>
                    <a:pt x="57" y="147"/>
                  </a:lnTo>
                  <a:lnTo>
                    <a:pt x="51" y="147"/>
                  </a:lnTo>
                  <a:lnTo>
                    <a:pt x="51" y="153"/>
                  </a:lnTo>
                  <a:lnTo>
                    <a:pt x="51" y="147"/>
                  </a:lnTo>
                  <a:lnTo>
                    <a:pt x="51" y="153"/>
                  </a:lnTo>
                  <a:lnTo>
                    <a:pt x="46" y="153"/>
                  </a:lnTo>
                  <a:lnTo>
                    <a:pt x="46" y="147"/>
                  </a:lnTo>
                  <a:lnTo>
                    <a:pt x="40" y="147"/>
                  </a:lnTo>
                  <a:lnTo>
                    <a:pt x="46" y="147"/>
                  </a:lnTo>
                  <a:lnTo>
                    <a:pt x="40" y="147"/>
                  </a:lnTo>
                  <a:lnTo>
                    <a:pt x="34" y="147"/>
                  </a:lnTo>
                  <a:lnTo>
                    <a:pt x="34" y="141"/>
                  </a:lnTo>
                  <a:lnTo>
                    <a:pt x="29" y="141"/>
                  </a:lnTo>
                  <a:lnTo>
                    <a:pt x="23" y="141"/>
                  </a:lnTo>
                  <a:lnTo>
                    <a:pt x="23" y="147"/>
                  </a:lnTo>
                  <a:lnTo>
                    <a:pt x="17" y="147"/>
                  </a:lnTo>
                  <a:lnTo>
                    <a:pt x="12" y="147"/>
                  </a:lnTo>
                  <a:lnTo>
                    <a:pt x="12" y="153"/>
                  </a:lnTo>
                  <a:lnTo>
                    <a:pt x="6" y="153"/>
                  </a:lnTo>
                  <a:lnTo>
                    <a:pt x="0" y="153"/>
                  </a:lnTo>
                  <a:lnTo>
                    <a:pt x="0" y="102"/>
                  </a:lnTo>
                  <a:lnTo>
                    <a:pt x="6" y="39"/>
                  </a:lnTo>
                  <a:lnTo>
                    <a:pt x="0" y="39"/>
                  </a:lnTo>
                  <a:lnTo>
                    <a:pt x="6" y="34"/>
                  </a:lnTo>
                  <a:lnTo>
                    <a:pt x="12" y="34"/>
                  </a:lnTo>
                  <a:lnTo>
                    <a:pt x="12" y="28"/>
                  </a:lnTo>
                  <a:lnTo>
                    <a:pt x="17" y="28"/>
                  </a:lnTo>
                  <a:lnTo>
                    <a:pt x="23" y="28"/>
                  </a:lnTo>
                  <a:lnTo>
                    <a:pt x="23" y="34"/>
                  </a:lnTo>
                  <a:lnTo>
                    <a:pt x="29" y="34"/>
                  </a:lnTo>
                  <a:lnTo>
                    <a:pt x="29" y="28"/>
                  </a:lnTo>
                  <a:lnTo>
                    <a:pt x="29" y="22"/>
                  </a:lnTo>
                  <a:lnTo>
                    <a:pt x="29" y="17"/>
                  </a:lnTo>
                  <a:lnTo>
                    <a:pt x="34" y="17"/>
                  </a:lnTo>
                  <a:lnTo>
                    <a:pt x="40" y="17"/>
                  </a:lnTo>
                  <a:lnTo>
                    <a:pt x="46" y="17"/>
                  </a:lnTo>
                  <a:lnTo>
                    <a:pt x="51" y="17"/>
                  </a:lnTo>
                  <a:lnTo>
                    <a:pt x="51" y="11"/>
                  </a:lnTo>
                  <a:lnTo>
                    <a:pt x="57" y="11"/>
                  </a:lnTo>
                  <a:lnTo>
                    <a:pt x="63" y="11"/>
                  </a:lnTo>
                  <a:lnTo>
                    <a:pt x="68" y="11"/>
                  </a:lnTo>
                  <a:lnTo>
                    <a:pt x="68" y="5"/>
                  </a:lnTo>
                  <a:lnTo>
                    <a:pt x="68" y="0"/>
                  </a:lnTo>
                  <a:lnTo>
                    <a:pt x="74" y="0"/>
                  </a:lnTo>
                  <a:lnTo>
                    <a:pt x="74" y="5"/>
                  </a:lnTo>
                  <a:lnTo>
                    <a:pt x="80" y="5"/>
                  </a:lnTo>
                  <a:lnTo>
                    <a:pt x="80" y="11"/>
                  </a:lnTo>
                  <a:lnTo>
                    <a:pt x="85" y="11"/>
                  </a:lnTo>
                  <a:lnTo>
                    <a:pt x="85" y="17"/>
                  </a:lnTo>
                  <a:lnTo>
                    <a:pt x="85" y="22"/>
                  </a:lnTo>
                  <a:lnTo>
                    <a:pt x="91" y="22"/>
                  </a:lnTo>
                  <a:lnTo>
                    <a:pt x="91" y="17"/>
                  </a:lnTo>
                  <a:lnTo>
                    <a:pt x="97" y="17"/>
                  </a:lnTo>
                  <a:lnTo>
                    <a:pt x="97" y="22"/>
                  </a:lnTo>
                  <a:lnTo>
                    <a:pt x="102" y="22"/>
                  </a:lnTo>
                  <a:lnTo>
                    <a:pt x="102" y="17"/>
                  </a:lnTo>
                  <a:lnTo>
                    <a:pt x="108" y="17"/>
                  </a:lnTo>
                  <a:lnTo>
                    <a:pt x="108" y="22"/>
                  </a:lnTo>
                  <a:lnTo>
                    <a:pt x="114" y="22"/>
                  </a:lnTo>
                  <a:lnTo>
                    <a:pt x="119" y="28"/>
                  </a:lnTo>
                  <a:lnTo>
                    <a:pt x="125" y="28"/>
                  </a:lnTo>
                  <a:lnTo>
                    <a:pt x="125" y="22"/>
                  </a:lnTo>
                  <a:lnTo>
                    <a:pt x="131" y="22"/>
                  </a:lnTo>
                  <a:lnTo>
                    <a:pt x="136" y="22"/>
                  </a:lnTo>
                  <a:lnTo>
                    <a:pt x="136" y="28"/>
                  </a:lnTo>
                  <a:lnTo>
                    <a:pt x="136" y="22"/>
                  </a:lnTo>
                  <a:lnTo>
                    <a:pt x="142" y="22"/>
                  </a:lnTo>
                  <a:lnTo>
                    <a:pt x="142" y="17"/>
                  </a:lnTo>
                  <a:lnTo>
                    <a:pt x="142" y="22"/>
                  </a:lnTo>
                  <a:lnTo>
                    <a:pt x="148"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 name="Freeform 126">
              <a:extLst>
                <a:ext uri="{FF2B5EF4-FFF2-40B4-BE49-F238E27FC236}">
                  <a16:creationId xmlns:a16="http://schemas.microsoft.com/office/drawing/2014/main" id="{265F860B-9F24-92C4-D419-0D74B7F856F9}"/>
                </a:ext>
              </a:extLst>
            </p:cNvPr>
            <p:cNvSpPr>
              <a:spLocks/>
            </p:cNvSpPr>
            <p:nvPr/>
          </p:nvSpPr>
          <p:spPr bwMode="auto">
            <a:xfrm>
              <a:off x="2764" y="362"/>
              <a:ext cx="147" cy="147"/>
            </a:xfrm>
            <a:custGeom>
              <a:avLst/>
              <a:gdLst>
                <a:gd name="T0" fmla="*/ 6 w 147"/>
                <a:gd name="T1" fmla="*/ 0 h 147"/>
                <a:gd name="T2" fmla="*/ 11 w 147"/>
                <a:gd name="T3" fmla="*/ 0 h 147"/>
                <a:gd name="T4" fmla="*/ 17 w 147"/>
                <a:gd name="T5" fmla="*/ 0 h 147"/>
                <a:gd name="T6" fmla="*/ 23 w 147"/>
                <a:gd name="T7" fmla="*/ 0 h 147"/>
                <a:gd name="T8" fmla="*/ 28 w 147"/>
                <a:gd name="T9" fmla="*/ 0 h 147"/>
                <a:gd name="T10" fmla="*/ 34 w 147"/>
                <a:gd name="T11" fmla="*/ 0 h 147"/>
                <a:gd name="T12" fmla="*/ 40 w 147"/>
                <a:gd name="T13" fmla="*/ 0 h 147"/>
                <a:gd name="T14" fmla="*/ 45 w 147"/>
                <a:gd name="T15" fmla="*/ 0 h 147"/>
                <a:gd name="T16" fmla="*/ 51 w 147"/>
                <a:gd name="T17" fmla="*/ 0 h 147"/>
                <a:gd name="T18" fmla="*/ 57 w 147"/>
                <a:gd name="T19" fmla="*/ 0 h 147"/>
                <a:gd name="T20" fmla="*/ 62 w 147"/>
                <a:gd name="T21" fmla="*/ 0 h 147"/>
                <a:gd name="T22" fmla="*/ 68 w 147"/>
                <a:gd name="T23" fmla="*/ 0 h 147"/>
                <a:gd name="T24" fmla="*/ 74 w 147"/>
                <a:gd name="T25" fmla="*/ 0 h 147"/>
                <a:gd name="T26" fmla="*/ 79 w 147"/>
                <a:gd name="T27" fmla="*/ 0 h 147"/>
                <a:gd name="T28" fmla="*/ 85 w 147"/>
                <a:gd name="T29" fmla="*/ 0 h 147"/>
                <a:gd name="T30" fmla="*/ 91 w 147"/>
                <a:gd name="T31" fmla="*/ 0 h 147"/>
                <a:gd name="T32" fmla="*/ 96 w 147"/>
                <a:gd name="T33" fmla="*/ 0 h 147"/>
                <a:gd name="T34" fmla="*/ 102 w 147"/>
                <a:gd name="T35" fmla="*/ 0 h 147"/>
                <a:gd name="T36" fmla="*/ 108 w 147"/>
                <a:gd name="T37" fmla="*/ 0 h 147"/>
                <a:gd name="T38" fmla="*/ 113 w 147"/>
                <a:gd name="T39" fmla="*/ 0 h 147"/>
                <a:gd name="T40" fmla="*/ 113 w 147"/>
                <a:gd name="T41" fmla="*/ 6 h 147"/>
                <a:gd name="T42" fmla="*/ 119 w 147"/>
                <a:gd name="T43" fmla="*/ 6 h 147"/>
                <a:gd name="T44" fmla="*/ 125 w 147"/>
                <a:gd name="T45" fmla="*/ 6 h 147"/>
                <a:gd name="T46" fmla="*/ 130 w 147"/>
                <a:gd name="T47" fmla="*/ 6 h 147"/>
                <a:gd name="T48" fmla="*/ 136 w 147"/>
                <a:gd name="T49" fmla="*/ 6 h 147"/>
                <a:gd name="T50" fmla="*/ 142 w 147"/>
                <a:gd name="T51" fmla="*/ 6 h 147"/>
                <a:gd name="T52" fmla="*/ 147 w 147"/>
                <a:gd name="T53" fmla="*/ 6 h 147"/>
                <a:gd name="T54" fmla="*/ 147 w 147"/>
                <a:gd name="T55" fmla="*/ 11 h 147"/>
                <a:gd name="T56" fmla="*/ 147 w 147"/>
                <a:gd name="T57" fmla="*/ 23 h 147"/>
                <a:gd name="T58" fmla="*/ 147 w 147"/>
                <a:gd name="T59" fmla="*/ 28 h 147"/>
                <a:gd name="T60" fmla="*/ 142 w 147"/>
                <a:gd name="T61" fmla="*/ 28 h 147"/>
                <a:gd name="T62" fmla="*/ 142 w 147"/>
                <a:gd name="T63" fmla="*/ 34 h 147"/>
                <a:gd name="T64" fmla="*/ 142 w 147"/>
                <a:gd name="T65" fmla="*/ 40 h 147"/>
                <a:gd name="T66" fmla="*/ 142 w 147"/>
                <a:gd name="T67" fmla="*/ 45 h 147"/>
                <a:gd name="T68" fmla="*/ 142 w 147"/>
                <a:gd name="T69" fmla="*/ 51 h 147"/>
                <a:gd name="T70" fmla="*/ 142 w 147"/>
                <a:gd name="T71" fmla="*/ 57 h 147"/>
                <a:gd name="T72" fmla="*/ 142 w 147"/>
                <a:gd name="T73" fmla="*/ 68 h 147"/>
                <a:gd name="T74" fmla="*/ 142 w 147"/>
                <a:gd name="T75" fmla="*/ 74 h 147"/>
                <a:gd name="T76" fmla="*/ 142 w 147"/>
                <a:gd name="T77" fmla="*/ 79 h 147"/>
                <a:gd name="T78" fmla="*/ 142 w 147"/>
                <a:gd name="T79" fmla="*/ 85 h 147"/>
                <a:gd name="T80" fmla="*/ 142 w 147"/>
                <a:gd name="T81" fmla="*/ 91 h 147"/>
                <a:gd name="T82" fmla="*/ 142 w 147"/>
                <a:gd name="T83" fmla="*/ 96 h 147"/>
                <a:gd name="T84" fmla="*/ 142 w 147"/>
                <a:gd name="T85" fmla="*/ 102 h 147"/>
                <a:gd name="T86" fmla="*/ 142 w 147"/>
                <a:gd name="T87" fmla="*/ 113 h 147"/>
                <a:gd name="T88" fmla="*/ 142 w 147"/>
                <a:gd name="T89" fmla="*/ 119 h 147"/>
                <a:gd name="T90" fmla="*/ 142 w 147"/>
                <a:gd name="T91" fmla="*/ 125 h 147"/>
                <a:gd name="T92" fmla="*/ 142 w 147"/>
                <a:gd name="T93" fmla="*/ 130 h 147"/>
                <a:gd name="T94" fmla="*/ 142 w 147"/>
                <a:gd name="T95" fmla="*/ 136 h 147"/>
                <a:gd name="T96" fmla="*/ 136 w 147"/>
                <a:gd name="T97" fmla="*/ 142 h 147"/>
                <a:gd name="T98" fmla="*/ 136 w 147"/>
                <a:gd name="T99" fmla="*/ 147 h 147"/>
                <a:gd name="T100" fmla="*/ 45 w 147"/>
                <a:gd name="T101" fmla="*/ 142 h 147"/>
                <a:gd name="T102" fmla="*/ 0 w 147"/>
                <a:gd name="T103" fmla="*/ 136 h 147"/>
                <a:gd name="T104" fmla="*/ 0 w 147"/>
                <a:gd name="T105" fmla="*/ 85 h 147"/>
                <a:gd name="T106" fmla="*/ 6 w 147"/>
                <a:gd name="T10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7" h="147">
                  <a:moveTo>
                    <a:pt x="6" y="0"/>
                  </a:moveTo>
                  <a:lnTo>
                    <a:pt x="11" y="0"/>
                  </a:lnTo>
                  <a:lnTo>
                    <a:pt x="17" y="0"/>
                  </a:lnTo>
                  <a:lnTo>
                    <a:pt x="23" y="0"/>
                  </a:lnTo>
                  <a:lnTo>
                    <a:pt x="28" y="0"/>
                  </a:lnTo>
                  <a:lnTo>
                    <a:pt x="34" y="0"/>
                  </a:lnTo>
                  <a:lnTo>
                    <a:pt x="40" y="0"/>
                  </a:lnTo>
                  <a:lnTo>
                    <a:pt x="45" y="0"/>
                  </a:lnTo>
                  <a:lnTo>
                    <a:pt x="51" y="0"/>
                  </a:lnTo>
                  <a:lnTo>
                    <a:pt x="57" y="0"/>
                  </a:lnTo>
                  <a:lnTo>
                    <a:pt x="62" y="0"/>
                  </a:lnTo>
                  <a:lnTo>
                    <a:pt x="68" y="0"/>
                  </a:lnTo>
                  <a:lnTo>
                    <a:pt x="74" y="0"/>
                  </a:lnTo>
                  <a:lnTo>
                    <a:pt x="79" y="0"/>
                  </a:lnTo>
                  <a:lnTo>
                    <a:pt x="85" y="0"/>
                  </a:lnTo>
                  <a:lnTo>
                    <a:pt x="91" y="0"/>
                  </a:lnTo>
                  <a:lnTo>
                    <a:pt x="96" y="0"/>
                  </a:lnTo>
                  <a:lnTo>
                    <a:pt x="102" y="0"/>
                  </a:lnTo>
                  <a:lnTo>
                    <a:pt x="108" y="0"/>
                  </a:lnTo>
                  <a:lnTo>
                    <a:pt x="113" y="0"/>
                  </a:lnTo>
                  <a:lnTo>
                    <a:pt x="113" y="6"/>
                  </a:lnTo>
                  <a:lnTo>
                    <a:pt x="119" y="6"/>
                  </a:lnTo>
                  <a:lnTo>
                    <a:pt x="125" y="6"/>
                  </a:lnTo>
                  <a:lnTo>
                    <a:pt x="130" y="6"/>
                  </a:lnTo>
                  <a:lnTo>
                    <a:pt x="136" y="6"/>
                  </a:lnTo>
                  <a:lnTo>
                    <a:pt x="142" y="6"/>
                  </a:lnTo>
                  <a:lnTo>
                    <a:pt x="147" y="6"/>
                  </a:lnTo>
                  <a:lnTo>
                    <a:pt x="147" y="11"/>
                  </a:lnTo>
                  <a:lnTo>
                    <a:pt x="147" y="23"/>
                  </a:lnTo>
                  <a:lnTo>
                    <a:pt x="147" y="28"/>
                  </a:lnTo>
                  <a:lnTo>
                    <a:pt x="142" y="28"/>
                  </a:lnTo>
                  <a:lnTo>
                    <a:pt x="142" y="34"/>
                  </a:lnTo>
                  <a:lnTo>
                    <a:pt x="142" y="40"/>
                  </a:lnTo>
                  <a:lnTo>
                    <a:pt x="142" y="45"/>
                  </a:lnTo>
                  <a:lnTo>
                    <a:pt x="142" y="51"/>
                  </a:lnTo>
                  <a:lnTo>
                    <a:pt x="142" y="57"/>
                  </a:lnTo>
                  <a:lnTo>
                    <a:pt x="142" y="68"/>
                  </a:lnTo>
                  <a:lnTo>
                    <a:pt x="142" y="74"/>
                  </a:lnTo>
                  <a:lnTo>
                    <a:pt x="142" y="79"/>
                  </a:lnTo>
                  <a:lnTo>
                    <a:pt x="142" y="85"/>
                  </a:lnTo>
                  <a:lnTo>
                    <a:pt x="142" y="91"/>
                  </a:lnTo>
                  <a:lnTo>
                    <a:pt x="142" y="96"/>
                  </a:lnTo>
                  <a:lnTo>
                    <a:pt x="142" y="102"/>
                  </a:lnTo>
                  <a:lnTo>
                    <a:pt x="142" y="113"/>
                  </a:lnTo>
                  <a:lnTo>
                    <a:pt x="142" y="119"/>
                  </a:lnTo>
                  <a:lnTo>
                    <a:pt x="142" y="125"/>
                  </a:lnTo>
                  <a:lnTo>
                    <a:pt x="142" y="130"/>
                  </a:lnTo>
                  <a:lnTo>
                    <a:pt x="142" y="136"/>
                  </a:lnTo>
                  <a:lnTo>
                    <a:pt x="136" y="142"/>
                  </a:lnTo>
                  <a:lnTo>
                    <a:pt x="136" y="147"/>
                  </a:lnTo>
                  <a:lnTo>
                    <a:pt x="45" y="142"/>
                  </a:lnTo>
                  <a:lnTo>
                    <a:pt x="0" y="136"/>
                  </a:lnTo>
                  <a:lnTo>
                    <a:pt x="0" y="85"/>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4" name="Freeform 127">
              <a:extLst>
                <a:ext uri="{FF2B5EF4-FFF2-40B4-BE49-F238E27FC236}">
                  <a16:creationId xmlns:a16="http://schemas.microsoft.com/office/drawing/2014/main" id="{4015D8BA-A0B8-2B3C-6B35-D3F6EB9510CF}"/>
                </a:ext>
              </a:extLst>
            </p:cNvPr>
            <p:cNvSpPr>
              <a:spLocks/>
            </p:cNvSpPr>
            <p:nvPr/>
          </p:nvSpPr>
          <p:spPr bwMode="auto">
            <a:xfrm>
              <a:off x="3393" y="1184"/>
              <a:ext cx="136" cy="176"/>
            </a:xfrm>
            <a:custGeom>
              <a:avLst/>
              <a:gdLst>
                <a:gd name="T0" fmla="*/ 136 w 136"/>
                <a:gd name="T1" fmla="*/ 23 h 176"/>
                <a:gd name="T2" fmla="*/ 136 w 136"/>
                <a:gd name="T3" fmla="*/ 108 h 176"/>
                <a:gd name="T4" fmla="*/ 131 w 136"/>
                <a:gd name="T5" fmla="*/ 136 h 176"/>
                <a:gd name="T6" fmla="*/ 131 w 136"/>
                <a:gd name="T7" fmla="*/ 176 h 176"/>
                <a:gd name="T8" fmla="*/ 108 w 136"/>
                <a:gd name="T9" fmla="*/ 176 h 176"/>
                <a:gd name="T10" fmla="*/ 51 w 136"/>
                <a:gd name="T11" fmla="*/ 176 h 176"/>
                <a:gd name="T12" fmla="*/ 17 w 136"/>
                <a:gd name="T13" fmla="*/ 176 h 176"/>
                <a:gd name="T14" fmla="*/ 0 w 136"/>
                <a:gd name="T15" fmla="*/ 176 h 176"/>
                <a:gd name="T16" fmla="*/ 0 w 136"/>
                <a:gd name="T17" fmla="*/ 164 h 176"/>
                <a:gd name="T18" fmla="*/ 6 w 136"/>
                <a:gd name="T19" fmla="*/ 79 h 176"/>
                <a:gd name="T20" fmla="*/ 6 w 136"/>
                <a:gd name="T21" fmla="*/ 51 h 176"/>
                <a:gd name="T22" fmla="*/ 6 w 136"/>
                <a:gd name="T23" fmla="*/ 28 h 176"/>
                <a:gd name="T24" fmla="*/ 6 w 136"/>
                <a:gd name="T25" fmla="*/ 34 h 176"/>
                <a:gd name="T26" fmla="*/ 12 w 136"/>
                <a:gd name="T27" fmla="*/ 34 h 176"/>
                <a:gd name="T28" fmla="*/ 17 w 136"/>
                <a:gd name="T29" fmla="*/ 34 h 176"/>
                <a:gd name="T30" fmla="*/ 23 w 136"/>
                <a:gd name="T31" fmla="*/ 34 h 176"/>
                <a:gd name="T32" fmla="*/ 23 w 136"/>
                <a:gd name="T33" fmla="*/ 40 h 176"/>
                <a:gd name="T34" fmla="*/ 29 w 136"/>
                <a:gd name="T35" fmla="*/ 40 h 176"/>
                <a:gd name="T36" fmla="*/ 34 w 136"/>
                <a:gd name="T37" fmla="*/ 40 h 176"/>
                <a:gd name="T38" fmla="*/ 34 w 136"/>
                <a:gd name="T39" fmla="*/ 45 h 176"/>
                <a:gd name="T40" fmla="*/ 40 w 136"/>
                <a:gd name="T41" fmla="*/ 45 h 176"/>
                <a:gd name="T42" fmla="*/ 40 w 136"/>
                <a:gd name="T43" fmla="*/ 40 h 176"/>
                <a:gd name="T44" fmla="*/ 46 w 136"/>
                <a:gd name="T45" fmla="*/ 40 h 176"/>
                <a:gd name="T46" fmla="*/ 46 w 136"/>
                <a:gd name="T47" fmla="*/ 34 h 176"/>
                <a:gd name="T48" fmla="*/ 51 w 136"/>
                <a:gd name="T49" fmla="*/ 34 h 176"/>
                <a:gd name="T50" fmla="*/ 51 w 136"/>
                <a:gd name="T51" fmla="*/ 28 h 176"/>
                <a:gd name="T52" fmla="*/ 57 w 136"/>
                <a:gd name="T53" fmla="*/ 28 h 176"/>
                <a:gd name="T54" fmla="*/ 57 w 136"/>
                <a:gd name="T55" fmla="*/ 23 h 176"/>
                <a:gd name="T56" fmla="*/ 63 w 136"/>
                <a:gd name="T57" fmla="*/ 23 h 176"/>
                <a:gd name="T58" fmla="*/ 63 w 136"/>
                <a:gd name="T59" fmla="*/ 17 h 176"/>
                <a:gd name="T60" fmla="*/ 68 w 136"/>
                <a:gd name="T61" fmla="*/ 17 h 176"/>
                <a:gd name="T62" fmla="*/ 74 w 136"/>
                <a:gd name="T63" fmla="*/ 17 h 176"/>
                <a:gd name="T64" fmla="*/ 74 w 136"/>
                <a:gd name="T65" fmla="*/ 11 h 176"/>
                <a:gd name="T66" fmla="*/ 80 w 136"/>
                <a:gd name="T67" fmla="*/ 11 h 176"/>
                <a:gd name="T68" fmla="*/ 80 w 136"/>
                <a:gd name="T69" fmla="*/ 6 h 176"/>
                <a:gd name="T70" fmla="*/ 80 w 136"/>
                <a:gd name="T71" fmla="*/ 0 h 176"/>
                <a:gd name="T72" fmla="*/ 85 w 136"/>
                <a:gd name="T73" fmla="*/ 0 h 176"/>
                <a:gd name="T74" fmla="*/ 91 w 136"/>
                <a:gd name="T75" fmla="*/ 0 h 176"/>
                <a:gd name="T76" fmla="*/ 97 w 136"/>
                <a:gd name="T77" fmla="*/ 0 h 176"/>
                <a:gd name="T78" fmla="*/ 97 w 136"/>
                <a:gd name="T79" fmla="*/ 6 h 176"/>
                <a:gd name="T80" fmla="*/ 102 w 136"/>
                <a:gd name="T81" fmla="*/ 6 h 176"/>
                <a:gd name="T82" fmla="*/ 102 w 136"/>
                <a:gd name="T83" fmla="*/ 11 h 176"/>
                <a:gd name="T84" fmla="*/ 108 w 136"/>
                <a:gd name="T85" fmla="*/ 11 h 176"/>
                <a:gd name="T86" fmla="*/ 108 w 136"/>
                <a:gd name="T87" fmla="*/ 17 h 176"/>
                <a:gd name="T88" fmla="*/ 108 w 136"/>
                <a:gd name="T89" fmla="*/ 23 h 176"/>
                <a:gd name="T90" fmla="*/ 108 w 136"/>
                <a:gd name="T91" fmla="*/ 28 h 176"/>
                <a:gd name="T92" fmla="*/ 114 w 136"/>
                <a:gd name="T93" fmla="*/ 28 h 176"/>
                <a:gd name="T94" fmla="*/ 119 w 136"/>
                <a:gd name="T95" fmla="*/ 28 h 176"/>
                <a:gd name="T96" fmla="*/ 125 w 136"/>
                <a:gd name="T97" fmla="*/ 28 h 176"/>
                <a:gd name="T98" fmla="*/ 125 w 136"/>
                <a:gd name="T99" fmla="*/ 23 h 176"/>
                <a:gd name="T100" fmla="*/ 125 w 136"/>
                <a:gd name="T101" fmla="*/ 28 h 176"/>
                <a:gd name="T102" fmla="*/ 125 w 136"/>
                <a:gd name="T103" fmla="*/ 23 h 176"/>
                <a:gd name="T104" fmla="*/ 131 w 136"/>
                <a:gd name="T105" fmla="*/ 23 h 176"/>
                <a:gd name="T106" fmla="*/ 136 w 136"/>
                <a:gd name="T107"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76">
                  <a:moveTo>
                    <a:pt x="136" y="23"/>
                  </a:moveTo>
                  <a:lnTo>
                    <a:pt x="136" y="108"/>
                  </a:lnTo>
                  <a:lnTo>
                    <a:pt x="131" y="136"/>
                  </a:lnTo>
                  <a:lnTo>
                    <a:pt x="131" y="176"/>
                  </a:lnTo>
                  <a:lnTo>
                    <a:pt x="108" y="176"/>
                  </a:lnTo>
                  <a:lnTo>
                    <a:pt x="51" y="176"/>
                  </a:lnTo>
                  <a:lnTo>
                    <a:pt x="17" y="176"/>
                  </a:lnTo>
                  <a:lnTo>
                    <a:pt x="0" y="176"/>
                  </a:lnTo>
                  <a:lnTo>
                    <a:pt x="0" y="164"/>
                  </a:lnTo>
                  <a:lnTo>
                    <a:pt x="6" y="79"/>
                  </a:lnTo>
                  <a:lnTo>
                    <a:pt x="6" y="51"/>
                  </a:lnTo>
                  <a:lnTo>
                    <a:pt x="6" y="28"/>
                  </a:lnTo>
                  <a:lnTo>
                    <a:pt x="6" y="34"/>
                  </a:lnTo>
                  <a:lnTo>
                    <a:pt x="12" y="34"/>
                  </a:lnTo>
                  <a:lnTo>
                    <a:pt x="17" y="34"/>
                  </a:lnTo>
                  <a:lnTo>
                    <a:pt x="23" y="34"/>
                  </a:lnTo>
                  <a:lnTo>
                    <a:pt x="23" y="40"/>
                  </a:lnTo>
                  <a:lnTo>
                    <a:pt x="29" y="40"/>
                  </a:lnTo>
                  <a:lnTo>
                    <a:pt x="34" y="40"/>
                  </a:lnTo>
                  <a:lnTo>
                    <a:pt x="34" y="45"/>
                  </a:lnTo>
                  <a:lnTo>
                    <a:pt x="40" y="45"/>
                  </a:lnTo>
                  <a:lnTo>
                    <a:pt x="40" y="40"/>
                  </a:lnTo>
                  <a:lnTo>
                    <a:pt x="46" y="40"/>
                  </a:lnTo>
                  <a:lnTo>
                    <a:pt x="46" y="34"/>
                  </a:lnTo>
                  <a:lnTo>
                    <a:pt x="51" y="34"/>
                  </a:lnTo>
                  <a:lnTo>
                    <a:pt x="51" y="28"/>
                  </a:lnTo>
                  <a:lnTo>
                    <a:pt x="57" y="28"/>
                  </a:lnTo>
                  <a:lnTo>
                    <a:pt x="57" y="23"/>
                  </a:lnTo>
                  <a:lnTo>
                    <a:pt x="63" y="23"/>
                  </a:lnTo>
                  <a:lnTo>
                    <a:pt x="63" y="17"/>
                  </a:lnTo>
                  <a:lnTo>
                    <a:pt x="68" y="17"/>
                  </a:lnTo>
                  <a:lnTo>
                    <a:pt x="74" y="17"/>
                  </a:lnTo>
                  <a:lnTo>
                    <a:pt x="74" y="11"/>
                  </a:lnTo>
                  <a:lnTo>
                    <a:pt x="80" y="11"/>
                  </a:lnTo>
                  <a:lnTo>
                    <a:pt x="80" y="6"/>
                  </a:lnTo>
                  <a:lnTo>
                    <a:pt x="80" y="0"/>
                  </a:lnTo>
                  <a:lnTo>
                    <a:pt x="85" y="0"/>
                  </a:lnTo>
                  <a:lnTo>
                    <a:pt x="91" y="0"/>
                  </a:lnTo>
                  <a:lnTo>
                    <a:pt x="97" y="0"/>
                  </a:lnTo>
                  <a:lnTo>
                    <a:pt x="97" y="6"/>
                  </a:lnTo>
                  <a:lnTo>
                    <a:pt x="102" y="6"/>
                  </a:lnTo>
                  <a:lnTo>
                    <a:pt x="102" y="11"/>
                  </a:lnTo>
                  <a:lnTo>
                    <a:pt x="108" y="11"/>
                  </a:lnTo>
                  <a:lnTo>
                    <a:pt x="108" y="17"/>
                  </a:lnTo>
                  <a:lnTo>
                    <a:pt x="108" y="23"/>
                  </a:lnTo>
                  <a:lnTo>
                    <a:pt x="108" y="28"/>
                  </a:lnTo>
                  <a:lnTo>
                    <a:pt x="114" y="28"/>
                  </a:lnTo>
                  <a:lnTo>
                    <a:pt x="119" y="28"/>
                  </a:lnTo>
                  <a:lnTo>
                    <a:pt x="125" y="28"/>
                  </a:lnTo>
                  <a:lnTo>
                    <a:pt x="125" y="23"/>
                  </a:lnTo>
                  <a:lnTo>
                    <a:pt x="125" y="28"/>
                  </a:lnTo>
                  <a:lnTo>
                    <a:pt x="125" y="23"/>
                  </a:lnTo>
                  <a:lnTo>
                    <a:pt x="131" y="23"/>
                  </a:lnTo>
                  <a:lnTo>
                    <a:pt x="136"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5" name="Freeform 128">
              <a:extLst>
                <a:ext uri="{FF2B5EF4-FFF2-40B4-BE49-F238E27FC236}">
                  <a16:creationId xmlns:a16="http://schemas.microsoft.com/office/drawing/2014/main" id="{D9E10F26-9F29-E9F9-654B-DFDFE29BD1A2}"/>
                </a:ext>
              </a:extLst>
            </p:cNvPr>
            <p:cNvSpPr>
              <a:spLocks/>
            </p:cNvSpPr>
            <p:nvPr/>
          </p:nvSpPr>
          <p:spPr bwMode="auto">
            <a:xfrm>
              <a:off x="4232" y="1394"/>
              <a:ext cx="40" cy="153"/>
            </a:xfrm>
            <a:custGeom>
              <a:avLst/>
              <a:gdLst>
                <a:gd name="T0" fmla="*/ 40 w 40"/>
                <a:gd name="T1" fmla="*/ 28 h 153"/>
                <a:gd name="T2" fmla="*/ 40 w 40"/>
                <a:gd name="T3" fmla="*/ 62 h 153"/>
                <a:gd name="T4" fmla="*/ 40 w 40"/>
                <a:gd name="T5" fmla="*/ 79 h 153"/>
                <a:gd name="T6" fmla="*/ 40 w 40"/>
                <a:gd name="T7" fmla="*/ 153 h 153"/>
                <a:gd name="T8" fmla="*/ 29 w 40"/>
                <a:gd name="T9" fmla="*/ 153 h 153"/>
                <a:gd name="T10" fmla="*/ 29 w 40"/>
                <a:gd name="T11" fmla="*/ 147 h 153"/>
                <a:gd name="T12" fmla="*/ 23 w 40"/>
                <a:gd name="T13" fmla="*/ 147 h 153"/>
                <a:gd name="T14" fmla="*/ 23 w 40"/>
                <a:gd name="T15" fmla="*/ 141 h 153"/>
                <a:gd name="T16" fmla="*/ 17 w 40"/>
                <a:gd name="T17" fmla="*/ 141 h 153"/>
                <a:gd name="T18" fmla="*/ 17 w 40"/>
                <a:gd name="T19" fmla="*/ 136 h 153"/>
                <a:gd name="T20" fmla="*/ 17 w 40"/>
                <a:gd name="T21" fmla="*/ 141 h 153"/>
                <a:gd name="T22" fmla="*/ 17 w 40"/>
                <a:gd name="T23" fmla="*/ 136 h 153"/>
                <a:gd name="T24" fmla="*/ 12 w 40"/>
                <a:gd name="T25" fmla="*/ 136 h 153"/>
                <a:gd name="T26" fmla="*/ 12 w 40"/>
                <a:gd name="T27" fmla="*/ 130 h 153"/>
                <a:gd name="T28" fmla="*/ 6 w 40"/>
                <a:gd name="T29" fmla="*/ 130 h 153"/>
                <a:gd name="T30" fmla="*/ 6 w 40"/>
                <a:gd name="T31" fmla="*/ 124 h 153"/>
                <a:gd name="T32" fmla="*/ 0 w 40"/>
                <a:gd name="T33" fmla="*/ 124 h 153"/>
                <a:gd name="T34" fmla="*/ 0 w 40"/>
                <a:gd name="T35" fmla="*/ 119 h 153"/>
                <a:gd name="T36" fmla="*/ 0 w 40"/>
                <a:gd name="T37" fmla="*/ 85 h 153"/>
                <a:gd name="T38" fmla="*/ 0 w 40"/>
                <a:gd name="T39" fmla="*/ 22 h 153"/>
                <a:gd name="T40" fmla="*/ 0 w 40"/>
                <a:gd name="T41" fmla="*/ 0 h 153"/>
                <a:gd name="T42" fmla="*/ 6 w 40"/>
                <a:gd name="T43" fmla="*/ 0 h 153"/>
                <a:gd name="T44" fmla="*/ 6 w 40"/>
                <a:gd name="T45" fmla="*/ 5 h 153"/>
                <a:gd name="T46" fmla="*/ 6 w 40"/>
                <a:gd name="T47" fmla="*/ 0 h 153"/>
                <a:gd name="T48" fmla="*/ 6 w 40"/>
                <a:gd name="T49" fmla="*/ 5 h 153"/>
                <a:gd name="T50" fmla="*/ 12 w 40"/>
                <a:gd name="T51" fmla="*/ 5 h 153"/>
                <a:gd name="T52" fmla="*/ 6 w 40"/>
                <a:gd name="T53" fmla="*/ 11 h 153"/>
                <a:gd name="T54" fmla="*/ 12 w 40"/>
                <a:gd name="T55" fmla="*/ 11 h 153"/>
                <a:gd name="T56" fmla="*/ 6 w 40"/>
                <a:gd name="T57" fmla="*/ 11 h 153"/>
                <a:gd name="T58" fmla="*/ 12 w 40"/>
                <a:gd name="T59" fmla="*/ 11 h 153"/>
                <a:gd name="T60" fmla="*/ 6 w 40"/>
                <a:gd name="T61" fmla="*/ 11 h 153"/>
                <a:gd name="T62" fmla="*/ 12 w 40"/>
                <a:gd name="T63" fmla="*/ 11 h 153"/>
                <a:gd name="T64" fmla="*/ 17 w 40"/>
                <a:gd name="T65" fmla="*/ 11 h 153"/>
                <a:gd name="T66" fmla="*/ 23 w 40"/>
                <a:gd name="T67" fmla="*/ 11 h 153"/>
                <a:gd name="T68" fmla="*/ 17 w 40"/>
                <a:gd name="T69" fmla="*/ 11 h 153"/>
                <a:gd name="T70" fmla="*/ 23 w 40"/>
                <a:gd name="T71" fmla="*/ 11 h 153"/>
                <a:gd name="T72" fmla="*/ 23 w 40"/>
                <a:gd name="T73" fmla="*/ 17 h 153"/>
                <a:gd name="T74" fmla="*/ 29 w 40"/>
                <a:gd name="T75" fmla="*/ 17 h 153"/>
                <a:gd name="T76" fmla="*/ 29 w 40"/>
                <a:gd name="T77" fmla="*/ 11 h 153"/>
                <a:gd name="T78" fmla="*/ 29 w 40"/>
                <a:gd name="T79" fmla="*/ 17 h 153"/>
                <a:gd name="T80" fmla="*/ 34 w 40"/>
                <a:gd name="T81" fmla="*/ 17 h 153"/>
                <a:gd name="T82" fmla="*/ 34 w 40"/>
                <a:gd name="T83" fmla="*/ 22 h 153"/>
                <a:gd name="T84" fmla="*/ 40 w 40"/>
                <a:gd name="T85" fmla="*/ 22 h 153"/>
                <a:gd name="T86" fmla="*/ 40 w 40"/>
                <a:gd name="T87" fmla="*/ 2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153">
                  <a:moveTo>
                    <a:pt x="40" y="28"/>
                  </a:moveTo>
                  <a:lnTo>
                    <a:pt x="40" y="62"/>
                  </a:lnTo>
                  <a:lnTo>
                    <a:pt x="40" y="79"/>
                  </a:lnTo>
                  <a:lnTo>
                    <a:pt x="40" y="153"/>
                  </a:lnTo>
                  <a:lnTo>
                    <a:pt x="29" y="153"/>
                  </a:lnTo>
                  <a:lnTo>
                    <a:pt x="29" y="147"/>
                  </a:lnTo>
                  <a:lnTo>
                    <a:pt x="23" y="147"/>
                  </a:lnTo>
                  <a:lnTo>
                    <a:pt x="23" y="141"/>
                  </a:lnTo>
                  <a:lnTo>
                    <a:pt x="17" y="141"/>
                  </a:lnTo>
                  <a:lnTo>
                    <a:pt x="17" y="136"/>
                  </a:lnTo>
                  <a:lnTo>
                    <a:pt x="17" y="141"/>
                  </a:lnTo>
                  <a:lnTo>
                    <a:pt x="17" y="136"/>
                  </a:lnTo>
                  <a:lnTo>
                    <a:pt x="12" y="136"/>
                  </a:lnTo>
                  <a:lnTo>
                    <a:pt x="12" y="130"/>
                  </a:lnTo>
                  <a:lnTo>
                    <a:pt x="6" y="130"/>
                  </a:lnTo>
                  <a:lnTo>
                    <a:pt x="6" y="124"/>
                  </a:lnTo>
                  <a:lnTo>
                    <a:pt x="0" y="124"/>
                  </a:lnTo>
                  <a:lnTo>
                    <a:pt x="0" y="119"/>
                  </a:lnTo>
                  <a:lnTo>
                    <a:pt x="0" y="85"/>
                  </a:lnTo>
                  <a:lnTo>
                    <a:pt x="0" y="22"/>
                  </a:lnTo>
                  <a:lnTo>
                    <a:pt x="0" y="0"/>
                  </a:lnTo>
                  <a:lnTo>
                    <a:pt x="6" y="0"/>
                  </a:lnTo>
                  <a:lnTo>
                    <a:pt x="6" y="5"/>
                  </a:lnTo>
                  <a:lnTo>
                    <a:pt x="6" y="0"/>
                  </a:lnTo>
                  <a:lnTo>
                    <a:pt x="6" y="5"/>
                  </a:lnTo>
                  <a:lnTo>
                    <a:pt x="12" y="5"/>
                  </a:lnTo>
                  <a:lnTo>
                    <a:pt x="6" y="11"/>
                  </a:lnTo>
                  <a:lnTo>
                    <a:pt x="12" y="11"/>
                  </a:lnTo>
                  <a:lnTo>
                    <a:pt x="6" y="11"/>
                  </a:lnTo>
                  <a:lnTo>
                    <a:pt x="12" y="11"/>
                  </a:lnTo>
                  <a:lnTo>
                    <a:pt x="6" y="11"/>
                  </a:lnTo>
                  <a:lnTo>
                    <a:pt x="12" y="11"/>
                  </a:lnTo>
                  <a:lnTo>
                    <a:pt x="17" y="11"/>
                  </a:lnTo>
                  <a:lnTo>
                    <a:pt x="23" y="11"/>
                  </a:lnTo>
                  <a:lnTo>
                    <a:pt x="17" y="11"/>
                  </a:lnTo>
                  <a:lnTo>
                    <a:pt x="23" y="11"/>
                  </a:lnTo>
                  <a:lnTo>
                    <a:pt x="23" y="17"/>
                  </a:lnTo>
                  <a:lnTo>
                    <a:pt x="29" y="17"/>
                  </a:lnTo>
                  <a:lnTo>
                    <a:pt x="29" y="11"/>
                  </a:lnTo>
                  <a:lnTo>
                    <a:pt x="29" y="17"/>
                  </a:lnTo>
                  <a:lnTo>
                    <a:pt x="34" y="17"/>
                  </a:lnTo>
                  <a:lnTo>
                    <a:pt x="34" y="22"/>
                  </a:lnTo>
                  <a:lnTo>
                    <a:pt x="40" y="22"/>
                  </a:lnTo>
                  <a:lnTo>
                    <a:pt x="40"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6" name="Freeform 129">
              <a:extLst>
                <a:ext uri="{FF2B5EF4-FFF2-40B4-BE49-F238E27FC236}">
                  <a16:creationId xmlns:a16="http://schemas.microsoft.com/office/drawing/2014/main" id="{C9CDB369-953C-A441-C168-7DB9142B8A2B}"/>
                </a:ext>
              </a:extLst>
            </p:cNvPr>
            <p:cNvSpPr>
              <a:spLocks/>
            </p:cNvSpPr>
            <p:nvPr/>
          </p:nvSpPr>
          <p:spPr bwMode="auto">
            <a:xfrm>
              <a:off x="2594" y="1042"/>
              <a:ext cx="147" cy="159"/>
            </a:xfrm>
            <a:custGeom>
              <a:avLst/>
              <a:gdLst>
                <a:gd name="T0" fmla="*/ 147 w 147"/>
                <a:gd name="T1" fmla="*/ 12 h 159"/>
                <a:gd name="T2" fmla="*/ 142 w 147"/>
                <a:gd name="T3" fmla="*/ 57 h 159"/>
                <a:gd name="T4" fmla="*/ 136 w 147"/>
                <a:gd name="T5" fmla="*/ 159 h 159"/>
                <a:gd name="T6" fmla="*/ 0 w 147"/>
                <a:gd name="T7" fmla="*/ 153 h 159"/>
                <a:gd name="T8" fmla="*/ 0 w 147"/>
                <a:gd name="T9" fmla="*/ 108 h 159"/>
                <a:gd name="T10" fmla="*/ 6 w 147"/>
                <a:gd name="T11" fmla="*/ 74 h 159"/>
                <a:gd name="T12" fmla="*/ 11 w 147"/>
                <a:gd name="T13" fmla="*/ 0 h 159"/>
                <a:gd name="T14" fmla="*/ 34 w 147"/>
                <a:gd name="T15" fmla="*/ 6 h 159"/>
                <a:gd name="T16" fmla="*/ 119 w 147"/>
                <a:gd name="T17" fmla="*/ 6 h 159"/>
                <a:gd name="T18" fmla="*/ 147 w 147"/>
                <a:gd name="T19" fmla="*/ 1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59">
                  <a:moveTo>
                    <a:pt x="147" y="12"/>
                  </a:moveTo>
                  <a:lnTo>
                    <a:pt x="142" y="57"/>
                  </a:lnTo>
                  <a:lnTo>
                    <a:pt x="136" y="159"/>
                  </a:lnTo>
                  <a:lnTo>
                    <a:pt x="0" y="153"/>
                  </a:lnTo>
                  <a:lnTo>
                    <a:pt x="0" y="108"/>
                  </a:lnTo>
                  <a:lnTo>
                    <a:pt x="6" y="74"/>
                  </a:lnTo>
                  <a:lnTo>
                    <a:pt x="11" y="0"/>
                  </a:lnTo>
                  <a:lnTo>
                    <a:pt x="34" y="6"/>
                  </a:lnTo>
                  <a:lnTo>
                    <a:pt x="119" y="6"/>
                  </a:lnTo>
                  <a:lnTo>
                    <a:pt x="147"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Freeform 130">
              <a:extLst>
                <a:ext uri="{FF2B5EF4-FFF2-40B4-BE49-F238E27FC236}">
                  <a16:creationId xmlns:a16="http://schemas.microsoft.com/office/drawing/2014/main" id="{4ABD5124-86B2-8B53-9174-93A4A2786B1C}"/>
                </a:ext>
              </a:extLst>
            </p:cNvPr>
            <p:cNvSpPr>
              <a:spLocks/>
            </p:cNvSpPr>
            <p:nvPr/>
          </p:nvSpPr>
          <p:spPr bwMode="auto">
            <a:xfrm>
              <a:off x="3671" y="1717"/>
              <a:ext cx="227" cy="170"/>
            </a:xfrm>
            <a:custGeom>
              <a:avLst/>
              <a:gdLst>
                <a:gd name="T0" fmla="*/ 142 w 227"/>
                <a:gd name="T1" fmla="*/ 0 h 170"/>
                <a:gd name="T2" fmla="*/ 147 w 227"/>
                <a:gd name="T3" fmla="*/ 6 h 170"/>
                <a:gd name="T4" fmla="*/ 153 w 227"/>
                <a:gd name="T5" fmla="*/ 6 h 170"/>
                <a:gd name="T6" fmla="*/ 153 w 227"/>
                <a:gd name="T7" fmla="*/ 11 h 170"/>
                <a:gd name="T8" fmla="*/ 159 w 227"/>
                <a:gd name="T9" fmla="*/ 11 h 170"/>
                <a:gd name="T10" fmla="*/ 159 w 227"/>
                <a:gd name="T11" fmla="*/ 6 h 170"/>
                <a:gd name="T12" fmla="*/ 159 w 227"/>
                <a:gd name="T13" fmla="*/ 11 h 170"/>
                <a:gd name="T14" fmla="*/ 164 w 227"/>
                <a:gd name="T15" fmla="*/ 11 h 170"/>
                <a:gd name="T16" fmla="*/ 170 w 227"/>
                <a:gd name="T17" fmla="*/ 17 h 170"/>
                <a:gd name="T18" fmla="*/ 164 w 227"/>
                <a:gd name="T19" fmla="*/ 17 h 170"/>
                <a:gd name="T20" fmla="*/ 164 w 227"/>
                <a:gd name="T21" fmla="*/ 23 h 170"/>
                <a:gd name="T22" fmla="*/ 170 w 227"/>
                <a:gd name="T23" fmla="*/ 23 h 170"/>
                <a:gd name="T24" fmla="*/ 176 w 227"/>
                <a:gd name="T25" fmla="*/ 28 h 170"/>
                <a:gd name="T26" fmla="*/ 176 w 227"/>
                <a:gd name="T27" fmla="*/ 23 h 170"/>
                <a:gd name="T28" fmla="*/ 176 w 227"/>
                <a:gd name="T29" fmla="*/ 28 h 170"/>
                <a:gd name="T30" fmla="*/ 181 w 227"/>
                <a:gd name="T31" fmla="*/ 28 h 170"/>
                <a:gd name="T32" fmla="*/ 181 w 227"/>
                <a:gd name="T33" fmla="*/ 34 h 170"/>
                <a:gd name="T34" fmla="*/ 187 w 227"/>
                <a:gd name="T35" fmla="*/ 34 h 170"/>
                <a:gd name="T36" fmla="*/ 187 w 227"/>
                <a:gd name="T37" fmla="*/ 40 h 170"/>
                <a:gd name="T38" fmla="*/ 193 w 227"/>
                <a:gd name="T39" fmla="*/ 40 h 170"/>
                <a:gd name="T40" fmla="*/ 193 w 227"/>
                <a:gd name="T41" fmla="*/ 34 h 170"/>
                <a:gd name="T42" fmla="*/ 193 w 227"/>
                <a:gd name="T43" fmla="*/ 40 h 170"/>
                <a:gd name="T44" fmla="*/ 198 w 227"/>
                <a:gd name="T45" fmla="*/ 40 h 170"/>
                <a:gd name="T46" fmla="*/ 204 w 227"/>
                <a:gd name="T47" fmla="*/ 40 h 170"/>
                <a:gd name="T48" fmla="*/ 198 w 227"/>
                <a:gd name="T49" fmla="*/ 40 h 170"/>
                <a:gd name="T50" fmla="*/ 204 w 227"/>
                <a:gd name="T51" fmla="*/ 40 h 170"/>
                <a:gd name="T52" fmla="*/ 198 w 227"/>
                <a:gd name="T53" fmla="*/ 45 h 170"/>
                <a:gd name="T54" fmla="*/ 204 w 227"/>
                <a:gd name="T55" fmla="*/ 45 h 170"/>
                <a:gd name="T56" fmla="*/ 198 w 227"/>
                <a:gd name="T57" fmla="*/ 45 h 170"/>
                <a:gd name="T58" fmla="*/ 198 w 227"/>
                <a:gd name="T59" fmla="*/ 51 h 170"/>
                <a:gd name="T60" fmla="*/ 198 w 227"/>
                <a:gd name="T61" fmla="*/ 57 h 170"/>
                <a:gd name="T62" fmla="*/ 204 w 227"/>
                <a:gd name="T63" fmla="*/ 57 h 170"/>
                <a:gd name="T64" fmla="*/ 210 w 227"/>
                <a:gd name="T65" fmla="*/ 57 h 170"/>
                <a:gd name="T66" fmla="*/ 215 w 227"/>
                <a:gd name="T67" fmla="*/ 57 h 170"/>
                <a:gd name="T68" fmla="*/ 215 w 227"/>
                <a:gd name="T69" fmla="*/ 62 h 170"/>
                <a:gd name="T70" fmla="*/ 210 w 227"/>
                <a:gd name="T71" fmla="*/ 68 h 170"/>
                <a:gd name="T72" fmla="*/ 215 w 227"/>
                <a:gd name="T73" fmla="*/ 68 h 170"/>
                <a:gd name="T74" fmla="*/ 210 w 227"/>
                <a:gd name="T75" fmla="*/ 74 h 170"/>
                <a:gd name="T76" fmla="*/ 210 w 227"/>
                <a:gd name="T77" fmla="*/ 79 h 170"/>
                <a:gd name="T78" fmla="*/ 215 w 227"/>
                <a:gd name="T79" fmla="*/ 79 h 170"/>
                <a:gd name="T80" fmla="*/ 221 w 227"/>
                <a:gd name="T81" fmla="*/ 79 h 170"/>
                <a:gd name="T82" fmla="*/ 227 w 227"/>
                <a:gd name="T83" fmla="*/ 79 h 170"/>
                <a:gd name="T84" fmla="*/ 227 w 227"/>
                <a:gd name="T85" fmla="*/ 85 h 170"/>
                <a:gd name="T86" fmla="*/ 227 w 227"/>
                <a:gd name="T87" fmla="*/ 91 h 170"/>
                <a:gd name="T88" fmla="*/ 227 w 227"/>
                <a:gd name="T89" fmla="*/ 96 h 170"/>
                <a:gd name="T90" fmla="*/ 227 w 227"/>
                <a:gd name="T91" fmla="*/ 102 h 170"/>
                <a:gd name="T92" fmla="*/ 198 w 227"/>
                <a:gd name="T93" fmla="*/ 119 h 170"/>
                <a:gd name="T94" fmla="*/ 176 w 227"/>
                <a:gd name="T95" fmla="*/ 130 h 170"/>
                <a:gd name="T96" fmla="*/ 108 w 227"/>
                <a:gd name="T97" fmla="*/ 170 h 170"/>
                <a:gd name="T98" fmla="*/ 85 w 227"/>
                <a:gd name="T99" fmla="*/ 164 h 170"/>
                <a:gd name="T100" fmla="*/ 51 w 227"/>
                <a:gd name="T101" fmla="*/ 164 h 170"/>
                <a:gd name="T102" fmla="*/ 28 w 227"/>
                <a:gd name="T103" fmla="*/ 125 h 170"/>
                <a:gd name="T104" fmla="*/ 17 w 227"/>
                <a:gd name="T105" fmla="*/ 108 h 170"/>
                <a:gd name="T106" fmla="*/ 0 w 227"/>
                <a:gd name="T107" fmla="*/ 79 h 170"/>
                <a:gd name="T108" fmla="*/ 57 w 227"/>
                <a:gd name="T109" fmla="*/ 51 h 170"/>
                <a:gd name="T110" fmla="*/ 57 w 227"/>
                <a:gd name="T111" fmla="*/ 45 h 170"/>
                <a:gd name="T112" fmla="*/ 79 w 227"/>
                <a:gd name="T113" fmla="*/ 34 h 170"/>
                <a:gd name="T114" fmla="*/ 85 w 227"/>
                <a:gd name="T115" fmla="*/ 34 h 170"/>
                <a:gd name="T116" fmla="*/ 96 w 227"/>
                <a:gd name="T117" fmla="*/ 28 h 170"/>
                <a:gd name="T118" fmla="*/ 113 w 227"/>
                <a:gd name="T119" fmla="*/ 17 h 170"/>
                <a:gd name="T120" fmla="*/ 136 w 227"/>
                <a:gd name="T121" fmla="*/ 0 h 170"/>
                <a:gd name="T122" fmla="*/ 142 w 227"/>
                <a:gd name="T1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7" h="170">
                  <a:moveTo>
                    <a:pt x="142" y="0"/>
                  </a:moveTo>
                  <a:lnTo>
                    <a:pt x="147" y="6"/>
                  </a:lnTo>
                  <a:lnTo>
                    <a:pt x="153" y="6"/>
                  </a:lnTo>
                  <a:lnTo>
                    <a:pt x="153" y="11"/>
                  </a:lnTo>
                  <a:lnTo>
                    <a:pt x="159" y="11"/>
                  </a:lnTo>
                  <a:lnTo>
                    <a:pt x="159" y="6"/>
                  </a:lnTo>
                  <a:lnTo>
                    <a:pt x="159" y="11"/>
                  </a:lnTo>
                  <a:lnTo>
                    <a:pt x="164" y="11"/>
                  </a:lnTo>
                  <a:lnTo>
                    <a:pt x="170" y="17"/>
                  </a:lnTo>
                  <a:lnTo>
                    <a:pt x="164" y="17"/>
                  </a:lnTo>
                  <a:lnTo>
                    <a:pt x="164" y="23"/>
                  </a:lnTo>
                  <a:lnTo>
                    <a:pt x="170" y="23"/>
                  </a:lnTo>
                  <a:lnTo>
                    <a:pt x="176" y="28"/>
                  </a:lnTo>
                  <a:lnTo>
                    <a:pt x="176" y="23"/>
                  </a:lnTo>
                  <a:lnTo>
                    <a:pt x="176" y="28"/>
                  </a:lnTo>
                  <a:lnTo>
                    <a:pt x="181" y="28"/>
                  </a:lnTo>
                  <a:lnTo>
                    <a:pt x="181" y="34"/>
                  </a:lnTo>
                  <a:lnTo>
                    <a:pt x="187" y="34"/>
                  </a:lnTo>
                  <a:lnTo>
                    <a:pt x="187" y="40"/>
                  </a:lnTo>
                  <a:lnTo>
                    <a:pt x="193" y="40"/>
                  </a:lnTo>
                  <a:lnTo>
                    <a:pt x="193" y="34"/>
                  </a:lnTo>
                  <a:lnTo>
                    <a:pt x="193" y="40"/>
                  </a:lnTo>
                  <a:lnTo>
                    <a:pt x="198" y="40"/>
                  </a:lnTo>
                  <a:lnTo>
                    <a:pt x="204" y="40"/>
                  </a:lnTo>
                  <a:lnTo>
                    <a:pt x="198" y="40"/>
                  </a:lnTo>
                  <a:lnTo>
                    <a:pt x="204" y="40"/>
                  </a:lnTo>
                  <a:lnTo>
                    <a:pt x="198" y="45"/>
                  </a:lnTo>
                  <a:lnTo>
                    <a:pt x="204" y="45"/>
                  </a:lnTo>
                  <a:lnTo>
                    <a:pt x="198" y="45"/>
                  </a:lnTo>
                  <a:lnTo>
                    <a:pt x="198" y="51"/>
                  </a:lnTo>
                  <a:lnTo>
                    <a:pt x="198" y="57"/>
                  </a:lnTo>
                  <a:lnTo>
                    <a:pt x="204" y="57"/>
                  </a:lnTo>
                  <a:lnTo>
                    <a:pt x="210" y="57"/>
                  </a:lnTo>
                  <a:lnTo>
                    <a:pt x="215" y="57"/>
                  </a:lnTo>
                  <a:lnTo>
                    <a:pt x="215" y="62"/>
                  </a:lnTo>
                  <a:lnTo>
                    <a:pt x="210" y="68"/>
                  </a:lnTo>
                  <a:lnTo>
                    <a:pt x="215" y="68"/>
                  </a:lnTo>
                  <a:lnTo>
                    <a:pt x="210" y="74"/>
                  </a:lnTo>
                  <a:lnTo>
                    <a:pt x="210" y="79"/>
                  </a:lnTo>
                  <a:lnTo>
                    <a:pt x="215" y="79"/>
                  </a:lnTo>
                  <a:lnTo>
                    <a:pt x="221" y="79"/>
                  </a:lnTo>
                  <a:lnTo>
                    <a:pt x="227" y="79"/>
                  </a:lnTo>
                  <a:lnTo>
                    <a:pt x="227" y="85"/>
                  </a:lnTo>
                  <a:lnTo>
                    <a:pt x="227" y="91"/>
                  </a:lnTo>
                  <a:lnTo>
                    <a:pt x="227" y="96"/>
                  </a:lnTo>
                  <a:lnTo>
                    <a:pt x="227" y="102"/>
                  </a:lnTo>
                  <a:lnTo>
                    <a:pt x="198" y="119"/>
                  </a:lnTo>
                  <a:lnTo>
                    <a:pt x="176" y="130"/>
                  </a:lnTo>
                  <a:lnTo>
                    <a:pt x="108" y="170"/>
                  </a:lnTo>
                  <a:lnTo>
                    <a:pt x="85" y="164"/>
                  </a:lnTo>
                  <a:lnTo>
                    <a:pt x="51" y="164"/>
                  </a:lnTo>
                  <a:lnTo>
                    <a:pt x="28" y="125"/>
                  </a:lnTo>
                  <a:lnTo>
                    <a:pt x="17" y="108"/>
                  </a:lnTo>
                  <a:lnTo>
                    <a:pt x="0" y="79"/>
                  </a:lnTo>
                  <a:lnTo>
                    <a:pt x="57" y="51"/>
                  </a:lnTo>
                  <a:lnTo>
                    <a:pt x="57" y="45"/>
                  </a:lnTo>
                  <a:lnTo>
                    <a:pt x="79" y="34"/>
                  </a:lnTo>
                  <a:lnTo>
                    <a:pt x="85" y="34"/>
                  </a:lnTo>
                  <a:lnTo>
                    <a:pt x="96" y="28"/>
                  </a:lnTo>
                  <a:lnTo>
                    <a:pt x="113" y="17"/>
                  </a:lnTo>
                  <a:lnTo>
                    <a:pt x="136" y="0"/>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Freeform 131">
              <a:extLst>
                <a:ext uri="{FF2B5EF4-FFF2-40B4-BE49-F238E27FC236}">
                  <a16:creationId xmlns:a16="http://schemas.microsoft.com/office/drawing/2014/main" id="{022C7E52-36AC-423C-F6B6-2F476FB8D53F}"/>
                </a:ext>
              </a:extLst>
            </p:cNvPr>
            <p:cNvSpPr>
              <a:spLocks/>
            </p:cNvSpPr>
            <p:nvPr/>
          </p:nvSpPr>
          <p:spPr bwMode="auto">
            <a:xfrm>
              <a:off x="3229" y="1490"/>
              <a:ext cx="142" cy="159"/>
            </a:xfrm>
            <a:custGeom>
              <a:avLst/>
              <a:gdLst>
                <a:gd name="T0" fmla="*/ 142 w 142"/>
                <a:gd name="T1" fmla="*/ 6 h 159"/>
                <a:gd name="T2" fmla="*/ 142 w 142"/>
                <a:gd name="T3" fmla="*/ 28 h 159"/>
                <a:gd name="T4" fmla="*/ 142 w 142"/>
                <a:gd name="T5" fmla="*/ 62 h 159"/>
                <a:gd name="T6" fmla="*/ 136 w 142"/>
                <a:gd name="T7" fmla="*/ 62 h 159"/>
                <a:gd name="T8" fmla="*/ 136 w 142"/>
                <a:gd name="T9" fmla="*/ 74 h 159"/>
                <a:gd name="T10" fmla="*/ 136 w 142"/>
                <a:gd name="T11" fmla="*/ 108 h 159"/>
                <a:gd name="T12" fmla="*/ 136 w 142"/>
                <a:gd name="T13" fmla="*/ 142 h 159"/>
                <a:gd name="T14" fmla="*/ 136 w 142"/>
                <a:gd name="T15" fmla="*/ 159 h 159"/>
                <a:gd name="T16" fmla="*/ 79 w 142"/>
                <a:gd name="T17" fmla="*/ 159 h 159"/>
                <a:gd name="T18" fmla="*/ 22 w 142"/>
                <a:gd name="T19" fmla="*/ 153 h 159"/>
                <a:gd name="T20" fmla="*/ 0 w 142"/>
                <a:gd name="T21" fmla="*/ 153 h 159"/>
                <a:gd name="T22" fmla="*/ 0 w 142"/>
                <a:gd name="T23" fmla="*/ 85 h 159"/>
                <a:gd name="T24" fmla="*/ 0 w 142"/>
                <a:gd name="T25" fmla="*/ 40 h 159"/>
                <a:gd name="T26" fmla="*/ 5 w 142"/>
                <a:gd name="T27" fmla="*/ 17 h 159"/>
                <a:gd name="T28" fmla="*/ 45 w 142"/>
                <a:gd name="T29" fmla="*/ 17 h 159"/>
                <a:gd name="T30" fmla="*/ 45 w 142"/>
                <a:gd name="T31" fmla="*/ 0 h 159"/>
                <a:gd name="T32" fmla="*/ 91 w 142"/>
                <a:gd name="T33" fmla="*/ 0 h 159"/>
                <a:gd name="T34" fmla="*/ 142 w 142"/>
                <a:gd name="T35" fmla="*/ 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9">
                  <a:moveTo>
                    <a:pt x="142" y="6"/>
                  </a:moveTo>
                  <a:lnTo>
                    <a:pt x="142" y="28"/>
                  </a:lnTo>
                  <a:lnTo>
                    <a:pt x="142" y="62"/>
                  </a:lnTo>
                  <a:lnTo>
                    <a:pt x="136" y="62"/>
                  </a:lnTo>
                  <a:lnTo>
                    <a:pt x="136" y="74"/>
                  </a:lnTo>
                  <a:lnTo>
                    <a:pt x="136" y="108"/>
                  </a:lnTo>
                  <a:lnTo>
                    <a:pt x="136" y="142"/>
                  </a:lnTo>
                  <a:lnTo>
                    <a:pt x="136" y="159"/>
                  </a:lnTo>
                  <a:lnTo>
                    <a:pt x="79" y="159"/>
                  </a:lnTo>
                  <a:lnTo>
                    <a:pt x="22" y="153"/>
                  </a:lnTo>
                  <a:lnTo>
                    <a:pt x="0" y="153"/>
                  </a:lnTo>
                  <a:lnTo>
                    <a:pt x="0" y="85"/>
                  </a:lnTo>
                  <a:lnTo>
                    <a:pt x="0" y="40"/>
                  </a:lnTo>
                  <a:lnTo>
                    <a:pt x="5" y="17"/>
                  </a:lnTo>
                  <a:lnTo>
                    <a:pt x="45" y="17"/>
                  </a:lnTo>
                  <a:lnTo>
                    <a:pt x="45" y="0"/>
                  </a:lnTo>
                  <a:lnTo>
                    <a:pt x="91" y="0"/>
                  </a:lnTo>
                  <a:lnTo>
                    <a:pt x="142"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Freeform 132">
              <a:extLst>
                <a:ext uri="{FF2B5EF4-FFF2-40B4-BE49-F238E27FC236}">
                  <a16:creationId xmlns:a16="http://schemas.microsoft.com/office/drawing/2014/main" id="{57FED333-5EB0-8027-F600-615542675500}"/>
                </a:ext>
              </a:extLst>
            </p:cNvPr>
            <p:cNvSpPr>
              <a:spLocks/>
            </p:cNvSpPr>
            <p:nvPr/>
          </p:nvSpPr>
          <p:spPr bwMode="auto">
            <a:xfrm>
              <a:off x="4289" y="1700"/>
              <a:ext cx="159" cy="130"/>
            </a:xfrm>
            <a:custGeom>
              <a:avLst/>
              <a:gdLst>
                <a:gd name="T0" fmla="*/ 147 w 159"/>
                <a:gd name="T1" fmla="*/ 6 h 130"/>
                <a:gd name="T2" fmla="*/ 147 w 159"/>
                <a:gd name="T3" fmla="*/ 17 h 130"/>
                <a:gd name="T4" fmla="*/ 147 w 159"/>
                <a:gd name="T5" fmla="*/ 28 h 130"/>
                <a:gd name="T6" fmla="*/ 147 w 159"/>
                <a:gd name="T7" fmla="*/ 40 h 130"/>
                <a:gd name="T8" fmla="*/ 147 w 159"/>
                <a:gd name="T9" fmla="*/ 51 h 130"/>
                <a:gd name="T10" fmla="*/ 147 w 159"/>
                <a:gd name="T11" fmla="*/ 62 h 130"/>
                <a:gd name="T12" fmla="*/ 147 w 159"/>
                <a:gd name="T13" fmla="*/ 74 h 130"/>
                <a:gd name="T14" fmla="*/ 153 w 159"/>
                <a:gd name="T15" fmla="*/ 85 h 130"/>
                <a:gd name="T16" fmla="*/ 153 w 159"/>
                <a:gd name="T17" fmla="*/ 96 h 130"/>
                <a:gd name="T18" fmla="*/ 153 w 159"/>
                <a:gd name="T19" fmla="*/ 108 h 130"/>
                <a:gd name="T20" fmla="*/ 153 w 159"/>
                <a:gd name="T21" fmla="*/ 119 h 130"/>
                <a:gd name="T22" fmla="*/ 159 w 159"/>
                <a:gd name="T23" fmla="*/ 125 h 130"/>
                <a:gd name="T24" fmla="*/ 74 w 159"/>
                <a:gd name="T25" fmla="*/ 130 h 130"/>
                <a:gd name="T26" fmla="*/ 23 w 159"/>
                <a:gd name="T27" fmla="*/ 130 h 130"/>
                <a:gd name="T28" fmla="*/ 0 w 159"/>
                <a:gd name="T29" fmla="*/ 113 h 130"/>
                <a:gd name="T30" fmla="*/ 0 w 159"/>
                <a:gd name="T31" fmla="*/ 91 h 130"/>
                <a:gd name="T32" fmla="*/ 6 w 159"/>
                <a:gd name="T33" fmla="*/ 85 h 130"/>
                <a:gd name="T34" fmla="*/ 6 w 159"/>
                <a:gd name="T35" fmla="*/ 74 h 130"/>
                <a:gd name="T36" fmla="*/ 6 w 159"/>
                <a:gd name="T37" fmla="*/ 57 h 130"/>
                <a:gd name="T38" fmla="*/ 11 w 159"/>
                <a:gd name="T39" fmla="*/ 45 h 130"/>
                <a:gd name="T40" fmla="*/ 23 w 159"/>
                <a:gd name="T41" fmla="*/ 34 h 130"/>
                <a:gd name="T42" fmla="*/ 23 w 159"/>
                <a:gd name="T43" fmla="*/ 23 h 130"/>
                <a:gd name="T44" fmla="*/ 28 w 159"/>
                <a:gd name="T45" fmla="*/ 17 h 130"/>
                <a:gd name="T46" fmla="*/ 28 w 159"/>
                <a:gd name="T47" fmla="*/ 6 h 130"/>
                <a:gd name="T48" fmla="*/ 34 w 159"/>
                <a:gd name="T49" fmla="*/ 0 h 130"/>
                <a:gd name="T50" fmla="*/ 40 w 159"/>
                <a:gd name="T51" fmla="*/ 6 h 130"/>
                <a:gd name="T52" fmla="*/ 45 w 159"/>
                <a:gd name="T53" fmla="*/ 11 h 130"/>
                <a:gd name="T54" fmla="*/ 51 w 159"/>
                <a:gd name="T55" fmla="*/ 6 h 130"/>
                <a:gd name="T56" fmla="*/ 57 w 159"/>
                <a:gd name="T57" fmla="*/ 11 h 130"/>
                <a:gd name="T58" fmla="*/ 62 w 159"/>
                <a:gd name="T59" fmla="*/ 11 h 130"/>
                <a:gd name="T60" fmla="*/ 68 w 159"/>
                <a:gd name="T61" fmla="*/ 17 h 130"/>
                <a:gd name="T62" fmla="*/ 68 w 159"/>
                <a:gd name="T63" fmla="*/ 17 h 130"/>
                <a:gd name="T64" fmla="*/ 147 w 159"/>
                <a:gd name="T6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30">
                  <a:moveTo>
                    <a:pt x="147" y="0"/>
                  </a:moveTo>
                  <a:lnTo>
                    <a:pt x="147" y="6"/>
                  </a:lnTo>
                  <a:lnTo>
                    <a:pt x="147" y="11"/>
                  </a:lnTo>
                  <a:lnTo>
                    <a:pt x="147" y="17"/>
                  </a:lnTo>
                  <a:lnTo>
                    <a:pt x="147" y="23"/>
                  </a:lnTo>
                  <a:lnTo>
                    <a:pt x="147" y="28"/>
                  </a:lnTo>
                  <a:lnTo>
                    <a:pt x="147" y="34"/>
                  </a:lnTo>
                  <a:lnTo>
                    <a:pt x="147" y="40"/>
                  </a:lnTo>
                  <a:lnTo>
                    <a:pt x="147" y="45"/>
                  </a:lnTo>
                  <a:lnTo>
                    <a:pt x="147" y="51"/>
                  </a:lnTo>
                  <a:lnTo>
                    <a:pt x="147" y="57"/>
                  </a:lnTo>
                  <a:lnTo>
                    <a:pt x="147" y="62"/>
                  </a:lnTo>
                  <a:lnTo>
                    <a:pt x="147" y="68"/>
                  </a:lnTo>
                  <a:lnTo>
                    <a:pt x="147" y="74"/>
                  </a:lnTo>
                  <a:lnTo>
                    <a:pt x="147" y="79"/>
                  </a:lnTo>
                  <a:lnTo>
                    <a:pt x="153" y="85"/>
                  </a:lnTo>
                  <a:lnTo>
                    <a:pt x="153" y="91"/>
                  </a:lnTo>
                  <a:lnTo>
                    <a:pt x="153" y="96"/>
                  </a:lnTo>
                  <a:lnTo>
                    <a:pt x="153" y="102"/>
                  </a:lnTo>
                  <a:lnTo>
                    <a:pt x="153" y="108"/>
                  </a:lnTo>
                  <a:lnTo>
                    <a:pt x="153" y="113"/>
                  </a:lnTo>
                  <a:lnTo>
                    <a:pt x="153" y="119"/>
                  </a:lnTo>
                  <a:lnTo>
                    <a:pt x="153" y="125"/>
                  </a:lnTo>
                  <a:lnTo>
                    <a:pt x="159" y="125"/>
                  </a:lnTo>
                  <a:lnTo>
                    <a:pt x="159" y="130"/>
                  </a:lnTo>
                  <a:lnTo>
                    <a:pt x="74" y="130"/>
                  </a:lnTo>
                  <a:lnTo>
                    <a:pt x="57" y="130"/>
                  </a:lnTo>
                  <a:lnTo>
                    <a:pt x="23" y="130"/>
                  </a:lnTo>
                  <a:lnTo>
                    <a:pt x="0" y="130"/>
                  </a:lnTo>
                  <a:lnTo>
                    <a:pt x="0" y="113"/>
                  </a:lnTo>
                  <a:lnTo>
                    <a:pt x="0" y="96"/>
                  </a:lnTo>
                  <a:lnTo>
                    <a:pt x="0" y="91"/>
                  </a:lnTo>
                  <a:lnTo>
                    <a:pt x="0" y="85"/>
                  </a:lnTo>
                  <a:lnTo>
                    <a:pt x="6" y="85"/>
                  </a:lnTo>
                  <a:lnTo>
                    <a:pt x="6" y="79"/>
                  </a:lnTo>
                  <a:lnTo>
                    <a:pt x="6" y="74"/>
                  </a:lnTo>
                  <a:lnTo>
                    <a:pt x="6" y="62"/>
                  </a:lnTo>
                  <a:lnTo>
                    <a:pt x="6" y="57"/>
                  </a:lnTo>
                  <a:lnTo>
                    <a:pt x="11" y="51"/>
                  </a:lnTo>
                  <a:lnTo>
                    <a:pt x="11" y="45"/>
                  </a:lnTo>
                  <a:lnTo>
                    <a:pt x="17" y="40"/>
                  </a:lnTo>
                  <a:lnTo>
                    <a:pt x="23" y="34"/>
                  </a:lnTo>
                  <a:lnTo>
                    <a:pt x="23" y="28"/>
                  </a:lnTo>
                  <a:lnTo>
                    <a:pt x="23" y="23"/>
                  </a:lnTo>
                  <a:lnTo>
                    <a:pt x="23" y="17"/>
                  </a:lnTo>
                  <a:lnTo>
                    <a:pt x="28" y="17"/>
                  </a:lnTo>
                  <a:lnTo>
                    <a:pt x="28" y="11"/>
                  </a:lnTo>
                  <a:lnTo>
                    <a:pt x="28" y="6"/>
                  </a:lnTo>
                  <a:lnTo>
                    <a:pt x="28" y="0"/>
                  </a:lnTo>
                  <a:lnTo>
                    <a:pt x="34" y="0"/>
                  </a:lnTo>
                  <a:lnTo>
                    <a:pt x="34" y="6"/>
                  </a:lnTo>
                  <a:lnTo>
                    <a:pt x="40" y="6"/>
                  </a:lnTo>
                  <a:lnTo>
                    <a:pt x="45" y="6"/>
                  </a:lnTo>
                  <a:lnTo>
                    <a:pt x="45" y="11"/>
                  </a:lnTo>
                  <a:lnTo>
                    <a:pt x="45" y="6"/>
                  </a:lnTo>
                  <a:lnTo>
                    <a:pt x="51" y="6"/>
                  </a:lnTo>
                  <a:lnTo>
                    <a:pt x="57" y="6"/>
                  </a:lnTo>
                  <a:lnTo>
                    <a:pt x="57" y="11"/>
                  </a:lnTo>
                  <a:lnTo>
                    <a:pt x="62" y="17"/>
                  </a:lnTo>
                  <a:lnTo>
                    <a:pt x="62" y="11"/>
                  </a:lnTo>
                  <a:lnTo>
                    <a:pt x="62" y="17"/>
                  </a:lnTo>
                  <a:lnTo>
                    <a:pt x="68" y="17"/>
                  </a:lnTo>
                  <a:lnTo>
                    <a:pt x="68" y="23"/>
                  </a:lnTo>
                  <a:lnTo>
                    <a:pt x="68" y="17"/>
                  </a:lnTo>
                  <a:lnTo>
                    <a:pt x="130" y="0"/>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0" name="Freeform 133">
              <a:extLst>
                <a:ext uri="{FF2B5EF4-FFF2-40B4-BE49-F238E27FC236}">
                  <a16:creationId xmlns:a16="http://schemas.microsoft.com/office/drawing/2014/main" id="{B6BB4030-9C70-4F2D-DB91-D08A500CE27C}"/>
                </a:ext>
              </a:extLst>
            </p:cNvPr>
            <p:cNvSpPr>
              <a:spLocks/>
            </p:cNvSpPr>
            <p:nvPr/>
          </p:nvSpPr>
          <p:spPr bwMode="auto">
            <a:xfrm>
              <a:off x="3365" y="1496"/>
              <a:ext cx="142" cy="142"/>
            </a:xfrm>
            <a:custGeom>
              <a:avLst/>
              <a:gdLst>
                <a:gd name="T0" fmla="*/ 119 w 142"/>
                <a:gd name="T1" fmla="*/ 142 h 142"/>
                <a:gd name="T2" fmla="*/ 108 w 142"/>
                <a:gd name="T3" fmla="*/ 142 h 142"/>
                <a:gd name="T4" fmla="*/ 62 w 142"/>
                <a:gd name="T5" fmla="*/ 142 h 142"/>
                <a:gd name="T6" fmla="*/ 23 w 142"/>
                <a:gd name="T7" fmla="*/ 142 h 142"/>
                <a:gd name="T8" fmla="*/ 0 w 142"/>
                <a:gd name="T9" fmla="*/ 136 h 142"/>
                <a:gd name="T10" fmla="*/ 0 w 142"/>
                <a:gd name="T11" fmla="*/ 102 h 142"/>
                <a:gd name="T12" fmla="*/ 0 w 142"/>
                <a:gd name="T13" fmla="*/ 68 h 142"/>
                <a:gd name="T14" fmla="*/ 0 w 142"/>
                <a:gd name="T15" fmla="*/ 56 h 142"/>
                <a:gd name="T16" fmla="*/ 6 w 142"/>
                <a:gd name="T17" fmla="*/ 56 h 142"/>
                <a:gd name="T18" fmla="*/ 6 w 142"/>
                <a:gd name="T19" fmla="*/ 22 h 142"/>
                <a:gd name="T20" fmla="*/ 6 w 142"/>
                <a:gd name="T21" fmla="*/ 0 h 142"/>
                <a:gd name="T22" fmla="*/ 40 w 142"/>
                <a:gd name="T23" fmla="*/ 0 h 142"/>
                <a:gd name="T24" fmla="*/ 79 w 142"/>
                <a:gd name="T25" fmla="*/ 0 h 142"/>
                <a:gd name="T26" fmla="*/ 85 w 142"/>
                <a:gd name="T27" fmla="*/ 0 h 142"/>
                <a:gd name="T28" fmla="*/ 125 w 142"/>
                <a:gd name="T29" fmla="*/ 5 h 142"/>
                <a:gd name="T30" fmla="*/ 142 w 142"/>
                <a:gd name="T31" fmla="*/ 5 h 142"/>
                <a:gd name="T32" fmla="*/ 142 w 142"/>
                <a:gd name="T33" fmla="*/ 28 h 142"/>
                <a:gd name="T34" fmla="*/ 142 w 142"/>
                <a:gd name="T35" fmla="*/ 34 h 142"/>
                <a:gd name="T36" fmla="*/ 142 w 142"/>
                <a:gd name="T37" fmla="*/ 51 h 142"/>
                <a:gd name="T38" fmla="*/ 136 w 142"/>
                <a:gd name="T39" fmla="*/ 73 h 142"/>
                <a:gd name="T40" fmla="*/ 136 w 142"/>
                <a:gd name="T41" fmla="*/ 85 h 142"/>
                <a:gd name="T42" fmla="*/ 136 w 142"/>
                <a:gd name="T43" fmla="*/ 125 h 142"/>
                <a:gd name="T44" fmla="*/ 136 w 142"/>
                <a:gd name="T45" fmla="*/ 142 h 142"/>
                <a:gd name="T46" fmla="*/ 119 w 142"/>
                <a:gd name="T4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42">
                  <a:moveTo>
                    <a:pt x="119" y="142"/>
                  </a:moveTo>
                  <a:lnTo>
                    <a:pt x="108" y="142"/>
                  </a:lnTo>
                  <a:lnTo>
                    <a:pt x="62" y="142"/>
                  </a:lnTo>
                  <a:lnTo>
                    <a:pt x="23" y="142"/>
                  </a:lnTo>
                  <a:lnTo>
                    <a:pt x="0" y="136"/>
                  </a:lnTo>
                  <a:lnTo>
                    <a:pt x="0" y="102"/>
                  </a:lnTo>
                  <a:lnTo>
                    <a:pt x="0" y="68"/>
                  </a:lnTo>
                  <a:lnTo>
                    <a:pt x="0" y="56"/>
                  </a:lnTo>
                  <a:lnTo>
                    <a:pt x="6" y="56"/>
                  </a:lnTo>
                  <a:lnTo>
                    <a:pt x="6" y="22"/>
                  </a:lnTo>
                  <a:lnTo>
                    <a:pt x="6" y="0"/>
                  </a:lnTo>
                  <a:lnTo>
                    <a:pt x="40" y="0"/>
                  </a:lnTo>
                  <a:lnTo>
                    <a:pt x="79" y="0"/>
                  </a:lnTo>
                  <a:lnTo>
                    <a:pt x="85" y="0"/>
                  </a:lnTo>
                  <a:lnTo>
                    <a:pt x="125" y="5"/>
                  </a:lnTo>
                  <a:lnTo>
                    <a:pt x="142" y="5"/>
                  </a:lnTo>
                  <a:lnTo>
                    <a:pt x="142" y="28"/>
                  </a:lnTo>
                  <a:lnTo>
                    <a:pt x="142" y="34"/>
                  </a:lnTo>
                  <a:lnTo>
                    <a:pt x="142" y="51"/>
                  </a:lnTo>
                  <a:lnTo>
                    <a:pt x="136" y="73"/>
                  </a:lnTo>
                  <a:lnTo>
                    <a:pt x="136" y="85"/>
                  </a:lnTo>
                  <a:lnTo>
                    <a:pt x="136" y="125"/>
                  </a:lnTo>
                  <a:lnTo>
                    <a:pt x="136" y="142"/>
                  </a:lnTo>
                  <a:lnTo>
                    <a:pt x="119"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1" name="Freeform 134">
              <a:extLst>
                <a:ext uri="{FF2B5EF4-FFF2-40B4-BE49-F238E27FC236}">
                  <a16:creationId xmlns:a16="http://schemas.microsoft.com/office/drawing/2014/main" id="{C3CE9511-E414-6DC9-EA01-B72340534413}"/>
                </a:ext>
              </a:extLst>
            </p:cNvPr>
            <p:cNvSpPr>
              <a:spLocks/>
            </p:cNvSpPr>
            <p:nvPr/>
          </p:nvSpPr>
          <p:spPr bwMode="auto">
            <a:xfrm>
              <a:off x="3920" y="1513"/>
              <a:ext cx="91" cy="85"/>
            </a:xfrm>
            <a:custGeom>
              <a:avLst/>
              <a:gdLst>
                <a:gd name="T0" fmla="*/ 91 w 91"/>
                <a:gd name="T1" fmla="*/ 85 h 85"/>
                <a:gd name="T2" fmla="*/ 91 w 91"/>
                <a:gd name="T3" fmla="*/ 79 h 85"/>
                <a:gd name="T4" fmla="*/ 91 w 91"/>
                <a:gd name="T5" fmla="*/ 85 h 85"/>
                <a:gd name="T6" fmla="*/ 85 w 91"/>
                <a:gd name="T7" fmla="*/ 85 h 85"/>
                <a:gd name="T8" fmla="*/ 85 w 91"/>
                <a:gd name="T9" fmla="*/ 79 h 85"/>
                <a:gd name="T10" fmla="*/ 80 w 91"/>
                <a:gd name="T11" fmla="*/ 79 h 85"/>
                <a:gd name="T12" fmla="*/ 74 w 91"/>
                <a:gd name="T13" fmla="*/ 79 h 85"/>
                <a:gd name="T14" fmla="*/ 74 w 91"/>
                <a:gd name="T15" fmla="*/ 74 h 85"/>
                <a:gd name="T16" fmla="*/ 68 w 91"/>
                <a:gd name="T17" fmla="*/ 74 h 85"/>
                <a:gd name="T18" fmla="*/ 63 w 91"/>
                <a:gd name="T19" fmla="*/ 68 h 85"/>
                <a:gd name="T20" fmla="*/ 63 w 91"/>
                <a:gd name="T21" fmla="*/ 74 h 85"/>
                <a:gd name="T22" fmla="*/ 63 w 91"/>
                <a:gd name="T23" fmla="*/ 68 h 85"/>
                <a:gd name="T24" fmla="*/ 63 w 91"/>
                <a:gd name="T25" fmla="*/ 74 h 85"/>
                <a:gd name="T26" fmla="*/ 57 w 91"/>
                <a:gd name="T27" fmla="*/ 74 h 85"/>
                <a:gd name="T28" fmla="*/ 57 w 91"/>
                <a:gd name="T29" fmla="*/ 68 h 85"/>
                <a:gd name="T30" fmla="*/ 57 w 91"/>
                <a:gd name="T31" fmla="*/ 74 h 85"/>
                <a:gd name="T32" fmla="*/ 57 w 91"/>
                <a:gd name="T33" fmla="*/ 68 h 85"/>
                <a:gd name="T34" fmla="*/ 51 w 91"/>
                <a:gd name="T35" fmla="*/ 68 h 85"/>
                <a:gd name="T36" fmla="*/ 51 w 91"/>
                <a:gd name="T37" fmla="*/ 62 h 85"/>
                <a:gd name="T38" fmla="*/ 51 w 91"/>
                <a:gd name="T39" fmla="*/ 68 h 85"/>
                <a:gd name="T40" fmla="*/ 46 w 91"/>
                <a:gd name="T41" fmla="*/ 68 h 85"/>
                <a:gd name="T42" fmla="*/ 40 w 91"/>
                <a:gd name="T43" fmla="*/ 68 h 85"/>
                <a:gd name="T44" fmla="*/ 34 w 91"/>
                <a:gd name="T45" fmla="*/ 68 h 85"/>
                <a:gd name="T46" fmla="*/ 34 w 91"/>
                <a:gd name="T47" fmla="*/ 62 h 85"/>
                <a:gd name="T48" fmla="*/ 29 w 91"/>
                <a:gd name="T49" fmla="*/ 62 h 85"/>
                <a:gd name="T50" fmla="*/ 23 w 91"/>
                <a:gd name="T51" fmla="*/ 56 h 85"/>
                <a:gd name="T52" fmla="*/ 23 w 91"/>
                <a:gd name="T53" fmla="*/ 51 h 85"/>
                <a:gd name="T54" fmla="*/ 17 w 91"/>
                <a:gd name="T55" fmla="*/ 51 h 85"/>
                <a:gd name="T56" fmla="*/ 17 w 91"/>
                <a:gd name="T57" fmla="*/ 45 h 85"/>
                <a:gd name="T58" fmla="*/ 12 w 91"/>
                <a:gd name="T59" fmla="*/ 45 h 85"/>
                <a:gd name="T60" fmla="*/ 12 w 91"/>
                <a:gd name="T61" fmla="*/ 39 h 85"/>
                <a:gd name="T62" fmla="*/ 12 w 91"/>
                <a:gd name="T63" fmla="*/ 45 h 85"/>
                <a:gd name="T64" fmla="*/ 12 w 91"/>
                <a:gd name="T65" fmla="*/ 39 h 85"/>
                <a:gd name="T66" fmla="*/ 6 w 91"/>
                <a:gd name="T67" fmla="*/ 39 h 85"/>
                <a:gd name="T68" fmla="*/ 0 w 91"/>
                <a:gd name="T69" fmla="*/ 39 h 85"/>
                <a:gd name="T70" fmla="*/ 0 w 91"/>
                <a:gd name="T71" fmla="*/ 34 h 85"/>
                <a:gd name="T72" fmla="*/ 0 w 91"/>
                <a:gd name="T73" fmla="*/ 28 h 85"/>
                <a:gd name="T74" fmla="*/ 6 w 91"/>
                <a:gd name="T75" fmla="*/ 22 h 85"/>
                <a:gd name="T76" fmla="*/ 0 w 91"/>
                <a:gd name="T77" fmla="*/ 22 h 85"/>
                <a:gd name="T78" fmla="*/ 6 w 91"/>
                <a:gd name="T79" fmla="*/ 22 h 85"/>
                <a:gd name="T80" fmla="*/ 12 w 91"/>
                <a:gd name="T81" fmla="*/ 0 h 85"/>
                <a:gd name="T82" fmla="*/ 34 w 91"/>
                <a:gd name="T83" fmla="*/ 0 h 85"/>
                <a:gd name="T84" fmla="*/ 51 w 91"/>
                <a:gd name="T85" fmla="*/ 0 h 85"/>
                <a:gd name="T86" fmla="*/ 68 w 91"/>
                <a:gd name="T87" fmla="*/ 0 h 85"/>
                <a:gd name="T88" fmla="*/ 85 w 91"/>
                <a:gd name="T89" fmla="*/ 0 h 85"/>
                <a:gd name="T90" fmla="*/ 85 w 91"/>
                <a:gd name="T91" fmla="*/ 5 h 85"/>
                <a:gd name="T92" fmla="*/ 85 w 91"/>
                <a:gd name="T93" fmla="*/ 28 h 85"/>
                <a:gd name="T94" fmla="*/ 91 w 91"/>
                <a:gd name="T9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 h="85">
                  <a:moveTo>
                    <a:pt x="91" y="85"/>
                  </a:moveTo>
                  <a:lnTo>
                    <a:pt x="91" y="79"/>
                  </a:lnTo>
                  <a:lnTo>
                    <a:pt x="91" y="85"/>
                  </a:lnTo>
                  <a:lnTo>
                    <a:pt x="85" y="85"/>
                  </a:lnTo>
                  <a:lnTo>
                    <a:pt x="85" y="79"/>
                  </a:lnTo>
                  <a:lnTo>
                    <a:pt x="80" y="79"/>
                  </a:lnTo>
                  <a:lnTo>
                    <a:pt x="74" y="79"/>
                  </a:lnTo>
                  <a:lnTo>
                    <a:pt x="74" y="74"/>
                  </a:lnTo>
                  <a:lnTo>
                    <a:pt x="68" y="74"/>
                  </a:lnTo>
                  <a:lnTo>
                    <a:pt x="63" y="68"/>
                  </a:lnTo>
                  <a:lnTo>
                    <a:pt x="63" y="74"/>
                  </a:lnTo>
                  <a:lnTo>
                    <a:pt x="63" y="68"/>
                  </a:lnTo>
                  <a:lnTo>
                    <a:pt x="63" y="74"/>
                  </a:lnTo>
                  <a:lnTo>
                    <a:pt x="57" y="74"/>
                  </a:lnTo>
                  <a:lnTo>
                    <a:pt x="57" y="68"/>
                  </a:lnTo>
                  <a:lnTo>
                    <a:pt x="57" y="74"/>
                  </a:lnTo>
                  <a:lnTo>
                    <a:pt x="57" y="68"/>
                  </a:lnTo>
                  <a:lnTo>
                    <a:pt x="51" y="68"/>
                  </a:lnTo>
                  <a:lnTo>
                    <a:pt x="51" y="62"/>
                  </a:lnTo>
                  <a:lnTo>
                    <a:pt x="51" y="68"/>
                  </a:lnTo>
                  <a:lnTo>
                    <a:pt x="46" y="68"/>
                  </a:lnTo>
                  <a:lnTo>
                    <a:pt x="40" y="68"/>
                  </a:lnTo>
                  <a:lnTo>
                    <a:pt x="34" y="68"/>
                  </a:lnTo>
                  <a:lnTo>
                    <a:pt x="34" y="62"/>
                  </a:lnTo>
                  <a:lnTo>
                    <a:pt x="29" y="62"/>
                  </a:lnTo>
                  <a:lnTo>
                    <a:pt x="23" y="56"/>
                  </a:lnTo>
                  <a:lnTo>
                    <a:pt x="23" y="51"/>
                  </a:lnTo>
                  <a:lnTo>
                    <a:pt x="17" y="51"/>
                  </a:lnTo>
                  <a:lnTo>
                    <a:pt x="17" y="45"/>
                  </a:lnTo>
                  <a:lnTo>
                    <a:pt x="12" y="45"/>
                  </a:lnTo>
                  <a:lnTo>
                    <a:pt x="12" y="39"/>
                  </a:lnTo>
                  <a:lnTo>
                    <a:pt x="12" y="45"/>
                  </a:lnTo>
                  <a:lnTo>
                    <a:pt x="12" y="39"/>
                  </a:lnTo>
                  <a:lnTo>
                    <a:pt x="6" y="39"/>
                  </a:lnTo>
                  <a:lnTo>
                    <a:pt x="0" y="39"/>
                  </a:lnTo>
                  <a:lnTo>
                    <a:pt x="0" y="34"/>
                  </a:lnTo>
                  <a:lnTo>
                    <a:pt x="0" y="28"/>
                  </a:lnTo>
                  <a:lnTo>
                    <a:pt x="6" y="22"/>
                  </a:lnTo>
                  <a:lnTo>
                    <a:pt x="0" y="22"/>
                  </a:lnTo>
                  <a:lnTo>
                    <a:pt x="6" y="22"/>
                  </a:lnTo>
                  <a:lnTo>
                    <a:pt x="12" y="0"/>
                  </a:lnTo>
                  <a:lnTo>
                    <a:pt x="34" y="0"/>
                  </a:lnTo>
                  <a:lnTo>
                    <a:pt x="51" y="0"/>
                  </a:lnTo>
                  <a:lnTo>
                    <a:pt x="68" y="0"/>
                  </a:lnTo>
                  <a:lnTo>
                    <a:pt x="85" y="0"/>
                  </a:lnTo>
                  <a:lnTo>
                    <a:pt x="85" y="5"/>
                  </a:lnTo>
                  <a:lnTo>
                    <a:pt x="85" y="28"/>
                  </a:lnTo>
                  <a:lnTo>
                    <a:pt x="91"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2" name="Freeform 135">
              <a:extLst>
                <a:ext uri="{FF2B5EF4-FFF2-40B4-BE49-F238E27FC236}">
                  <a16:creationId xmlns:a16="http://schemas.microsoft.com/office/drawing/2014/main" id="{A95CA5CB-ABBF-4ECE-C03F-F5B4D19B86A6}"/>
                </a:ext>
              </a:extLst>
            </p:cNvPr>
            <p:cNvSpPr>
              <a:spLocks/>
            </p:cNvSpPr>
            <p:nvPr/>
          </p:nvSpPr>
          <p:spPr bwMode="auto">
            <a:xfrm>
              <a:off x="4102" y="1201"/>
              <a:ext cx="153" cy="204"/>
            </a:xfrm>
            <a:custGeom>
              <a:avLst/>
              <a:gdLst>
                <a:gd name="T0" fmla="*/ 125 w 153"/>
                <a:gd name="T1" fmla="*/ 187 h 204"/>
                <a:gd name="T2" fmla="*/ 119 w 153"/>
                <a:gd name="T3" fmla="*/ 187 h 204"/>
                <a:gd name="T4" fmla="*/ 108 w 153"/>
                <a:gd name="T5" fmla="*/ 181 h 204"/>
                <a:gd name="T6" fmla="*/ 102 w 153"/>
                <a:gd name="T7" fmla="*/ 181 h 204"/>
                <a:gd name="T8" fmla="*/ 102 w 153"/>
                <a:gd name="T9" fmla="*/ 187 h 204"/>
                <a:gd name="T10" fmla="*/ 85 w 153"/>
                <a:gd name="T11" fmla="*/ 181 h 204"/>
                <a:gd name="T12" fmla="*/ 74 w 153"/>
                <a:gd name="T13" fmla="*/ 187 h 204"/>
                <a:gd name="T14" fmla="*/ 62 w 153"/>
                <a:gd name="T15" fmla="*/ 181 h 204"/>
                <a:gd name="T16" fmla="*/ 45 w 153"/>
                <a:gd name="T17" fmla="*/ 181 h 204"/>
                <a:gd name="T18" fmla="*/ 39 w 153"/>
                <a:gd name="T19" fmla="*/ 187 h 204"/>
                <a:gd name="T20" fmla="*/ 28 w 153"/>
                <a:gd name="T21" fmla="*/ 187 h 204"/>
                <a:gd name="T22" fmla="*/ 22 w 153"/>
                <a:gd name="T23" fmla="*/ 187 h 204"/>
                <a:gd name="T24" fmla="*/ 17 w 153"/>
                <a:gd name="T25" fmla="*/ 187 h 204"/>
                <a:gd name="T26" fmla="*/ 11 w 153"/>
                <a:gd name="T27" fmla="*/ 187 h 204"/>
                <a:gd name="T28" fmla="*/ 5 w 153"/>
                <a:gd name="T29" fmla="*/ 187 h 204"/>
                <a:gd name="T30" fmla="*/ 0 w 153"/>
                <a:gd name="T31" fmla="*/ 57 h 204"/>
                <a:gd name="T32" fmla="*/ 5 w 153"/>
                <a:gd name="T33" fmla="*/ 28 h 204"/>
                <a:gd name="T34" fmla="*/ 11 w 153"/>
                <a:gd name="T35" fmla="*/ 17 h 204"/>
                <a:gd name="T36" fmla="*/ 11 w 153"/>
                <a:gd name="T37" fmla="*/ 23 h 204"/>
                <a:gd name="T38" fmla="*/ 17 w 153"/>
                <a:gd name="T39" fmla="*/ 11 h 204"/>
                <a:gd name="T40" fmla="*/ 17 w 153"/>
                <a:gd name="T41" fmla="*/ 6 h 204"/>
                <a:gd name="T42" fmla="*/ 22 w 153"/>
                <a:gd name="T43" fmla="*/ 6 h 204"/>
                <a:gd name="T44" fmla="*/ 34 w 153"/>
                <a:gd name="T45" fmla="*/ 11 h 204"/>
                <a:gd name="T46" fmla="*/ 51 w 153"/>
                <a:gd name="T47" fmla="*/ 11 h 204"/>
                <a:gd name="T48" fmla="*/ 51 w 153"/>
                <a:gd name="T49" fmla="*/ 17 h 204"/>
                <a:gd name="T50" fmla="*/ 56 w 153"/>
                <a:gd name="T51" fmla="*/ 17 h 204"/>
                <a:gd name="T52" fmla="*/ 56 w 153"/>
                <a:gd name="T53" fmla="*/ 23 h 204"/>
                <a:gd name="T54" fmla="*/ 62 w 153"/>
                <a:gd name="T55" fmla="*/ 23 h 204"/>
                <a:gd name="T56" fmla="*/ 68 w 153"/>
                <a:gd name="T57" fmla="*/ 34 h 204"/>
                <a:gd name="T58" fmla="*/ 85 w 153"/>
                <a:gd name="T59" fmla="*/ 34 h 204"/>
                <a:gd name="T60" fmla="*/ 96 w 153"/>
                <a:gd name="T61" fmla="*/ 40 h 204"/>
                <a:gd name="T62" fmla="*/ 91 w 153"/>
                <a:gd name="T63" fmla="*/ 51 h 204"/>
                <a:gd name="T64" fmla="*/ 102 w 153"/>
                <a:gd name="T65" fmla="*/ 45 h 204"/>
                <a:gd name="T66" fmla="*/ 102 w 153"/>
                <a:gd name="T67" fmla="*/ 62 h 204"/>
                <a:gd name="T68" fmla="*/ 113 w 153"/>
                <a:gd name="T69" fmla="*/ 68 h 204"/>
                <a:gd name="T70" fmla="*/ 119 w 153"/>
                <a:gd name="T71" fmla="*/ 68 h 204"/>
                <a:gd name="T72" fmla="*/ 130 w 153"/>
                <a:gd name="T73" fmla="*/ 74 h 204"/>
                <a:gd name="T74" fmla="*/ 130 w 153"/>
                <a:gd name="T75" fmla="*/ 62 h 204"/>
                <a:gd name="T76" fmla="*/ 136 w 153"/>
                <a:gd name="T77" fmla="*/ 74 h 204"/>
                <a:gd name="T78" fmla="*/ 142 w 153"/>
                <a:gd name="T79" fmla="*/ 62 h 204"/>
                <a:gd name="T80" fmla="*/ 136 w 153"/>
                <a:gd name="T81" fmla="*/ 74 h 204"/>
                <a:gd name="T82" fmla="*/ 147 w 153"/>
                <a:gd name="T83" fmla="*/ 79 h 204"/>
                <a:gd name="T84" fmla="*/ 147 w 153"/>
                <a:gd name="T85" fmla="*/ 74 h 204"/>
                <a:gd name="T86" fmla="*/ 147 w 153"/>
                <a:gd name="T87" fmla="*/ 79 h 204"/>
                <a:gd name="T88" fmla="*/ 147 w 153"/>
                <a:gd name="T89" fmla="*/ 204 h 204"/>
                <a:gd name="T90" fmla="*/ 142 w 153"/>
                <a:gd name="T91" fmla="*/ 204 h 204"/>
                <a:gd name="T92" fmla="*/ 136 w 153"/>
                <a:gd name="T93" fmla="*/ 204 h 204"/>
                <a:gd name="T94" fmla="*/ 136 w 153"/>
                <a:gd name="T95" fmla="*/ 193 h 204"/>
                <a:gd name="T96" fmla="*/ 130 w 153"/>
                <a:gd name="T97" fmla="*/ 1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4">
                  <a:moveTo>
                    <a:pt x="130" y="193"/>
                  </a:moveTo>
                  <a:lnTo>
                    <a:pt x="130" y="187"/>
                  </a:lnTo>
                  <a:lnTo>
                    <a:pt x="125" y="187"/>
                  </a:lnTo>
                  <a:lnTo>
                    <a:pt x="119" y="187"/>
                  </a:lnTo>
                  <a:lnTo>
                    <a:pt x="125" y="187"/>
                  </a:lnTo>
                  <a:lnTo>
                    <a:pt x="119" y="187"/>
                  </a:lnTo>
                  <a:lnTo>
                    <a:pt x="113" y="187"/>
                  </a:lnTo>
                  <a:lnTo>
                    <a:pt x="113" y="181"/>
                  </a:lnTo>
                  <a:lnTo>
                    <a:pt x="108" y="181"/>
                  </a:lnTo>
                  <a:lnTo>
                    <a:pt x="108" y="187"/>
                  </a:lnTo>
                  <a:lnTo>
                    <a:pt x="102" y="187"/>
                  </a:lnTo>
                  <a:lnTo>
                    <a:pt x="102" y="181"/>
                  </a:lnTo>
                  <a:lnTo>
                    <a:pt x="102" y="187"/>
                  </a:lnTo>
                  <a:lnTo>
                    <a:pt x="102" y="181"/>
                  </a:lnTo>
                  <a:lnTo>
                    <a:pt x="102" y="187"/>
                  </a:lnTo>
                  <a:lnTo>
                    <a:pt x="96" y="181"/>
                  </a:lnTo>
                  <a:lnTo>
                    <a:pt x="91" y="181"/>
                  </a:lnTo>
                  <a:lnTo>
                    <a:pt x="85" y="181"/>
                  </a:lnTo>
                  <a:lnTo>
                    <a:pt x="79" y="181"/>
                  </a:lnTo>
                  <a:lnTo>
                    <a:pt x="74" y="181"/>
                  </a:lnTo>
                  <a:lnTo>
                    <a:pt x="74" y="187"/>
                  </a:lnTo>
                  <a:lnTo>
                    <a:pt x="68" y="187"/>
                  </a:lnTo>
                  <a:lnTo>
                    <a:pt x="68" y="181"/>
                  </a:lnTo>
                  <a:lnTo>
                    <a:pt x="62" y="181"/>
                  </a:lnTo>
                  <a:lnTo>
                    <a:pt x="56" y="181"/>
                  </a:lnTo>
                  <a:lnTo>
                    <a:pt x="51" y="181"/>
                  </a:lnTo>
                  <a:lnTo>
                    <a:pt x="45" y="181"/>
                  </a:lnTo>
                  <a:lnTo>
                    <a:pt x="39" y="181"/>
                  </a:lnTo>
                  <a:lnTo>
                    <a:pt x="45" y="187"/>
                  </a:lnTo>
                  <a:lnTo>
                    <a:pt x="39" y="187"/>
                  </a:lnTo>
                  <a:lnTo>
                    <a:pt x="34" y="181"/>
                  </a:lnTo>
                  <a:lnTo>
                    <a:pt x="34" y="187"/>
                  </a:lnTo>
                  <a:lnTo>
                    <a:pt x="28" y="187"/>
                  </a:lnTo>
                  <a:lnTo>
                    <a:pt x="34" y="187"/>
                  </a:lnTo>
                  <a:lnTo>
                    <a:pt x="28" y="187"/>
                  </a:lnTo>
                  <a:lnTo>
                    <a:pt x="22" y="187"/>
                  </a:lnTo>
                  <a:lnTo>
                    <a:pt x="17" y="187"/>
                  </a:lnTo>
                  <a:lnTo>
                    <a:pt x="22" y="187"/>
                  </a:lnTo>
                  <a:lnTo>
                    <a:pt x="17" y="187"/>
                  </a:lnTo>
                  <a:lnTo>
                    <a:pt x="22" y="187"/>
                  </a:lnTo>
                  <a:lnTo>
                    <a:pt x="17" y="187"/>
                  </a:lnTo>
                  <a:lnTo>
                    <a:pt x="11" y="187"/>
                  </a:lnTo>
                  <a:lnTo>
                    <a:pt x="11" y="193"/>
                  </a:lnTo>
                  <a:lnTo>
                    <a:pt x="11" y="187"/>
                  </a:lnTo>
                  <a:lnTo>
                    <a:pt x="5" y="187"/>
                  </a:lnTo>
                  <a:lnTo>
                    <a:pt x="0" y="187"/>
                  </a:lnTo>
                  <a:lnTo>
                    <a:pt x="0" y="113"/>
                  </a:lnTo>
                  <a:lnTo>
                    <a:pt x="0" y="57"/>
                  </a:lnTo>
                  <a:lnTo>
                    <a:pt x="0" y="34"/>
                  </a:lnTo>
                  <a:lnTo>
                    <a:pt x="0" y="28"/>
                  </a:lnTo>
                  <a:lnTo>
                    <a:pt x="5" y="28"/>
                  </a:lnTo>
                  <a:lnTo>
                    <a:pt x="5" y="23"/>
                  </a:lnTo>
                  <a:lnTo>
                    <a:pt x="5" y="17"/>
                  </a:lnTo>
                  <a:lnTo>
                    <a:pt x="11" y="17"/>
                  </a:lnTo>
                  <a:lnTo>
                    <a:pt x="11" y="23"/>
                  </a:lnTo>
                  <a:lnTo>
                    <a:pt x="11" y="28"/>
                  </a:lnTo>
                  <a:lnTo>
                    <a:pt x="11" y="23"/>
                  </a:lnTo>
                  <a:lnTo>
                    <a:pt x="17" y="23"/>
                  </a:lnTo>
                  <a:lnTo>
                    <a:pt x="17" y="17"/>
                  </a:lnTo>
                  <a:lnTo>
                    <a:pt x="17" y="11"/>
                  </a:lnTo>
                  <a:lnTo>
                    <a:pt x="11" y="11"/>
                  </a:lnTo>
                  <a:lnTo>
                    <a:pt x="17" y="11"/>
                  </a:lnTo>
                  <a:lnTo>
                    <a:pt x="17" y="6"/>
                  </a:lnTo>
                  <a:lnTo>
                    <a:pt x="17" y="0"/>
                  </a:lnTo>
                  <a:lnTo>
                    <a:pt x="22" y="0"/>
                  </a:lnTo>
                  <a:lnTo>
                    <a:pt x="22" y="6"/>
                  </a:lnTo>
                  <a:lnTo>
                    <a:pt x="28" y="6"/>
                  </a:lnTo>
                  <a:lnTo>
                    <a:pt x="34" y="6"/>
                  </a:lnTo>
                  <a:lnTo>
                    <a:pt x="34" y="11"/>
                  </a:lnTo>
                  <a:lnTo>
                    <a:pt x="39" y="11"/>
                  </a:lnTo>
                  <a:lnTo>
                    <a:pt x="45" y="11"/>
                  </a:lnTo>
                  <a:lnTo>
                    <a:pt x="51" y="11"/>
                  </a:lnTo>
                  <a:lnTo>
                    <a:pt x="45" y="11"/>
                  </a:lnTo>
                  <a:lnTo>
                    <a:pt x="45" y="17"/>
                  </a:lnTo>
                  <a:lnTo>
                    <a:pt x="51" y="17"/>
                  </a:lnTo>
                  <a:lnTo>
                    <a:pt x="56" y="17"/>
                  </a:lnTo>
                  <a:lnTo>
                    <a:pt x="62" y="17"/>
                  </a:lnTo>
                  <a:lnTo>
                    <a:pt x="56" y="17"/>
                  </a:lnTo>
                  <a:lnTo>
                    <a:pt x="56" y="23"/>
                  </a:lnTo>
                  <a:lnTo>
                    <a:pt x="56" y="28"/>
                  </a:lnTo>
                  <a:lnTo>
                    <a:pt x="56" y="23"/>
                  </a:lnTo>
                  <a:lnTo>
                    <a:pt x="62" y="23"/>
                  </a:lnTo>
                  <a:lnTo>
                    <a:pt x="62" y="17"/>
                  </a:lnTo>
                  <a:lnTo>
                    <a:pt x="62" y="23"/>
                  </a:lnTo>
                  <a:lnTo>
                    <a:pt x="62" y="28"/>
                  </a:lnTo>
                  <a:lnTo>
                    <a:pt x="68" y="28"/>
                  </a:lnTo>
                  <a:lnTo>
                    <a:pt x="68" y="34"/>
                  </a:lnTo>
                  <a:lnTo>
                    <a:pt x="74" y="34"/>
                  </a:lnTo>
                  <a:lnTo>
                    <a:pt x="79" y="34"/>
                  </a:lnTo>
                  <a:lnTo>
                    <a:pt x="85" y="34"/>
                  </a:lnTo>
                  <a:lnTo>
                    <a:pt x="91" y="34"/>
                  </a:lnTo>
                  <a:lnTo>
                    <a:pt x="91" y="40"/>
                  </a:lnTo>
                  <a:lnTo>
                    <a:pt x="96" y="40"/>
                  </a:lnTo>
                  <a:lnTo>
                    <a:pt x="96" y="45"/>
                  </a:lnTo>
                  <a:lnTo>
                    <a:pt x="91" y="45"/>
                  </a:lnTo>
                  <a:lnTo>
                    <a:pt x="91" y="51"/>
                  </a:lnTo>
                  <a:lnTo>
                    <a:pt x="96" y="51"/>
                  </a:lnTo>
                  <a:lnTo>
                    <a:pt x="102" y="51"/>
                  </a:lnTo>
                  <a:lnTo>
                    <a:pt x="102" y="45"/>
                  </a:lnTo>
                  <a:lnTo>
                    <a:pt x="102" y="51"/>
                  </a:lnTo>
                  <a:lnTo>
                    <a:pt x="102" y="57"/>
                  </a:lnTo>
                  <a:lnTo>
                    <a:pt x="102" y="62"/>
                  </a:lnTo>
                  <a:lnTo>
                    <a:pt x="108" y="62"/>
                  </a:lnTo>
                  <a:lnTo>
                    <a:pt x="113" y="62"/>
                  </a:lnTo>
                  <a:lnTo>
                    <a:pt x="113" y="68"/>
                  </a:lnTo>
                  <a:lnTo>
                    <a:pt x="113" y="62"/>
                  </a:lnTo>
                  <a:lnTo>
                    <a:pt x="113" y="68"/>
                  </a:lnTo>
                  <a:lnTo>
                    <a:pt x="119" y="68"/>
                  </a:lnTo>
                  <a:lnTo>
                    <a:pt x="119" y="74"/>
                  </a:lnTo>
                  <a:lnTo>
                    <a:pt x="125" y="74"/>
                  </a:lnTo>
                  <a:lnTo>
                    <a:pt x="130" y="74"/>
                  </a:lnTo>
                  <a:lnTo>
                    <a:pt x="125" y="68"/>
                  </a:lnTo>
                  <a:lnTo>
                    <a:pt x="125" y="62"/>
                  </a:lnTo>
                  <a:lnTo>
                    <a:pt x="130" y="62"/>
                  </a:lnTo>
                  <a:lnTo>
                    <a:pt x="130" y="68"/>
                  </a:lnTo>
                  <a:lnTo>
                    <a:pt x="130" y="74"/>
                  </a:lnTo>
                  <a:lnTo>
                    <a:pt x="136" y="74"/>
                  </a:lnTo>
                  <a:lnTo>
                    <a:pt x="136" y="68"/>
                  </a:lnTo>
                  <a:lnTo>
                    <a:pt x="142" y="68"/>
                  </a:lnTo>
                  <a:lnTo>
                    <a:pt x="142" y="62"/>
                  </a:lnTo>
                  <a:lnTo>
                    <a:pt x="142" y="68"/>
                  </a:lnTo>
                  <a:lnTo>
                    <a:pt x="136" y="68"/>
                  </a:lnTo>
                  <a:lnTo>
                    <a:pt x="136" y="74"/>
                  </a:lnTo>
                  <a:lnTo>
                    <a:pt x="142" y="74"/>
                  </a:lnTo>
                  <a:lnTo>
                    <a:pt x="147" y="74"/>
                  </a:lnTo>
                  <a:lnTo>
                    <a:pt x="147" y="79"/>
                  </a:lnTo>
                  <a:lnTo>
                    <a:pt x="142" y="79"/>
                  </a:lnTo>
                  <a:lnTo>
                    <a:pt x="147" y="79"/>
                  </a:lnTo>
                  <a:lnTo>
                    <a:pt x="147" y="74"/>
                  </a:lnTo>
                  <a:lnTo>
                    <a:pt x="153" y="74"/>
                  </a:lnTo>
                  <a:lnTo>
                    <a:pt x="153" y="79"/>
                  </a:lnTo>
                  <a:lnTo>
                    <a:pt x="147" y="79"/>
                  </a:lnTo>
                  <a:lnTo>
                    <a:pt x="147" y="85"/>
                  </a:lnTo>
                  <a:lnTo>
                    <a:pt x="147" y="164"/>
                  </a:lnTo>
                  <a:lnTo>
                    <a:pt x="147" y="204"/>
                  </a:lnTo>
                  <a:lnTo>
                    <a:pt x="142" y="204"/>
                  </a:lnTo>
                  <a:lnTo>
                    <a:pt x="136" y="204"/>
                  </a:lnTo>
                  <a:lnTo>
                    <a:pt x="142" y="204"/>
                  </a:lnTo>
                  <a:lnTo>
                    <a:pt x="136" y="204"/>
                  </a:lnTo>
                  <a:lnTo>
                    <a:pt x="142" y="204"/>
                  </a:lnTo>
                  <a:lnTo>
                    <a:pt x="136" y="204"/>
                  </a:lnTo>
                  <a:lnTo>
                    <a:pt x="142" y="198"/>
                  </a:lnTo>
                  <a:lnTo>
                    <a:pt x="136" y="198"/>
                  </a:lnTo>
                  <a:lnTo>
                    <a:pt x="136" y="193"/>
                  </a:lnTo>
                  <a:lnTo>
                    <a:pt x="136" y="198"/>
                  </a:lnTo>
                  <a:lnTo>
                    <a:pt x="136" y="193"/>
                  </a:lnTo>
                  <a:lnTo>
                    <a:pt x="130" y="19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36">
              <a:extLst>
                <a:ext uri="{FF2B5EF4-FFF2-40B4-BE49-F238E27FC236}">
                  <a16:creationId xmlns:a16="http://schemas.microsoft.com/office/drawing/2014/main" id="{F3166641-6BC5-6DED-2034-E3CD42586D16}"/>
                </a:ext>
              </a:extLst>
            </p:cNvPr>
            <p:cNvSpPr>
              <a:spLocks/>
            </p:cNvSpPr>
            <p:nvPr/>
          </p:nvSpPr>
          <p:spPr bwMode="auto">
            <a:xfrm>
              <a:off x="4187" y="1694"/>
              <a:ext cx="142" cy="182"/>
            </a:xfrm>
            <a:custGeom>
              <a:avLst/>
              <a:gdLst>
                <a:gd name="T0" fmla="*/ 130 w 142"/>
                <a:gd name="T1" fmla="*/ 12 h 182"/>
                <a:gd name="T2" fmla="*/ 130 w 142"/>
                <a:gd name="T3" fmla="*/ 23 h 182"/>
                <a:gd name="T4" fmla="*/ 125 w 142"/>
                <a:gd name="T5" fmla="*/ 29 h 182"/>
                <a:gd name="T6" fmla="*/ 125 w 142"/>
                <a:gd name="T7" fmla="*/ 40 h 182"/>
                <a:gd name="T8" fmla="*/ 113 w 142"/>
                <a:gd name="T9" fmla="*/ 51 h 182"/>
                <a:gd name="T10" fmla="*/ 108 w 142"/>
                <a:gd name="T11" fmla="*/ 63 h 182"/>
                <a:gd name="T12" fmla="*/ 108 w 142"/>
                <a:gd name="T13" fmla="*/ 80 h 182"/>
                <a:gd name="T14" fmla="*/ 108 w 142"/>
                <a:gd name="T15" fmla="*/ 91 h 182"/>
                <a:gd name="T16" fmla="*/ 102 w 142"/>
                <a:gd name="T17" fmla="*/ 97 h 182"/>
                <a:gd name="T18" fmla="*/ 102 w 142"/>
                <a:gd name="T19" fmla="*/ 119 h 182"/>
                <a:gd name="T20" fmla="*/ 125 w 142"/>
                <a:gd name="T21" fmla="*/ 136 h 182"/>
                <a:gd name="T22" fmla="*/ 130 w 142"/>
                <a:gd name="T23" fmla="*/ 153 h 182"/>
                <a:gd name="T24" fmla="*/ 136 w 142"/>
                <a:gd name="T25" fmla="*/ 159 h 182"/>
                <a:gd name="T26" fmla="*/ 136 w 142"/>
                <a:gd name="T27" fmla="*/ 159 h 182"/>
                <a:gd name="T28" fmla="*/ 136 w 142"/>
                <a:gd name="T29" fmla="*/ 170 h 182"/>
                <a:gd name="T30" fmla="*/ 142 w 142"/>
                <a:gd name="T31" fmla="*/ 176 h 182"/>
                <a:gd name="T32" fmla="*/ 79 w 142"/>
                <a:gd name="T33" fmla="*/ 182 h 182"/>
                <a:gd name="T34" fmla="*/ 11 w 142"/>
                <a:gd name="T35" fmla="*/ 182 h 182"/>
                <a:gd name="T36" fmla="*/ 0 w 142"/>
                <a:gd name="T37" fmla="*/ 131 h 182"/>
                <a:gd name="T38" fmla="*/ 0 w 142"/>
                <a:gd name="T39" fmla="*/ 57 h 182"/>
                <a:gd name="T40" fmla="*/ 0 w 142"/>
                <a:gd name="T41" fmla="*/ 29 h 182"/>
                <a:gd name="T42" fmla="*/ 17 w 142"/>
                <a:gd name="T43" fmla="*/ 12 h 182"/>
                <a:gd name="T44" fmla="*/ 28 w 142"/>
                <a:gd name="T45" fmla="*/ 12 h 182"/>
                <a:gd name="T46" fmla="*/ 57 w 142"/>
                <a:gd name="T47" fmla="*/ 12 h 182"/>
                <a:gd name="T48" fmla="*/ 79 w 142"/>
                <a:gd name="T49" fmla="*/ 12 h 182"/>
                <a:gd name="T50" fmla="*/ 91 w 142"/>
                <a:gd name="T51" fmla="*/ 12 h 182"/>
                <a:gd name="T52" fmla="*/ 96 w 142"/>
                <a:gd name="T53" fmla="*/ 17 h 182"/>
                <a:gd name="T54" fmla="*/ 102 w 142"/>
                <a:gd name="T55" fmla="*/ 12 h 182"/>
                <a:gd name="T56" fmla="*/ 113 w 142"/>
                <a:gd name="T57" fmla="*/ 6 h 182"/>
                <a:gd name="T58" fmla="*/ 119 w 142"/>
                <a:gd name="T59" fmla="*/ 0 h 182"/>
                <a:gd name="T60" fmla="*/ 119 w 142"/>
                <a:gd name="T61" fmla="*/ 0 h 182"/>
                <a:gd name="T62" fmla="*/ 119 w 142"/>
                <a:gd name="T63" fmla="*/ 0 h 182"/>
                <a:gd name="T64" fmla="*/ 119 w 142"/>
                <a:gd name="T65" fmla="*/ 6 h 182"/>
                <a:gd name="T66" fmla="*/ 130 w 142"/>
                <a:gd name="T6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82">
                  <a:moveTo>
                    <a:pt x="130" y="6"/>
                  </a:moveTo>
                  <a:lnTo>
                    <a:pt x="130" y="12"/>
                  </a:lnTo>
                  <a:lnTo>
                    <a:pt x="130" y="17"/>
                  </a:lnTo>
                  <a:lnTo>
                    <a:pt x="130" y="23"/>
                  </a:lnTo>
                  <a:lnTo>
                    <a:pt x="125" y="23"/>
                  </a:lnTo>
                  <a:lnTo>
                    <a:pt x="125" y="29"/>
                  </a:lnTo>
                  <a:lnTo>
                    <a:pt x="125" y="34"/>
                  </a:lnTo>
                  <a:lnTo>
                    <a:pt x="125" y="40"/>
                  </a:lnTo>
                  <a:lnTo>
                    <a:pt x="119" y="46"/>
                  </a:lnTo>
                  <a:lnTo>
                    <a:pt x="113" y="51"/>
                  </a:lnTo>
                  <a:lnTo>
                    <a:pt x="113" y="57"/>
                  </a:lnTo>
                  <a:lnTo>
                    <a:pt x="108" y="63"/>
                  </a:lnTo>
                  <a:lnTo>
                    <a:pt x="108" y="68"/>
                  </a:lnTo>
                  <a:lnTo>
                    <a:pt x="108" y="80"/>
                  </a:lnTo>
                  <a:lnTo>
                    <a:pt x="108" y="85"/>
                  </a:lnTo>
                  <a:lnTo>
                    <a:pt x="108" y="91"/>
                  </a:lnTo>
                  <a:lnTo>
                    <a:pt x="102" y="91"/>
                  </a:lnTo>
                  <a:lnTo>
                    <a:pt x="102" y="97"/>
                  </a:lnTo>
                  <a:lnTo>
                    <a:pt x="102" y="102"/>
                  </a:lnTo>
                  <a:lnTo>
                    <a:pt x="102" y="119"/>
                  </a:lnTo>
                  <a:lnTo>
                    <a:pt x="102" y="136"/>
                  </a:lnTo>
                  <a:lnTo>
                    <a:pt x="125" y="136"/>
                  </a:lnTo>
                  <a:lnTo>
                    <a:pt x="125" y="153"/>
                  </a:lnTo>
                  <a:lnTo>
                    <a:pt x="130" y="153"/>
                  </a:lnTo>
                  <a:lnTo>
                    <a:pt x="130" y="159"/>
                  </a:lnTo>
                  <a:lnTo>
                    <a:pt x="136" y="159"/>
                  </a:lnTo>
                  <a:lnTo>
                    <a:pt x="136" y="165"/>
                  </a:lnTo>
                  <a:lnTo>
                    <a:pt x="136" y="159"/>
                  </a:lnTo>
                  <a:lnTo>
                    <a:pt x="136" y="165"/>
                  </a:lnTo>
                  <a:lnTo>
                    <a:pt x="136" y="170"/>
                  </a:lnTo>
                  <a:lnTo>
                    <a:pt x="142" y="170"/>
                  </a:lnTo>
                  <a:lnTo>
                    <a:pt x="142" y="176"/>
                  </a:lnTo>
                  <a:lnTo>
                    <a:pt x="142" y="182"/>
                  </a:lnTo>
                  <a:lnTo>
                    <a:pt x="79" y="182"/>
                  </a:lnTo>
                  <a:lnTo>
                    <a:pt x="57" y="182"/>
                  </a:lnTo>
                  <a:lnTo>
                    <a:pt x="11" y="182"/>
                  </a:lnTo>
                  <a:lnTo>
                    <a:pt x="0" y="176"/>
                  </a:lnTo>
                  <a:lnTo>
                    <a:pt x="0" y="131"/>
                  </a:lnTo>
                  <a:lnTo>
                    <a:pt x="0" y="85"/>
                  </a:lnTo>
                  <a:lnTo>
                    <a:pt x="0" y="57"/>
                  </a:lnTo>
                  <a:lnTo>
                    <a:pt x="0" y="40"/>
                  </a:lnTo>
                  <a:lnTo>
                    <a:pt x="0" y="29"/>
                  </a:lnTo>
                  <a:lnTo>
                    <a:pt x="0" y="12"/>
                  </a:lnTo>
                  <a:lnTo>
                    <a:pt x="17" y="12"/>
                  </a:lnTo>
                  <a:lnTo>
                    <a:pt x="23" y="12"/>
                  </a:lnTo>
                  <a:lnTo>
                    <a:pt x="28" y="12"/>
                  </a:lnTo>
                  <a:lnTo>
                    <a:pt x="45" y="12"/>
                  </a:lnTo>
                  <a:lnTo>
                    <a:pt x="57" y="12"/>
                  </a:lnTo>
                  <a:lnTo>
                    <a:pt x="62" y="12"/>
                  </a:lnTo>
                  <a:lnTo>
                    <a:pt x="79" y="12"/>
                  </a:lnTo>
                  <a:lnTo>
                    <a:pt x="85" y="12"/>
                  </a:lnTo>
                  <a:lnTo>
                    <a:pt x="91" y="12"/>
                  </a:lnTo>
                  <a:lnTo>
                    <a:pt x="96" y="12"/>
                  </a:lnTo>
                  <a:lnTo>
                    <a:pt x="96" y="17"/>
                  </a:lnTo>
                  <a:lnTo>
                    <a:pt x="102" y="17"/>
                  </a:lnTo>
                  <a:lnTo>
                    <a:pt x="102" y="12"/>
                  </a:lnTo>
                  <a:lnTo>
                    <a:pt x="108" y="6"/>
                  </a:lnTo>
                  <a:lnTo>
                    <a:pt x="113" y="6"/>
                  </a:lnTo>
                  <a:lnTo>
                    <a:pt x="113" y="0"/>
                  </a:lnTo>
                  <a:lnTo>
                    <a:pt x="119" y="0"/>
                  </a:lnTo>
                  <a:lnTo>
                    <a:pt x="119" y="6"/>
                  </a:lnTo>
                  <a:lnTo>
                    <a:pt x="119" y="0"/>
                  </a:lnTo>
                  <a:lnTo>
                    <a:pt x="125" y="0"/>
                  </a:lnTo>
                  <a:lnTo>
                    <a:pt x="119" y="0"/>
                  </a:lnTo>
                  <a:lnTo>
                    <a:pt x="125" y="6"/>
                  </a:lnTo>
                  <a:lnTo>
                    <a:pt x="119" y="6"/>
                  </a:lnTo>
                  <a:lnTo>
                    <a:pt x="125" y="6"/>
                  </a:lnTo>
                  <a:lnTo>
                    <a:pt x="130"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37">
              <a:extLst>
                <a:ext uri="{FF2B5EF4-FFF2-40B4-BE49-F238E27FC236}">
                  <a16:creationId xmlns:a16="http://schemas.microsoft.com/office/drawing/2014/main" id="{C03926D8-6ABA-3B46-DA39-7CB31CD1B990}"/>
                </a:ext>
              </a:extLst>
            </p:cNvPr>
            <p:cNvSpPr>
              <a:spLocks/>
            </p:cNvSpPr>
            <p:nvPr/>
          </p:nvSpPr>
          <p:spPr bwMode="auto">
            <a:xfrm>
              <a:off x="2951" y="1496"/>
              <a:ext cx="142" cy="142"/>
            </a:xfrm>
            <a:custGeom>
              <a:avLst/>
              <a:gdLst>
                <a:gd name="T0" fmla="*/ 142 w 142"/>
                <a:gd name="T1" fmla="*/ 5 h 142"/>
                <a:gd name="T2" fmla="*/ 142 w 142"/>
                <a:gd name="T3" fmla="*/ 68 h 142"/>
                <a:gd name="T4" fmla="*/ 136 w 142"/>
                <a:gd name="T5" fmla="*/ 142 h 142"/>
                <a:gd name="T6" fmla="*/ 130 w 142"/>
                <a:gd name="T7" fmla="*/ 142 h 142"/>
                <a:gd name="T8" fmla="*/ 74 w 142"/>
                <a:gd name="T9" fmla="*/ 142 h 142"/>
                <a:gd name="T10" fmla="*/ 57 w 142"/>
                <a:gd name="T11" fmla="*/ 142 h 142"/>
                <a:gd name="T12" fmla="*/ 0 w 142"/>
                <a:gd name="T13" fmla="*/ 136 h 142"/>
                <a:gd name="T14" fmla="*/ 0 w 142"/>
                <a:gd name="T15" fmla="*/ 125 h 142"/>
                <a:gd name="T16" fmla="*/ 6 w 142"/>
                <a:gd name="T17" fmla="*/ 0 h 142"/>
                <a:gd name="T18" fmla="*/ 45 w 142"/>
                <a:gd name="T19" fmla="*/ 0 h 142"/>
                <a:gd name="T20" fmla="*/ 119 w 142"/>
                <a:gd name="T21" fmla="*/ 0 h 142"/>
                <a:gd name="T22" fmla="*/ 142 w 142"/>
                <a:gd name="T23"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2">
                  <a:moveTo>
                    <a:pt x="142" y="5"/>
                  </a:moveTo>
                  <a:lnTo>
                    <a:pt x="142" y="68"/>
                  </a:lnTo>
                  <a:lnTo>
                    <a:pt x="136" y="142"/>
                  </a:lnTo>
                  <a:lnTo>
                    <a:pt x="130" y="142"/>
                  </a:lnTo>
                  <a:lnTo>
                    <a:pt x="74" y="142"/>
                  </a:lnTo>
                  <a:lnTo>
                    <a:pt x="57" y="142"/>
                  </a:lnTo>
                  <a:lnTo>
                    <a:pt x="0" y="136"/>
                  </a:lnTo>
                  <a:lnTo>
                    <a:pt x="0" y="125"/>
                  </a:lnTo>
                  <a:lnTo>
                    <a:pt x="6" y="0"/>
                  </a:lnTo>
                  <a:lnTo>
                    <a:pt x="45" y="0"/>
                  </a:lnTo>
                  <a:lnTo>
                    <a:pt x="119" y="0"/>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38">
              <a:extLst>
                <a:ext uri="{FF2B5EF4-FFF2-40B4-BE49-F238E27FC236}">
                  <a16:creationId xmlns:a16="http://schemas.microsoft.com/office/drawing/2014/main" id="{D4AECE14-81FB-25FE-03ED-A55AC91075FA}"/>
                </a:ext>
              </a:extLst>
            </p:cNvPr>
            <p:cNvSpPr>
              <a:spLocks/>
            </p:cNvSpPr>
            <p:nvPr/>
          </p:nvSpPr>
          <p:spPr bwMode="auto">
            <a:xfrm>
              <a:off x="4022" y="1604"/>
              <a:ext cx="165" cy="175"/>
            </a:xfrm>
            <a:custGeom>
              <a:avLst/>
              <a:gdLst>
                <a:gd name="T0" fmla="*/ 114 w 165"/>
                <a:gd name="T1" fmla="*/ 175 h 175"/>
                <a:gd name="T2" fmla="*/ 34 w 165"/>
                <a:gd name="T3" fmla="*/ 175 h 175"/>
                <a:gd name="T4" fmla="*/ 34 w 165"/>
                <a:gd name="T5" fmla="*/ 170 h 175"/>
                <a:gd name="T6" fmla="*/ 34 w 165"/>
                <a:gd name="T7" fmla="*/ 158 h 175"/>
                <a:gd name="T8" fmla="*/ 29 w 165"/>
                <a:gd name="T9" fmla="*/ 153 h 175"/>
                <a:gd name="T10" fmla="*/ 29 w 165"/>
                <a:gd name="T11" fmla="*/ 147 h 175"/>
                <a:gd name="T12" fmla="*/ 34 w 165"/>
                <a:gd name="T13" fmla="*/ 141 h 175"/>
                <a:gd name="T14" fmla="*/ 40 w 165"/>
                <a:gd name="T15" fmla="*/ 136 h 175"/>
                <a:gd name="T16" fmla="*/ 40 w 165"/>
                <a:gd name="T17" fmla="*/ 124 h 175"/>
                <a:gd name="T18" fmla="*/ 40 w 165"/>
                <a:gd name="T19" fmla="*/ 113 h 175"/>
                <a:gd name="T20" fmla="*/ 40 w 165"/>
                <a:gd name="T21" fmla="*/ 102 h 175"/>
                <a:gd name="T22" fmla="*/ 29 w 165"/>
                <a:gd name="T23" fmla="*/ 102 h 175"/>
                <a:gd name="T24" fmla="*/ 29 w 165"/>
                <a:gd name="T25" fmla="*/ 90 h 175"/>
                <a:gd name="T26" fmla="*/ 23 w 165"/>
                <a:gd name="T27" fmla="*/ 85 h 175"/>
                <a:gd name="T28" fmla="*/ 17 w 165"/>
                <a:gd name="T29" fmla="*/ 79 h 175"/>
                <a:gd name="T30" fmla="*/ 12 w 165"/>
                <a:gd name="T31" fmla="*/ 73 h 175"/>
                <a:gd name="T32" fmla="*/ 0 w 165"/>
                <a:gd name="T33" fmla="*/ 68 h 175"/>
                <a:gd name="T34" fmla="*/ 0 w 165"/>
                <a:gd name="T35" fmla="*/ 0 h 175"/>
                <a:gd name="T36" fmla="*/ 6 w 165"/>
                <a:gd name="T37" fmla="*/ 5 h 175"/>
                <a:gd name="T38" fmla="*/ 12 w 165"/>
                <a:gd name="T39" fmla="*/ 11 h 175"/>
                <a:gd name="T40" fmla="*/ 17 w 165"/>
                <a:gd name="T41" fmla="*/ 17 h 175"/>
                <a:gd name="T42" fmla="*/ 23 w 165"/>
                <a:gd name="T43" fmla="*/ 22 h 175"/>
                <a:gd name="T44" fmla="*/ 29 w 165"/>
                <a:gd name="T45" fmla="*/ 28 h 175"/>
                <a:gd name="T46" fmla="*/ 40 w 165"/>
                <a:gd name="T47" fmla="*/ 28 h 175"/>
                <a:gd name="T48" fmla="*/ 51 w 165"/>
                <a:gd name="T49" fmla="*/ 28 h 175"/>
                <a:gd name="T50" fmla="*/ 63 w 165"/>
                <a:gd name="T51" fmla="*/ 28 h 175"/>
                <a:gd name="T52" fmla="*/ 74 w 165"/>
                <a:gd name="T53" fmla="*/ 28 h 175"/>
                <a:gd name="T54" fmla="*/ 80 w 165"/>
                <a:gd name="T55" fmla="*/ 34 h 175"/>
                <a:gd name="T56" fmla="*/ 80 w 165"/>
                <a:gd name="T57" fmla="*/ 34 h 175"/>
                <a:gd name="T58" fmla="*/ 85 w 165"/>
                <a:gd name="T59" fmla="*/ 39 h 175"/>
                <a:gd name="T60" fmla="*/ 97 w 165"/>
                <a:gd name="T61" fmla="*/ 39 h 175"/>
                <a:gd name="T62" fmla="*/ 102 w 165"/>
                <a:gd name="T63" fmla="*/ 39 h 175"/>
                <a:gd name="T64" fmla="*/ 102 w 165"/>
                <a:gd name="T65" fmla="*/ 45 h 175"/>
                <a:gd name="T66" fmla="*/ 108 w 165"/>
                <a:gd name="T67" fmla="*/ 51 h 175"/>
                <a:gd name="T68" fmla="*/ 114 w 165"/>
                <a:gd name="T69" fmla="*/ 45 h 175"/>
                <a:gd name="T70" fmla="*/ 114 w 165"/>
                <a:gd name="T71" fmla="*/ 45 h 175"/>
                <a:gd name="T72" fmla="*/ 119 w 165"/>
                <a:gd name="T73" fmla="*/ 39 h 175"/>
                <a:gd name="T74" fmla="*/ 131 w 165"/>
                <a:gd name="T75" fmla="*/ 51 h 175"/>
                <a:gd name="T76" fmla="*/ 136 w 165"/>
                <a:gd name="T77" fmla="*/ 45 h 175"/>
                <a:gd name="T78" fmla="*/ 142 w 165"/>
                <a:gd name="T79" fmla="*/ 51 h 175"/>
                <a:gd name="T80" fmla="*/ 154 w 165"/>
                <a:gd name="T81" fmla="*/ 51 h 175"/>
                <a:gd name="T82" fmla="*/ 154 w 165"/>
                <a:gd name="T83" fmla="*/ 51 h 175"/>
                <a:gd name="T84" fmla="*/ 159 w 165"/>
                <a:gd name="T85" fmla="*/ 56 h 175"/>
                <a:gd name="T86" fmla="*/ 165 w 165"/>
                <a:gd name="T87" fmla="*/ 79 h 175"/>
                <a:gd name="T88" fmla="*/ 165 w 165"/>
                <a:gd name="T89" fmla="*/ 119 h 175"/>
                <a:gd name="T90" fmla="*/ 165 w 165"/>
                <a:gd name="T91" fmla="*/ 1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5" h="175">
                  <a:moveTo>
                    <a:pt x="165" y="175"/>
                  </a:moveTo>
                  <a:lnTo>
                    <a:pt x="114" y="175"/>
                  </a:lnTo>
                  <a:lnTo>
                    <a:pt x="97" y="175"/>
                  </a:lnTo>
                  <a:lnTo>
                    <a:pt x="34" y="175"/>
                  </a:lnTo>
                  <a:lnTo>
                    <a:pt x="29" y="170"/>
                  </a:lnTo>
                  <a:lnTo>
                    <a:pt x="34" y="170"/>
                  </a:lnTo>
                  <a:lnTo>
                    <a:pt x="34" y="164"/>
                  </a:lnTo>
                  <a:lnTo>
                    <a:pt x="34" y="158"/>
                  </a:lnTo>
                  <a:lnTo>
                    <a:pt x="34" y="153"/>
                  </a:lnTo>
                  <a:lnTo>
                    <a:pt x="29" y="153"/>
                  </a:lnTo>
                  <a:lnTo>
                    <a:pt x="34" y="153"/>
                  </a:lnTo>
                  <a:lnTo>
                    <a:pt x="29" y="147"/>
                  </a:lnTo>
                  <a:lnTo>
                    <a:pt x="29" y="141"/>
                  </a:lnTo>
                  <a:lnTo>
                    <a:pt x="34" y="141"/>
                  </a:lnTo>
                  <a:lnTo>
                    <a:pt x="34" y="136"/>
                  </a:lnTo>
                  <a:lnTo>
                    <a:pt x="40" y="136"/>
                  </a:lnTo>
                  <a:lnTo>
                    <a:pt x="40" y="130"/>
                  </a:lnTo>
                  <a:lnTo>
                    <a:pt x="40" y="124"/>
                  </a:lnTo>
                  <a:lnTo>
                    <a:pt x="40" y="119"/>
                  </a:lnTo>
                  <a:lnTo>
                    <a:pt x="40" y="113"/>
                  </a:lnTo>
                  <a:lnTo>
                    <a:pt x="40" y="107"/>
                  </a:lnTo>
                  <a:lnTo>
                    <a:pt x="40" y="102"/>
                  </a:lnTo>
                  <a:lnTo>
                    <a:pt x="34" y="102"/>
                  </a:lnTo>
                  <a:lnTo>
                    <a:pt x="29" y="102"/>
                  </a:lnTo>
                  <a:lnTo>
                    <a:pt x="29" y="96"/>
                  </a:lnTo>
                  <a:lnTo>
                    <a:pt x="29" y="90"/>
                  </a:lnTo>
                  <a:lnTo>
                    <a:pt x="23" y="90"/>
                  </a:lnTo>
                  <a:lnTo>
                    <a:pt x="23" y="85"/>
                  </a:lnTo>
                  <a:lnTo>
                    <a:pt x="17" y="85"/>
                  </a:lnTo>
                  <a:lnTo>
                    <a:pt x="17" y="79"/>
                  </a:lnTo>
                  <a:lnTo>
                    <a:pt x="12" y="79"/>
                  </a:lnTo>
                  <a:lnTo>
                    <a:pt x="12" y="73"/>
                  </a:lnTo>
                  <a:lnTo>
                    <a:pt x="6" y="73"/>
                  </a:lnTo>
                  <a:lnTo>
                    <a:pt x="0" y="68"/>
                  </a:lnTo>
                  <a:lnTo>
                    <a:pt x="0" y="11"/>
                  </a:lnTo>
                  <a:lnTo>
                    <a:pt x="0" y="0"/>
                  </a:lnTo>
                  <a:lnTo>
                    <a:pt x="0" y="5"/>
                  </a:lnTo>
                  <a:lnTo>
                    <a:pt x="6" y="5"/>
                  </a:lnTo>
                  <a:lnTo>
                    <a:pt x="12" y="5"/>
                  </a:lnTo>
                  <a:lnTo>
                    <a:pt x="12" y="11"/>
                  </a:lnTo>
                  <a:lnTo>
                    <a:pt x="17" y="11"/>
                  </a:lnTo>
                  <a:lnTo>
                    <a:pt x="17" y="17"/>
                  </a:lnTo>
                  <a:lnTo>
                    <a:pt x="23" y="17"/>
                  </a:lnTo>
                  <a:lnTo>
                    <a:pt x="23" y="22"/>
                  </a:lnTo>
                  <a:lnTo>
                    <a:pt x="29" y="22"/>
                  </a:lnTo>
                  <a:lnTo>
                    <a:pt x="29" y="28"/>
                  </a:lnTo>
                  <a:lnTo>
                    <a:pt x="34" y="28"/>
                  </a:lnTo>
                  <a:lnTo>
                    <a:pt x="40" y="28"/>
                  </a:lnTo>
                  <a:lnTo>
                    <a:pt x="46" y="28"/>
                  </a:lnTo>
                  <a:lnTo>
                    <a:pt x="51" y="28"/>
                  </a:lnTo>
                  <a:lnTo>
                    <a:pt x="57" y="28"/>
                  </a:lnTo>
                  <a:lnTo>
                    <a:pt x="63" y="28"/>
                  </a:lnTo>
                  <a:lnTo>
                    <a:pt x="68" y="28"/>
                  </a:lnTo>
                  <a:lnTo>
                    <a:pt x="74" y="28"/>
                  </a:lnTo>
                  <a:lnTo>
                    <a:pt x="74" y="34"/>
                  </a:lnTo>
                  <a:lnTo>
                    <a:pt x="80" y="34"/>
                  </a:lnTo>
                  <a:lnTo>
                    <a:pt x="85" y="34"/>
                  </a:lnTo>
                  <a:lnTo>
                    <a:pt x="80" y="34"/>
                  </a:lnTo>
                  <a:lnTo>
                    <a:pt x="85" y="34"/>
                  </a:lnTo>
                  <a:lnTo>
                    <a:pt x="85" y="39"/>
                  </a:lnTo>
                  <a:lnTo>
                    <a:pt x="91" y="39"/>
                  </a:lnTo>
                  <a:lnTo>
                    <a:pt x="97" y="39"/>
                  </a:lnTo>
                  <a:lnTo>
                    <a:pt x="97" y="45"/>
                  </a:lnTo>
                  <a:lnTo>
                    <a:pt x="102" y="39"/>
                  </a:lnTo>
                  <a:lnTo>
                    <a:pt x="108" y="39"/>
                  </a:lnTo>
                  <a:lnTo>
                    <a:pt x="102" y="45"/>
                  </a:lnTo>
                  <a:lnTo>
                    <a:pt x="108" y="45"/>
                  </a:lnTo>
                  <a:lnTo>
                    <a:pt x="108" y="51"/>
                  </a:lnTo>
                  <a:lnTo>
                    <a:pt x="114" y="51"/>
                  </a:lnTo>
                  <a:lnTo>
                    <a:pt x="114" y="45"/>
                  </a:lnTo>
                  <a:lnTo>
                    <a:pt x="114" y="51"/>
                  </a:lnTo>
                  <a:lnTo>
                    <a:pt x="114" y="45"/>
                  </a:lnTo>
                  <a:lnTo>
                    <a:pt x="119" y="45"/>
                  </a:lnTo>
                  <a:lnTo>
                    <a:pt x="119" y="39"/>
                  </a:lnTo>
                  <a:lnTo>
                    <a:pt x="125" y="45"/>
                  </a:lnTo>
                  <a:lnTo>
                    <a:pt x="131" y="51"/>
                  </a:lnTo>
                  <a:lnTo>
                    <a:pt x="131" y="45"/>
                  </a:lnTo>
                  <a:lnTo>
                    <a:pt x="136" y="45"/>
                  </a:lnTo>
                  <a:lnTo>
                    <a:pt x="136" y="51"/>
                  </a:lnTo>
                  <a:lnTo>
                    <a:pt x="142" y="51"/>
                  </a:lnTo>
                  <a:lnTo>
                    <a:pt x="148" y="51"/>
                  </a:lnTo>
                  <a:lnTo>
                    <a:pt x="154" y="51"/>
                  </a:lnTo>
                  <a:lnTo>
                    <a:pt x="154" y="45"/>
                  </a:lnTo>
                  <a:lnTo>
                    <a:pt x="154" y="51"/>
                  </a:lnTo>
                  <a:lnTo>
                    <a:pt x="154" y="56"/>
                  </a:lnTo>
                  <a:lnTo>
                    <a:pt x="159" y="56"/>
                  </a:lnTo>
                  <a:lnTo>
                    <a:pt x="165" y="51"/>
                  </a:lnTo>
                  <a:lnTo>
                    <a:pt x="165" y="79"/>
                  </a:lnTo>
                  <a:lnTo>
                    <a:pt x="165" y="102"/>
                  </a:lnTo>
                  <a:lnTo>
                    <a:pt x="165" y="119"/>
                  </a:lnTo>
                  <a:lnTo>
                    <a:pt x="165" y="130"/>
                  </a:lnTo>
                  <a:lnTo>
                    <a:pt x="165" y="147"/>
                  </a:lnTo>
                  <a:lnTo>
                    <a:pt x="165" y="17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6" name="Freeform 139">
              <a:extLst>
                <a:ext uri="{FF2B5EF4-FFF2-40B4-BE49-F238E27FC236}">
                  <a16:creationId xmlns:a16="http://schemas.microsoft.com/office/drawing/2014/main" id="{01DD25C1-531F-27A7-84A4-4F0C5FB47F52}"/>
                </a:ext>
              </a:extLst>
            </p:cNvPr>
            <p:cNvSpPr>
              <a:spLocks/>
            </p:cNvSpPr>
            <p:nvPr/>
          </p:nvSpPr>
          <p:spPr bwMode="auto">
            <a:xfrm>
              <a:off x="3501" y="1501"/>
              <a:ext cx="142" cy="142"/>
            </a:xfrm>
            <a:custGeom>
              <a:avLst/>
              <a:gdLst>
                <a:gd name="T0" fmla="*/ 0 w 142"/>
                <a:gd name="T1" fmla="*/ 137 h 142"/>
                <a:gd name="T2" fmla="*/ 0 w 142"/>
                <a:gd name="T3" fmla="*/ 120 h 142"/>
                <a:gd name="T4" fmla="*/ 0 w 142"/>
                <a:gd name="T5" fmla="*/ 80 h 142"/>
                <a:gd name="T6" fmla="*/ 0 w 142"/>
                <a:gd name="T7" fmla="*/ 68 h 142"/>
                <a:gd name="T8" fmla="*/ 6 w 142"/>
                <a:gd name="T9" fmla="*/ 46 h 142"/>
                <a:gd name="T10" fmla="*/ 6 w 142"/>
                <a:gd name="T11" fmla="*/ 29 h 142"/>
                <a:gd name="T12" fmla="*/ 6 w 142"/>
                <a:gd name="T13" fmla="*/ 23 h 142"/>
                <a:gd name="T14" fmla="*/ 6 w 142"/>
                <a:gd name="T15" fmla="*/ 0 h 142"/>
                <a:gd name="T16" fmla="*/ 11 w 142"/>
                <a:gd name="T17" fmla="*/ 0 h 142"/>
                <a:gd name="T18" fmla="*/ 45 w 142"/>
                <a:gd name="T19" fmla="*/ 0 h 142"/>
                <a:gd name="T20" fmla="*/ 62 w 142"/>
                <a:gd name="T21" fmla="*/ 0 h 142"/>
                <a:gd name="T22" fmla="*/ 68 w 142"/>
                <a:gd name="T23" fmla="*/ 0 h 142"/>
                <a:gd name="T24" fmla="*/ 85 w 142"/>
                <a:gd name="T25" fmla="*/ 6 h 142"/>
                <a:gd name="T26" fmla="*/ 102 w 142"/>
                <a:gd name="T27" fmla="*/ 6 h 142"/>
                <a:gd name="T28" fmla="*/ 119 w 142"/>
                <a:gd name="T29" fmla="*/ 6 h 142"/>
                <a:gd name="T30" fmla="*/ 125 w 142"/>
                <a:gd name="T31" fmla="*/ 6 h 142"/>
                <a:gd name="T32" fmla="*/ 130 w 142"/>
                <a:gd name="T33" fmla="*/ 6 h 142"/>
                <a:gd name="T34" fmla="*/ 142 w 142"/>
                <a:gd name="T35" fmla="*/ 6 h 142"/>
                <a:gd name="T36" fmla="*/ 142 w 142"/>
                <a:gd name="T37" fmla="*/ 12 h 142"/>
                <a:gd name="T38" fmla="*/ 142 w 142"/>
                <a:gd name="T39" fmla="*/ 17 h 142"/>
                <a:gd name="T40" fmla="*/ 142 w 142"/>
                <a:gd name="T41" fmla="*/ 23 h 142"/>
                <a:gd name="T42" fmla="*/ 142 w 142"/>
                <a:gd name="T43" fmla="*/ 40 h 142"/>
                <a:gd name="T44" fmla="*/ 142 w 142"/>
                <a:gd name="T45" fmla="*/ 51 h 142"/>
                <a:gd name="T46" fmla="*/ 142 w 142"/>
                <a:gd name="T47" fmla="*/ 57 h 142"/>
                <a:gd name="T48" fmla="*/ 142 w 142"/>
                <a:gd name="T49" fmla="*/ 68 h 142"/>
                <a:gd name="T50" fmla="*/ 142 w 142"/>
                <a:gd name="T51" fmla="*/ 80 h 142"/>
                <a:gd name="T52" fmla="*/ 142 w 142"/>
                <a:gd name="T53" fmla="*/ 86 h 142"/>
                <a:gd name="T54" fmla="*/ 136 w 142"/>
                <a:gd name="T55" fmla="*/ 91 h 142"/>
                <a:gd name="T56" fmla="*/ 136 w 142"/>
                <a:gd name="T57" fmla="*/ 103 h 142"/>
                <a:gd name="T58" fmla="*/ 136 w 142"/>
                <a:gd name="T59" fmla="*/ 114 h 142"/>
                <a:gd name="T60" fmla="*/ 136 w 142"/>
                <a:gd name="T61" fmla="*/ 131 h 142"/>
                <a:gd name="T62" fmla="*/ 136 w 142"/>
                <a:gd name="T63" fmla="*/ 137 h 142"/>
                <a:gd name="T64" fmla="*/ 136 w 142"/>
                <a:gd name="T65" fmla="*/ 142 h 142"/>
                <a:gd name="T66" fmla="*/ 125 w 142"/>
                <a:gd name="T67" fmla="*/ 142 h 142"/>
                <a:gd name="T68" fmla="*/ 119 w 142"/>
                <a:gd name="T69" fmla="*/ 142 h 142"/>
                <a:gd name="T70" fmla="*/ 113 w 142"/>
                <a:gd name="T71" fmla="*/ 142 h 142"/>
                <a:gd name="T72" fmla="*/ 102 w 142"/>
                <a:gd name="T73" fmla="*/ 142 h 142"/>
                <a:gd name="T74" fmla="*/ 85 w 142"/>
                <a:gd name="T75" fmla="*/ 142 h 142"/>
                <a:gd name="T76" fmla="*/ 68 w 142"/>
                <a:gd name="T77" fmla="*/ 142 h 142"/>
                <a:gd name="T78" fmla="*/ 62 w 142"/>
                <a:gd name="T79" fmla="*/ 142 h 142"/>
                <a:gd name="T80" fmla="*/ 51 w 142"/>
                <a:gd name="T81" fmla="*/ 142 h 142"/>
                <a:gd name="T82" fmla="*/ 45 w 142"/>
                <a:gd name="T83" fmla="*/ 142 h 142"/>
                <a:gd name="T84" fmla="*/ 34 w 142"/>
                <a:gd name="T85" fmla="*/ 142 h 142"/>
                <a:gd name="T86" fmla="*/ 11 w 142"/>
                <a:gd name="T87" fmla="*/ 137 h 142"/>
                <a:gd name="T88" fmla="*/ 0 w 142"/>
                <a:gd name="T8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42">
                  <a:moveTo>
                    <a:pt x="0" y="137"/>
                  </a:moveTo>
                  <a:lnTo>
                    <a:pt x="0" y="120"/>
                  </a:lnTo>
                  <a:lnTo>
                    <a:pt x="0" y="80"/>
                  </a:lnTo>
                  <a:lnTo>
                    <a:pt x="0" y="68"/>
                  </a:lnTo>
                  <a:lnTo>
                    <a:pt x="6" y="46"/>
                  </a:lnTo>
                  <a:lnTo>
                    <a:pt x="6" y="29"/>
                  </a:lnTo>
                  <a:lnTo>
                    <a:pt x="6" y="23"/>
                  </a:lnTo>
                  <a:lnTo>
                    <a:pt x="6" y="0"/>
                  </a:lnTo>
                  <a:lnTo>
                    <a:pt x="11" y="0"/>
                  </a:lnTo>
                  <a:lnTo>
                    <a:pt x="45" y="0"/>
                  </a:lnTo>
                  <a:lnTo>
                    <a:pt x="62" y="0"/>
                  </a:lnTo>
                  <a:lnTo>
                    <a:pt x="68" y="0"/>
                  </a:lnTo>
                  <a:lnTo>
                    <a:pt x="85" y="6"/>
                  </a:lnTo>
                  <a:lnTo>
                    <a:pt x="102" y="6"/>
                  </a:lnTo>
                  <a:lnTo>
                    <a:pt x="119" y="6"/>
                  </a:lnTo>
                  <a:lnTo>
                    <a:pt x="125" y="6"/>
                  </a:lnTo>
                  <a:lnTo>
                    <a:pt x="130" y="6"/>
                  </a:lnTo>
                  <a:lnTo>
                    <a:pt x="142" y="6"/>
                  </a:lnTo>
                  <a:lnTo>
                    <a:pt x="142" y="12"/>
                  </a:lnTo>
                  <a:lnTo>
                    <a:pt x="142" y="17"/>
                  </a:lnTo>
                  <a:lnTo>
                    <a:pt x="142" y="23"/>
                  </a:lnTo>
                  <a:lnTo>
                    <a:pt x="142" y="40"/>
                  </a:lnTo>
                  <a:lnTo>
                    <a:pt x="142" y="51"/>
                  </a:lnTo>
                  <a:lnTo>
                    <a:pt x="142" y="57"/>
                  </a:lnTo>
                  <a:lnTo>
                    <a:pt x="142" y="68"/>
                  </a:lnTo>
                  <a:lnTo>
                    <a:pt x="142" y="80"/>
                  </a:lnTo>
                  <a:lnTo>
                    <a:pt x="142" y="86"/>
                  </a:lnTo>
                  <a:lnTo>
                    <a:pt x="136" y="91"/>
                  </a:lnTo>
                  <a:lnTo>
                    <a:pt x="136" y="103"/>
                  </a:lnTo>
                  <a:lnTo>
                    <a:pt x="136" y="114"/>
                  </a:lnTo>
                  <a:lnTo>
                    <a:pt x="136" y="131"/>
                  </a:lnTo>
                  <a:lnTo>
                    <a:pt x="136" y="137"/>
                  </a:lnTo>
                  <a:lnTo>
                    <a:pt x="136" y="142"/>
                  </a:lnTo>
                  <a:lnTo>
                    <a:pt x="125" y="142"/>
                  </a:lnTo>
                  <a:lnTo>
                    <a:pt x="119" y="142"/>
                  </a:lnTo>
                  <a:lnTo>
                    <a:pt x="113" y="142"/>
                  </a:lnTo>
                  <a:lnTo>
                    <a:pt x="102" y="142"/>
                  </a:lnTo>
                  <a:lnTo>
                    <a:pt x="85" y="142"/>
                  </a:lnTo>
                  <a:lnTo>
                    <a:pt x="68" y="142"/>
                  </a:lnTo>
                  <a:lnTo>
                    <a:pt x="62" y="142"/>
                  </a:lnTo>
                  <a:lnTo>
                    <a:pt x="51" y="142"/>
                  </a:lnTo>
                  <a:lnTo>
                    <a:pt x="45" y="142"/>
                  </a:lnTo>
                  <a:lnTo>
                    <a:pt x="34" y="142"/>
                  </a:lnTo>
                  <a:lnTo>
                    <a:pt x="11" y="137"/>
                  </a:lnTo>
                  <a:lnTo>
                    <a:pt x="0" y="13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7" name="Freeform 140">
              <a:extLst>
                <a:ext uri="{FF2B5EF4-FFF2-40B4-BE49-F238E27FC236}">
                  <a16:creationId xmlns:a16="http://schemas.microsoft.com/office/drawing/2014/main" id="{1B6D7582-2153-2F70-B651-CB356B1506B6}"/>
                </a:ext>
              </a:extLst>
            </p:cNvPr>
            <p:cNvSpPr>
              <a:spLocks/>
            </p:cNvSpPr>
            <p:nvPr/>
          </p:nvSpPr>
          <p:spPr bwMode="auto">
            <a:xfrm>
              <a:off x="2798" y="1626"/>
              <a:ext cx="147" cy="142"/>
            </a:xfrm>
            <a:custGeom>
              <a:avLst/>
              <a:gdLst>
                <a:gd name="T0" fmla="*/ 11 w 147"/>
                <a:gd name="T1" fmla="*/ 0 h 142"/>
                <a:gd name="T2" fmla="*/ 85 w 147"/>
                <a:gd name="T3" fmla="*/ 0 h 142"/>
                <a:gd name="T4" fmla="*/ 102 w 147"/>
                <a:gd name="T5" fmla="*/ 0 h 142"/>
                <a:gd name="T6" fmla="*/ 113 w 147"/>
                <a:gd name="T7" fmla="*/ 6 h 142"/>
                <a:gd name="T8" fmla="*/ 147 w 147"/>
                <a:gd name="T9" fmla="*/ 6 h 142"/>
                <a:gd name="T10" fmla="*/ 147 w 147"/>
                <a:gd name="T11" fmla="*/ 34 h 142"/>
                <a:gd name="T12" fmla="*/ 147 w 147"/>
                <a:gd name="T13" fmla="*/ 68 h 142"/>
                <a:gd name="T14" fmla="*/ 142 w 147"/>
                <a:gd name="T15" fmla="*/ 142 h 142"/>
                <a:gd name="T16" fmla="*/ 119 w 147"/>
                <a:gd name="T17" fmla="*/ 142 h 142"/>
                <a:gd name="T18" fmla="*/ 96 w 147"/>
                <a:gd name="T19" fmla="*/ 142 h 142"/>
                <a:gd name="T20" fmla="*/ 0 w 147"/>
                <a:gd name="T21" fmla="*/ 136 h 142"/>
                <a:gd name="T22" fmla="*/ 6 w 147"/>
                <a:gd name="T23" fmla="*/ 74 h 142"/>
                <a:gd name="T24" fmla="*/ 6 w 147"/>
                <a:gd name="T25" fmla="*/ 46 h 142"/>
                <a:gd name="T26" fmla="*/ 11 w 147"/>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2">
                  <a:moveTo>
                    <a:pt x="11" y="0"/>
                  </a:moveTo>
                  <a:lnTo>
                    <a:pt x="85" y="0"/>
                  </a:lnTo>
                  <a:lnTo>
                    <a:pt x="102" y="0"/>
                  </a:lnTo>
                  <a:lnTo>
                    <a:pt x="113" y="6"/>
                  </a:lnTo>
                  <a:lnTo>
                    <a:pt x="147" y="6"/>
                  </a:lnTo>
                  <a:lnTo>
                    <a:pt x="147" y="34"/>
                  </a:lnTo>
                  <a:lnTo>
                    <a:pt x="147" y="68"/>
                  </a:lnTo>
                  <a:lnTo>
                    <a:pt x="142" y="142"/>
                  </a:lnTo>
                  <a:lnTo>
                    <a:pt x="119" y="142"/>
                  </a:lnTo>
                  <a:lnTo>
                    <a:pt x="96" y="142"/>
                  </a:lnTo>
                  <a:lnTo>
                    <a:pt x="0" y="136"/>
                  </a:lnTo>
                  <a:lnTo>
                    <a:pt x="6" y="74"/>
                  </a:lnTo>
                  <a:lnTo>
                    <a:pt x="6" y="4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8" name="Freeform 141">
              <a:extLst>
                <a:ext uri="{FF2B5EF4-FFF2-40B4-BE49-F238E27FC236}">
                  <a16:creationId xmlns:a16="http://schemas.microsoft.com/office/drawing/2014/main" id="{C43424C4-3C33-46A8-DBDD-A5D6BA927C02}"/>
                </a:ext>
              </a:extLst>
            </p:cNvPr>
            <p:cNvSpPr>
              <a:spLocks/>
            </p:cNvSpPr>
            <p:nvPr/>
          </p:nvSpPr>
          <p:spPr bwMode="auto">
            <a:xfrm>
              <a:off x="2996" y="1354"/>
              <a:ext cx="142" cy="147"/>
            </a:xfrm>
            <a:custGeom>
              <a:avLst/>
              <a:gdLst>
                <a:gd name="T0" fmla="*/ 142 w 142"/>
                <a:gd name="T1" fmla="*/ 6 h 147"/>
                <a:gd name="T2" fmla="*/ 142 w 142"/>
                <a:gd name="T3" fmla="*/ 40 h 147"/>
                <a:gd name="T4" fmla="*/ 136 w 142"/>
                <a:gd name="T5" fmla="*/ 79 h 147"/>
                <a:gd name="T6" fmla="*/ 136 w 142"/>
                <a:gd name="T7" fmla="*/ 113 h 147"/>
                <a:gd name="T8" fmla="*/ 136 w 142"/>
                <a:gd name="T9" fmla="*/ 147 h 147"/>
                <a:gd name="T10" fmla="*/ 97 w 142"/>
                <a:gd name="T11" fmla="*/ 147 h 147"/>
                <a:gd name="T12" fmla="*/ 74 w 142"/>
                <a:gd name="T13" fmla="*/ 142 h 147"/>
                <a:gd name="T14" fmla="*/ 0 w 142"/>
                <a:gd name="T15" fmla="*/ 142 h 147"/>
                <a:gd name="T16" fmla="*/ 0 w 142"/>
                <a:gd name="T17" fmla="*/ 23 h 147"/>
                <a:gd name="T18" fmla="*/ 6 w 142"/>
                <a:gd name="T19" fmla="*/ 0 h 147"/>
                <a:gd name="T20" fmla="*/ 142 w 142"/>
                <a:gd name="T2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7">
                  <a:moveTo>
                    <a:pt x="142" y="6"/>
                  </a:moveTo>
                  <a:lnTo>
                    <a:pt x="142" y="40"/>
                  </a:lnTo>
                  <a:lnTo>
                    <a:pt x="136" y="79"/>
                  </a:lnTo>
                  <a:lnTo>
                    <a:pt x="136" y="113"/>
                  </a:lnTo>
                  <a:lnTo>
                    <a:pt x="136" y="147"/>
                  </a:lnTo>
                  <a:lnTo>
                    <a:pt x="97" y="147"/>
                  </a:lnTo>
                  <a:lnTo>
                    <a:pt x="74" y="142"/>
                  </a:lnTo>
                  <a:lnTo>
                    <a:pt x="0" y="142"/>
                  </a:lnTo>
                  <a:lnTo>
                    <a:pt x="0" y="23"/>
                  </a:lnTo>
                  <a:lnTo>
                    <a:pt x="6" y="0"/>
                  </a:lnTo>
                  <a:lnTo>
                    <a:pt x="142"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9" name="Freeform 142">
              <a:extLst>
                <a:ext uri="{FF2B5EF4-FFF2-40B4-BE49-F238E27FC236}">
                  <a16:creationId xmlns:a16="http://schemas.microsoft.com/office/drawing/2014/main" id="{E40DA1E8-BA16-5C01-522F-4C0BFD5531FA}"/>
                </a:ext>
              </a:extLst>
            </p:cNvPr>
            <p:cNvSpPr>
              <a:spLocks/>
            </p:cNvSpPr>
            <p:nvPr/>
          </p:nvSpPr>
          <p:spPr bwMode="auto">
            <a:xfrm>
              <a:off x="4147" y="1382"/>
              <a:ext cx="85" cy="131"/>
            </a:xfrm>
            <a:custGeom>
              <a:avLst/>
              <a:gdLst>
                <a:gd name="T0" fmla="*/ 85 w 85"/>
                <a:gd name="T1" fmla="*/ 12 h 131"/>
                <a:gd name="T2" fmla="*/ 85 w 85"/>
                <a:gd name="T3" fmla="*/ 34 h 131"/>
                <a:gd name="T4" fmla="*/ 85 w 85"/>
                <a:gd name="T5" fmla="*/ 97 h 131"/>
                <a:gd name="T6" fmla="*/ 85 w 85"/>
                <a:gd name="T7" fmla="*/ 131 h 131"/>
                <a:gd name="T8" fmla="*/ 80 w 85"/>
                <a:gd name="T9" fmla="*/ 131 h 131"/>
                <a:gd name="T10" fmla="*/ 80 w 85"/>
                <a:gd name="T11" fmla="*/ 125 h 131"/>
                <a:gd name="T12" fmla="*/ 74 w 85"/>
                <a:gd name="T13" fmla="*/ 125 h 131"/>
                <a:gd name="T14" fmla="*/ 74 w 85"/>
                <a:gd name="T15" fmla="*/ 119 h 131"/>
                <a:gd name="T16" fmla="*/ 68 w 85"/>
                <a:gd name="T17" fmla="*/ 119 h 131"/>
                <a:gd name="T18" fmla="*/ 63 w 85"/>
                <a:gd name="T19" fmla="*/ 119 h 131"/>
                <a:gd name="T20" fmla="*/ 63 w 85"/>
                <a:gd name="T21" fmla="*/ 114 h 131"/>
                <a:gd name="T22" fmla="*/ 57 w 85"/>
                <a:gd name="T23" fmla="*/ 114 h 131"/>
                <a:gd name="T24" fmla="*/ 57 w 85"/>
                <a:gd name="T25" fmla="*/ 108 h 131"/>
                <a:gd name="T26" fmla="*/ 57 w 85"/>
                <a:gd name="T27" fmla="*/ 114 h 131"/>
                <a:gd name="T28" fmla="*/ 57 w 85"/>
                <a:gd name="T29" fmla="*/ 108 h 131"/>
                <a:gd name="T30" fmla="*/ 57 w 85"/>
                <a:gd name="T31" fmla="*/ 102 h 131"/>
                <a:gd name="T32" fmla="*/ 51 w 85"/>
                <a:gd name="T33" fmla="*/ 102 h 131"/>
                <a:gd name="T34" fmla="*/ 46 w 85"/>
                <a:gd name="T35" fmla="*/ 102 h 131"/>
                <a:gd name="T36" fmla="*/ 40 w 85"/>
                <a:gd name="T37" fmla="*/ 102 h 131"/>
                <a:gd name="T38" fmla="*/ 34 w 85"/>
                <a:gd name="T39" fmla="*/ 102 h 131"/>
                <a:gd name="T40" fmla="*/ 29 w 85"/>
                <a:gd name="T41" fmla="*/ 102 h 131"/>
                <a:gd name="T42" fmla="*/ 23 w 85"/>
                <a:gd name="T43" fmla="*/ 102 h 131"/>
                <a:gd name="T44" fmla="*/ 23 w 85"/>
                <a:gd name="T45" fmla="*/ 108 h 131"/>
                <a:gd name="T46" fmla="*/ 17 w 85"/>
                <a:gd name="T47" fmla="*/ 108 h 131"/>
                <a:gd name="T48" fmla="*/ 11 w 85"/>
                <a:gd name="T49" fmla="*/ 108 h 131"/>
                <a:gd name="T50" fmla="*/ 11 w 85"/>
                <a:gd name="T51" fmla="*/ 114 h 131"/>
                <a:gd name="T52" fmla="*/ 6 w 85"/>
                <a:gd name="T53" fmla="*/ 114 h 131"/>
                <a:gd name="T54" fmla="*/ 0 w 85"/>
                <a:gd name="T55" fmla="*/ 114 h 131"/>
                <a:gd name="T56" fmla="*/ 0 w 85"/>
                <a:gd name="T57" fmla="*/ 108 h 131"/>
                <a:gd name="T58" fmla="*/ 0 w 85"/>
                <a:gd name="T59" fmla="*/ 46 h 131"/>
                <a:gd name="T60" fmla="*/ 0 w 85"/>
                <a:gd name="T61" fmla="*/ 0 h 131"/>
                <a:gd name="T62" fmla="*/ 6 w 85"/>
                <a:gd name="T63" fmla="*/ 0 h 131"/>
                <a:gd name="T64" fmla="*/ 11 w 85"/>
                <a:gd name="T65" fmla="*/ 0 h 131"/>
                <a:gd name="T66" fmla="*/ 17 w 85"/>
                <a:gd name="T67" fmla="*/ 0 h 131"/>
                <a:gd name="T68" fmla="*/ 23 w 85"/>
                <a:gd name="T69" fmla="*/ 0 h 131"/>
                <a:gd name="T70" fmla="*/ 23 w 85"/>
                <a:gd name="T71" fmla="*/ 6 h 131"/>
                <a:gd name="T72" fmla="*/ 29 w 85"/>
                <a:gd name="T73" fmla="*/ 6 h 131"/>
                <a:gd name="T74" fmla="*/ 29 w 85"/>
                <a:gd name="T75" fmla="*/ 0 h 131"/>
                <a:gd name="T76" fmla="*/ 34 w 85"/>
                <a:gd name="T77" fmla="*/ 0 h 131"/>
                <a:gd name="T78" fmla="*/ 40 w 85"/>
                <a:gd name="T79" fmla="*/ 0 h 131"/>
                <a:gd name="T80" fmla="*/ 46 w 85"/>
                <a:gd name="T81" fmla="*/ 0 h 131"/>
                <a:gd name="T82" fmla="*/ 51 w 85"/>
                <a:gd name="T83" fmla="*/ 0 h 131"/>
                <a:gd name="T84" fmla="*/ 57 w 85"/>
                <a:gd name="T85" fmla="*/ 6 h 131"/>
                <a:gd name="T86" fmla="*/ 57 w 85"/>
                <a:gd name="T87" fmla="*/ 0 h 131"/>
                <a:gd name="T88" fmla="*/ 57 w 85"/>
                <a:gd name="T89" fmla="*/ 6 h 131"/>
                <a:gd name="T90" fmla="*/ 57 w 85"/>
                <a:gd name="T91" fmla="*/ 0 h 131"/>
                <a:gd name="T92" fmla="*/ 57 w 85"/>
                <a:gd name="T93" fmla="*/ 6 h 131"/>
                <a:gd name="T94" fmla="*/ 63 w 85"/>
                <a:gd name="T95" fmla="*/ 6 h 131"/>
                <a:gd name="T96" fmla="*/ 63 w 85"/>
                <a:gd name="T97" fmla="*/ 0 h 131"/>
                <a:gd name="T98" fmla="*/ 68 w 85"/>
                <a:gd name="T99" fmla="*/ 0 h 131"/>
                <a:gd name="T100" fmla="*/ 68 w 85"/>
                <a:gd name="T101" fmla="*/ 6 h 131"/>
                <a:gd name="T102" fmla="*/ 74 w 85"/>
                <a:gd name="T103" fmla="*/ 6 h 131"/>
                <a:gd name="T104" fmla="*/ 80 w 85"/>
                <a:gd name="T105" fmla="*/ 6 h 131"/>
                <a:gd name="T106" fmla="*/ 74 w 85"/>
                <a:gd name="T107" fmla="*/ 6 h 131"/>
                <a:gd name="T108" fmla="*/ 80 w 85"/>
                <a:gd name="T109" fmla="*/ 6 h 131"/>
                <a:gd name="T110" fmla="*/ 85 w 85"/>
                <a:gd name="T111" fmla="*/ 6 h 131"/>
                <a:gd name="T112" fmla="*/ 85 w 85"/>
                <a:gd name="T113" fmla="*/ 1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 h="131">
                  <a:moveTo>
                    <a:pt x="85" y="12"/>
                  </a:moveTo>
                  <a:lnTo>
                    <a:pt x="85" y="34"/>
                  </a:lnTo>
                  <a:lnTo>
                    <a:pt x="85" y="97"/>
                  </a:lnTo>
                  <a:lnTo>
                    <a:pt x="85" y="131"/>
                  </a:lnTo>
                  <a:lnTo>
                    <a:pt x="80" y="131"/>
                  </a:lnTo>
                  <a:lnTo>
                    <a:pt x="80" y="125"/>
                  </a:lnTo>
                  <a:lnTo>
                    <a:pt x="74" y="125"/>
                  </a:lnTo>
                  <a:lnTo>
                    <a:pt x="74" y="119"/>
                  </a:lnTo>
                  <a:lnTo>
                    <a:pt x="68" y="119"/>
                  </a:lnTo>
                  <a:lnTo>
                    <a:pt x="63" y="119"/>
                  </a:lnTo>
                  <a:lnTo>
                    <a:pt x="63" y="114"/>
                  </a:lnTo>
                  <a:lnTo>
                    <a:pt x="57" y="114"/>
                  </a:lnTo>
                  <a:lnTo>
                    <a:pt x="57" y="108"/>
                  </a:lnTo>
                  <a:lnTo>
                    <a:pt x="57" y="114"/>
                  </a:lnTo>
                  <a:lnTo>
                    <a:pt x="57" y="108"/>
                  </a:lnTo>
                  <a:lnTo>
                    <a:pt x="57" y="102"/>
                  </a:lnTo>
                  <a:lnTo>
                    <a:pt x="51" y="102"/>
                  </a:lnTo>
                  <a:lnTo>
                    <a:pt x="46" y="102"/>
                  </a:lnTo>
                  <a:lnTo>
                    <a:pt x="40" y="102"/>
                  </a:lnTo>
                  <a:lnTo>
                    <a:pt x="34" y="102"/>
                  </a:lnTo>
                  <a:lnTo>
                    <a:pt x="29" y="102"/>
                  </a:lnTo>
                  <a:lnTo>
                    <a:pt x="23" y="102"/>
                  </a:lnTo>
                  <a:lnTo>
                    <a:pt x="23" y="108"/>
                  </a:lnTo>
                  <a:lnTo>
                    <a:pt x="17" y="108"/>
                  </a:lnTo>
                  <a:lnTo>
                    <a:pt x="11" y="108"/>
                  </a:lnTo>
                  <a:lnTo>
                    <a:pt x="11" y="114"/>
                  </a:lnTo>
                  <a:lnTo>
                    <a:pt x="6" y="114"/>
                  </a:lnTo>
                  <a:lnTo>
                    <a:pt x="0" y="114"/>
                  </a:lnTo>
                  <a:lnTo>
                    <a:pt x="0" y="108"/>
                  </a:lnTo>
                  <a:lnTo>
                    <a:pt x="0" y="46"/>
                  </a:lnTo>
                  <a:lnTo>
                    <a:pt x="0" y="0"/>
                  </a:lnTo>
                  <a:lnTo>
                    <a:pt x="6" y="0"/>
                  </a:lnTo>
                  <a:lnTo>
                    <a:pt x="11" y="0"/>
                  </a:lnTo>
                  <a:lnTo>
                    <a:pt x="17" y="0"/>
                  </a:lnTo>
                  <a:lnTo>
                    <a:pt x="23" y="0"/>
                  </a:lnTo>
                  <a:lnTo>
                    <a:pt x="23" y="6"/>
                  </a:lnTo>
                  <a:lnTo>
                    <a:pt x="29" y="6"/>
                  </a:lnTo>
                  <a:lnTo>
                    <a:pt x="29" y="0"/>
                  </a:lnTo>
                  <a:lnTo>
                    <a:pt x="34" y="0"/>
                  </a:lnTo>
                  <a:lnTo>
                    <a:pt x="40" y="0"/>
                  </a:lnTo>
                  <a:lnTo>
                    <a:pt x="46" y="0"/>
                  </a:lnTo>
                  <a:lnTo>
                    <a:pt x="51" y="0"/>
                  </a:lnTo>
                  <a:lnTo>
                    <a:pt x="57" y="6"/>
                  </a:lnTo>
                  <a:lnTo>
                    <a:pt x="57" y="0"/>
                  </a:lnTo>
                  <a:lnTo>
                    <a:pt x="57" y="6"/>
                  </a:lnTo>
                  <a:lnTo>
                    <a:pt x="57" y="0"/>
                  </a:lnTo>
                  <a:lnTo>
                    <a:pt x="57" y="6"/>
                  </a:lnTo>
                  <a:lnTo>
                    <a:pt x="63" y="6"/>
                  </a:lnTo>
                  <a:lnTo>
                    <a:pt x="63" y="0"/>
                  </a:lnTo>
                  <a:lnTo>
                    <a:pt x="68" y="0"/>
                  </a:lnTo>
                  <a:lnTo>
                    <a:pt x="68" y="6"/>
                  </a:lnTo>
                  <a:lnTo>
                    <a:pt x="74" y="6"/>
                  </a:lnTo>
                  <a:lnTo>
                    <a:pt x="80" y="6"/>
                  </a:lnTo>
                  <a:lnTo>
                    <a:pt x="74" y="6"/>
                  </a:lnTo>
                  <a:lnTo>
                    <a:pt x="80" y="6"/>
                  </a:lnTo>
                  <a:lnTo>
                    <a:pt x="85" y="6"/>
                  </a:lnTo>
                  <a:lnTo>
                    <a:pt x="85"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0" name="Freeform 143">
              <a:extLst>
                <a:ext uri="{FF2B5EF4-FFF2-40B4-BE49-F238E27FC236}">
                  <a16:creationId xmlns:a16="http://schemas.microsoft.com/office/drawing/2014/main" id="{CFF5F7BA-40B0-5DB9-58D4-97D9A08FB8A4}"/>
                </a:ext>
              </a:extLst>
            </p:cNvPr>
            <p:cNvSpPr>
              <a:spLocks/>
            </p:cNvSpPr>
            <p:nvPr/>
          </p:nvSpPr>
          <p:spPr bwMode="auto">
            <a:xfrm>
              <a:off x="3892" y="1558"/>
              <a:ext cx="170" cy="153"/>
            </a:xfrm>
            <a:custGeom>
              <a:avLst/>
              <a:gdLst>
                <a:gd name="T0" fmla="*/ 130 w 170"/>
                <a:gd name="T1" fmla="*/ 46 h 153"/>
                <a:gd name="T2" fmla="*/ 130 w 170"/>
                <a:gd name="T3" fmla="*/ 57 h 153"/>
                <a:gd name="T4" fmla="*/ 130 w 170"/>
                <a:gd name="T5" fmla="*/ 114 h 153"/>
                <a:gd name="T6" fmla="*/ 136 w 170"/>
                <a:gd name="T7" fmla="*/ 119 h 153"/>
                <a:gd name="T8" fmla="*/ 142 w 170"/>
                <a:gd name="T9" fmla="*/ 119 h 153"/>
                <a:gd name="T10" fmla="*/ 142 w 170"/>
                <a:gd name="T11" fmla="*/ 125 h 153"/>
                <a:gd name="T12" fmla="*/ 147 w 170"/>
                <a:gd name="T13" fmla="*/ 125 h 153"/>
                <a:gd name="T14" fmla="*/ 147 w 170"/>
                <a:gd name="T15" fmla="*/ 131 h 153"/>
                <a:gd name="T16" fmla="*/ 153 w 170"/>
                <a:gd name="T17" fmla="*/ 131 h 153"/>
                <a:gd name="T18" fmla="*/ 153 w 170"/>
                <a:gd name="T19" fmla="*/ 136 h 153"/>
                <a:gd name="T20" fmla="*/ 159 w 170"/>
                <a:gd name="T21" fmla="*/ 136 h 153"/>
                <a:gd name="T22" fmla="*/ 159 w 170"/>
                <a:gd name="T23" fmla="*/ 142 h 153"/>
                <a:gd name="T24" fmla="*/ 159 w 170"/>
                <a:gd name="T25" fmla="*/ 148 h 153"/>
                <a:gd name="T26" fmla="*/ 164 w 170"/>
                <a:gd name="T27" fmla="*/ 148 h 153"/>
                <a:gd name="T28" fmla="*/ 170 w 170"/>
                <a:gd name="T29" fmla="*/ 148 h 153"/>
                <a:gd name="T30" fmla="*/ 170 w 170"/>
                <a:gd name="T31" fmla="*/ 153 h 153"/>
                <a:gd name="T32" fmla="*/ 153 w 170"/>
                <a:gd name="T33" fmla="*/ 153 h 153"/>
                <a:gd name="T34" fmla="*/ 102 w 170"/>
                <a:gd name="T35" fmla="*/ 153 h 153"/>
                <a:gd name="T36" fmla="*/ 79 w 170"/>
                <a:gd name="T37" fmla="*/ 153 h 153"/>
                <a:gd name="T38" fmla="*/ 62 w 170"/>
                <a:gd name="T39" fmla="*/ 153 h 153"/>
                <a:gd name="T40" fmla="*/ 40 w 170"/>
                <a:gd name="T41" fmla="*/ 153 h 153"/>
                <a:gd name="T42" fmla="*/ 0 w 170"/>
                <a:gd name="T43" fmla="*/ 153 h 153"/>
                <a:gd name="T44" fmla="*/ 0 w 170"/>
                <a:gd name="T45" fmla="*/ 125 h 153"/>
                <a:gd name="T46" fmla="*/ 0 w 170"/>
                <a:gd name="T47" fmla="*/ 114 h 153"/>
                <a:gd name="T48" fmla="*/ 6 w 170"/>
                <a:gd name="T49" fmla="*/ 85 h 153"/>
                <a:gd name="T50" fmla="*/ 6 w 170"/>
                <a:gd name="T51" fmla="*/ 57 h 153"/>
                <a:gd name="T52" fmla="*/ 6 w 170"/>
                <a:gd name="T53" fmla="*/ 0 h 153"/>
                <a:gd name="T54" fmla="*/ 40 w 170"/>
                <a:gd name="T55" fmla="*/ 0 h 153"/>
                <a:gd name="T56" fmla="*/ 45 w 170"/>
                <a:gd name="T57" fmla="*/ 0 h 153"/>
                <a:gd name="T58" fmla="*/ 45 w 170"/>
                <a:gd name="T59" fmla="*/ 6 h 153"/>
                <a:gd name="T60" fmla="*/ 51 w 170"/>
                <a:gd name="T61" fmla="*/ 6 h 153"/>
                <a:gd name="T62" fmla="*/ 51 w 170"/>
                <a:gd name="T63" fmla="*/ 11 h 153"/>
                <a:gd name="T64" fmla="*/ 57 w 170"/>
                <a:gd name="T65" fmla="*/ 17 h 153"/>
                <a:gd name="T66" fmla="*/ 62 w 170"/>
                <a:gd name="T67" fmla="*/ 17 h 153"/>
                <a:gd name="T68" fmla="*/ 62 w 170"/>
                <a:gd name="T69" fmla="*/ 23 h 153"/>
                <a:gd name="T70" fmla="*/ 68 w 170"/>
                <a:gd name="T71" fmla="*/ 23 h 153"/>
                <a:gd name="T72" fmla="*/ 74 w 170"/>
                <a:gd name="T73" fmla="*/ 23 h 153"/>
                <a:gd name="T74" fmla="*/ 79 w 170"/>
                <a:gd name="T75" fmla="*/ 23 h 153"/>
                <a:gd name="T76" fmla="*/ 79 w 170"/>
                <a:gd name="T77" fmla="*/ 17 h 153"/>
                <a:gd name="T78" fmla="*/ 79 w 170"/>
                <a:gd name="T79" fmla="*/ 23 h 153"/>
                <a:gd name="T80" fmla="*/ 85 w 170"/>
                <a:gd name="T81" fmla="*/ 23 h 153"/>
                <a:gd name="T82" fmla="*/ 85 w 170"/>
                <a:gd name="T83" fmla="*/ 29 h 153"/>
                <a:gd name="T84" fmla="*/ 85 w 170"/>
                <a:gd name="T85" fmla="*/ 23 h 153"/>
                <a:gd name="T86" fmla="*/ 85 w 170"/>
                <a:gd name="T87" fmla="*/ 29 h 153"/>
                <a:gd name="T88" fmla="*/ 91 w 170"/>
                <a:gd name="T89" fmla="*/ 29 h 153"/>
                <a:gd name="T90" fmla="*/ 91 w 170"/>
                <a:gd name="T91" fmla="*/ 23 h 153"/>
                <a:gd name="T92" fmla="*/ 91 w 170"/>
                <a:gd name="T93" fmla="*/ 29 h 153"/>
                <a:gd name="T94" fmla="*/ 91 w 170"/>
                <a:gd name="T95" fmla="*/ 23 h 153"/>
                <a:gd name="T96" fmla="*/ 96 w 170"/>
                <a:gd name="T97" fmla="*/ 29 h 153"/>
                <a:gd name="T98" fmla="*/ 102 w 170"/>
                <a:gd name="T99" fmla="*/ 29 h 153"/>
                <a:gd name="T100" fmla="*/ 102 w 170"/>
                <a:gd name="T101" fmla="*/ 34 h 153"/>
                <a:gd name="T102" fmla="*/ 108 w 170"/>
                <a:gd name="T103" fmla="*/ 34 h 153"/>
                <a:gd name="T104" fmla="*/ 113 w 170"/>
                <a:gd name="T105" fmla="*/ 34 h 153"/>
                <a:gd name="T106" fmla="*/ 113 w 170"/>
                <a:gd name="T107" fmla="*/ 40 h 153"/>
                <a:gd name="T108" fmla="*/ 119 w 170"/>
                <a:gd name="T109" fmla="*/ 40 h 153"/>
                <a:gd name="T110" fmla="*/ 119 w 170"/>
                <a:gd name="T111" fmla="*/ 34 h 153"/>
                <a:gd name="T112" fmla="*/ 119 w 170"/>
                <a:gd name="T113" fmla="*/ 40 h 153"/>
                <a:gd name="T114" fmla="*/ 125 w 170"/>
                <a:gd name="T115" fmla="*/ 40 h 153"/>
                <a:gd name="T116" fmla="*/ 130 w 170"/>
                <a:gd name="T117" fmla="*/ 40 h 153"/>
                <a:gd name="T118" fmla="*/ 130 w 170"/>
                <a:gd name="T119" fmla="*/ 4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153">
                  <a:moveTo>
                    <a:pt x="130" y="46"/>
                  </a:moveTo>
                  <a:lnTo>
                    <a:pt x="130" y="57"/>
                  </a:lnTo>
                  <a:lnTo>
                    <a:pt x="130" y="114"/>
                  </a:lnTo>
                  <a:lnTo>
                    <a:pt x="136" y="119"/>
                  </a:lnTo>
                  <a:lnTo>
                    <a:pt x="142" y="119"/>
                  </a:lnTo>
                  <a:lnTo>
                    <a:pt x="142" y="125"/>
                  </a:lnTo>
                  <a:lnTo>
                    <a:pt x="147" y="125"/>
                  </a:lnTo>
                  <a:lnTo>
                    <a:pt x="147" y="131"/>
                  </a:lnTo>
                  <a:lnTo>
                    <a:pt x="153" y="131"/>
                  </a:lnTo>
                  <a:lnTo>
                    <a:pt x="153" y="136"/>
                  </a:lnTo>
                  <a:lnTo>
                    <a:pt x="159" y="136"/>
                  </a:lnTo>
                  <a:lnTo>
                    <a:pt x="159" y="142"/>
                  </a:lnTo>
                  <a:lnTo>
                    <a:pt x="159" y="148"/>
                  </a:lnTo>
                  <a:lnTo>
                    <a:pt x="164" y="148"/>
                  </a:lnTo>
                  <a:lnTo>
                    <a:pt x="170" y="148"/>
                  </a:lnTo>
                  <a:lnTo>
                    <a:pt x="170" y="153"/>
                  </a:lnTo>
                  <a:lnTo>
                    <a:pt x="153" y="153"/>
                  </a:lnTo>
                  <a:lnTo>
                    <a:pt x="102" y="153"/>
                  </a:lnTo>
                  <a:lnTo>
                    <a:pt x="79" y="153"/>
                  </a:lnTo>
                  <a:lnTo>
                    <a:pt x="62" y="153"/>
                  </a:lnTo>
                  <a:lnTo>
                    <a:pt x="40" y="153"/>
                  </a:lnTo>
                  <a:lnTo>
                    <a:pt x="0" y="153"/>
                  </a:lnTo>
                  <a:lnTo>
                    <a:pt x="0" y="125"/>
                  </a:lnTo>
                  <a:lnTo>
                    <a:pt x="0" y="114"/>
                  </a:lnTo>
                  <a:lnTo>
                    <a:pt x="6" y="85"/>
                  </a:lnTo>
                  <a:lnTo>
                    <a:pt x="6" y="57"/>
                  </a:lnTo>
                  <a:lnTo>
                    <a:pt x="6" y="0"/>
                  </a:lnTo>
                  <a:lnTo>
                    <a:pt x="40" y="0"/>
                  </a:lnTo>
                  <a:lnTo>
                    <a:pt x="45" y="0"/>
                  </a:lnTo>
                  <a:lnTo>
                    <a:pt x="45" y="6"/>
                  </a:lnTo>
                  <a:lnTo>
                    <a:pt x="51" y="6"/>
                  </a:lnTo>
                  <a:lnTo>
                    <a:pt x="51" y="11"/>
                  </a:lnTo>
                  <a:lnTo>
                    <a:pt x="57" y="17"/>
                  </a:lnTo>
                  <a:lnTo>
                    <a:pt x="62" y="17"/>
                  </a:lnTo>
                  <a:lnTo>
                    <a:pt x="62" y="23"/>
                  </a:lnTo>
                  <a:lnTo>
                    <a:pt x="68" y="23"/>
                  </a:lnTo>
                  <a:lnTo>
                    <a:pt x="74" y="23"/>
                  </a:lnTo>
                  <a:lnTo>
                    <a:pt x="79" y="23"/>
                  </a:lnTo>
                  <a:lnTo>
                    <a:pt x="79" y="17"/>
                  </a:lnTo>
                  <a:lnTo>
                    <a:pt x="79" y="23"/>
                  </a:lnTo>
                  <a:lnTo>
                    <a:pt x="85" y="23"/>
                  </a:lnTo>
                  <a:lnTo>
                    <a:pt x="85" y="29"/>
                  </a:lnTo>
                  <a:lnTo>
                    <a:pt x="85" y="23"/>
                  </a:lnTo>
                  <a:lnTo>
                    <a:pt x="85" y="29"/>
                  </a:lnTo>
                  <a:lnTo>
                    <a:pt x="91" y="29"/>
                  </a:lnTo>
                  <a:lnTo>
                    <a:pt x="91" y="23"/>
                  </a:lnTo>
                  <a:lnTo>
                    <a:pt x="91" y="29"/>
                  </a:lnTo>
                  <a:lnTo>
                    <a:pt x="91" y="23"/>
                  </a:lnTo>
                  <a:lnTo>
                    <a:pt x="96" y="29"/>
                  </a:lnTo>
                  <a:lnTo>
                    <a:pt x="102" y="29"/>
                  </a:lnTo>
                  <a:lnTo>
                    <a:pt x="102" y="34"/>
                  </a:lnTo>
                  <a:lnTo>
                    <a:pt x="108" y="34"/>
                  </a:lnTo>
                  <a:lnTo>
                    <a:pt x="113" y="34"/>
                  </a:lnTo>
                  <a:lnTo>
                    <a:pt x="113" y="40"/>
                  </a:lnTo>
                  <a:lnTo>
                    <a:pt x="119" y="40"/>
                  </a:lnTo>
                  <a:lnTo>
                    <a:pt x="119" y="34"/>
                  </a:lnTo>
                  <a:lnTo>
                    <a:pt x="119" y="40"/>
                  </a:lnTo>
                  <a:lnTo>
                    <a:pt x="125" y="40"/>
                  </a:lnTo>
                  <a:lnTo>
                    <a:pt x="130" y="40"/>
                  </a:lnTo>
                  <a:lnTo>
                    <a:pt x="130"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1" name="Freeform 144">
              <a:extLst>
                <a:ext uri="{FF2B5EF4-FFF2-40B4-BE49-F238E27FC236}">
                  <a16:creationId xmlns:a16="http://schemas.microsoft.com/office/drawing/2014/main" id="{3016AA04-8C0F-5D56-EF5E-3B6E1E69502C}"/>
                </a:ext>
              </a:extLst>
            </p:cNvPr>
            <p:cNvSpPr>
              <a:spLocks/>
            </p:cNvSpPr>
            <p:nvPr/>
          </p:nvSpPr>
          <p:spPr bwMode="auto">
            <a:xfrm>
              <a:off x="4005" y="1501"/>
              <a:ext cx="136" cy="154"/>
            </a:xfrm>
            <a:custGeom>
              <a:avLst/>
              <a:gdLst>
                <a:gd name="T0" fmla="*/ 136 w 136"/>
                <a:gd name="T1" fmla="*/ 34 h 154"/>
                <a:gd name="T2" fmla="*/ 136 w 136"/>
                <a:gd name="T3" fmla="*/ 74 h 154"/>
                <a:gd name="T4" fmla="*/ 136 w 136"/>
                <a:gd name="T5" fmla="*/ 80 h 154"/>
                <a:gd name="T6" fmla="*/ 136 w 136"/>
                <a:gd name="T7" fmla="*/ 91 h 154"/>
                <a:gd name="T8" fmla="*/ 136 w 136"/>
                <a:gd name="T9" fmla="*/ 142 h 154"/>
                <a:gd name="T10" fmla="*/ 136 w 136"/>
                <a:gd name="T11" fmla="*/ 148 h 154"/>
                <a:gd name="T12" fmla="*/ 131 w 136"/>
                <a:gd name="T13" fmla="*/ 148 h 154"/>
                <a:gd name="T14" fmla="*/ 131 w 136"/>
                <a:gd name="T15" fmla="*/ 154 h 154"/>
                <a:gd name="T16" fmla="*/ 131 w 136"/>
                <a:gd name="T17" fmla="*/ 148 h 154"/>
                <a:gd name="T18" fmla="*/ 131 w 136"/>
                <a:gd name="T19" fmla="*/ 154 h 154"/>
                <a:gd name="T20" fmla="*/ 125 w 136"/>
                <a:gd name="T21" fmla="*/ 154 h 154"/>
                <a:gd name="T22" fmla="*/ 125 w 136"/>
                <a:gd name="T23" fmla="*/ 148 h 154"/>
                <a:gd name="T24" fmla="*/ 119 w 136"/>
                <a:gd name="T25" fmla="*/ 148 h 154"/>
                <a:gd name="T26" fmla="*/ 125 w 136"/>
                <a:gd name="T27" fmla="*/ 142 h 154"/>
                <a:gd name="T28" fmla="*/ 119 w 136"/>
                <a:gd name="T29" fmla="*/ 142 h 154"/>
                <a:gd name="T30" fmla="*/ 114 w 136"/>
                <a:gd name="T31" fmla="*/ 148 h 154"/>
                <a:gd name="T32" fmla="*/ 114 w 136"/>
                <a:gd name="T33" fmla="*/ 142 h 154"/>
                <a:gd name="T34" fmla="*/ 108 w 136"/>
                <a:gd name="T35" fmla="*/ 142 h 154"/>
                <a:gd name="T36" fmla="*/ 102 w 136"/>
                <a:gd name="T37" fmla="*/ 142 h 154"/>
                <a:gd name="T38" fmla="*/ 102 w 136"/>
                <a:gd name="T39" fmla="*/ 137 h 154"/>
                <a:gd name="T40" fmla="*/ 97 w 136"/>
                <a:gd name="T41" fmla="*/ 137 h 154"/>
                <a:gd name="T42" fmla="*/ 102 w 136"/>
                <a:gd name="T43" fmla="*/ 137 h 154"/>
                <a:gd name="T44" fmla="*/ 97 w 136"/>
                <a:gd name="T45" fmla="*/ 137 h 154"/>
                <a:gd name="T46" fmla="*/ 91 w 136"/>
                <a:gd name="T47" fmla="*/ 137 h 154"/>
                <a:gd name="T48" fmla="*/ 91 w 136"/>
                <a:gd name="T49" fmla="*/ 131 h 154"/>
                <a:gd name="T50" fmla="*/ 85 w 136"/>
                <a:gd name="T51" fmla="*/ 131 h 154"/>
                <a:gd name="T52" fmla="*/ 80 w 136"/>
                <a:gd name="T53" fmla="*/ 131 h 154"/>
                <a:gd name="T54" fmla="*/ 74 w 136"/>
                <a:gd name="T55" fmla="*/ 131 h 154"/>
                <a:gd name="T56" fmla="*/ 68 w 136"/>
                <a:gd name="T57" fmla="*/ 131 h 154"/>
                <a:gd name="T58" fmla="*/ 63 w 136"/>
                <a:gd name="T59" fmla="*/ 131 h 154"/>
                <a:gd name="T60" fmla="*/ 57 w 136"/>
                <a:gd name="T61" fmla="*/ 131 h 154"/>
                <a:gd name="T62" fmla="*/ 51 w 136"/>
                <a:gd name="T63" fmla="*/ 131 h 154"/>
                <a:gd name="T64" fmla="*/ 46 w 136"/>
                <a:gd name="T65" fmla="*/ 131 h 154"/>
                <a:gd name="T66" fmla="*/ 46 w 136"/>
                <a:gd name="T67" fmla="*/ 125 h 154"/>
                <a:gd name="T68" fmla="*/ 40 w 136"/>
                <a:gd name="T69" fmla="*/ 125 h 154"/>
                <a:gd name="T70" fmla="*/ 40 w 136"/>
                <a:gd name="T71" fmla="*/ 120 h 154"/>
                <a:gd name="T72" fmla="*/ 34 w 136"/>
                <a:gd name="T73" fmla="*/ 120 h 154"/>
                <a:gd name="T74" fmla="*/ 34 w 136"/>
                <a:gd name="T75" fmla="*/ 114 h 154"/>
                <a:gd name="T76" fmla="*/ 29 w 136"/>
                <a:gd name="T77" fmla="*/ 114 h 154"/>
                <a:gd name="T78" fmla="*/ 29 w 136"/>
                <a:gd name="T79" fmla="*/ 108 h 154"/>
                <a:gd name="T80" fmla="*/ 23 w 136"/>
                <a:gd name="T81" fmla="*/ 108 h 154"/>
                <a:gd name="T82" fmla="*/ 17 w 136"/>
                <a:gd name="T83" fmla="*/ 108 h 154"/>
                <a:gd name="T84" fmla="*/ 17 w 136"/>
                <a:gd name="T85" fmla="*/ 103 h 154"/>
                <a:gd name="T86" fmla="*/ 17 w 136"/>
                <a:gd name="T87" fmla="*/ 97 h 154"/>
                <a:gd name="T88" fmla="*/ 12 w 136"/>
                <a:gd name="T89" fmla="*/ 97 h 154"/>
                <a:gd name="T90" fmla="*/ 6 w 136"/>
                <a:gd name="T91" fmla="*/ 97 h 154"/>
                <a:gd name="T92" fmla="*/ 0 w 136"/>
                <a:gd name="T93" fmla="*/ 40 h 154"/>
                <a:gd name="T94" fmla="*/ 0 w 136"/>
                <a:gd name="T95" fmla="*/ 17 h 154"/>
                <a:gd name="T96" fmla="*/ 40 w 136"/>
                <a:gd name="T97" fmla="*/ 17 h 154"/>
                <a:gd name="T98" fmla="*/ 74 w 136"/>
                <a:gd name="T99" fmla="*/ 17 h 154"/>
                <a:gd name="T100" fmla="*/ 91 w 136"/>
                <a:gd name="T101" fmla="*/ 17 h 154"/>
                <a:gd name="T102" fmla="*/ 97 w 136"/>
                <a:gd name="T103" fmla="*/ 17 h 154"/>
                <a:gd name="T104" fmla="*/ 114 w 136"/>
                <a:gd name="T105" fmla="*/ 17 h 154"/>
                <a:gd name="T106" fmla="*/ 131 w 136"/>
                <a:gd name="T107" fmla="*/ 17 h 154"/>
                <a:gd name="T108" fmla="*/ 131 w 136"/>
                <a:gd name="T109" fmla="*/ 12 h 154"/>
                <a:gd name="T110" fmla="*/ 136 w 136"/>
                <a:gd name="T111" fmla="*/ 12 h 154"/>
                <a:gd name="T112" fmla="*/ 136 w 136"/>
                <a:gd name="T113" fmla="*/ 6 h 154"/>
                <a:gd name="T114" fmla="*/ 136 w 136"/>
                <a:gd name="T115" fmla="*/ 0 h 154"/>
                <a:gd name="T116" fmla="*/ 136 w 136"/>
                <a:gd name="T117" fmla="*/ 6 h 154"/>
                <a:gd name="T118" fmla="*/ 136 w 136"/>
                <a:gd name="T119" fmla="*/ 12 h 154"/>
                <a:gd name="T120" fmla="*/ 136 w 136"/>
                <a:gd name="T121"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54">
                  <a:moveTo>
                    <a:pt x="136" y="34"/>
                  </a:moveTo>
                  <a:lnTo>
                    <a:pt x="136" y="74"/>
                  </a:lnTo>
                  <a:lnTo>
                    <a:pt x="136" y="80"/>
                  </a:lnTo>
                  <a:lnTo>
                    <a:pt x="136" y="91"/>
                  </a:lnTo>
                  <a:lnTo>
                    <a:pt x="136" y="142"/>
                  </a:lnTo>
                  <a:lnTo>
                    <a:pt x="136" y="148"/>
                  </a:lnTo>
                  <a:lnTo>
                    <a:pt x="131" y="148"/>
                  </a:lnTo>
                  <a:lnTo>
                    <a:pt x="131" y="154"/>
                  </a:lnTo>
                  <a:lnTo>
                    <a:pt x="131" y="148"/>
                  </a:lnTo>
                  <a:lnTo>
                    <a:pt x="131" y="154"/>
                  </a:lnTo>
                  <a:lnTo>
                    <a:pt x="125" y="154"/>
                  </a:lnTo>
                  <a:lnTo>
                    <a:pt x="125" y="148"/>
                  </a:lnTo>
                  <a:lnTo>
                    <a:pt x="119" y="148"/>
                  </a:lnTo>
                  <a:lnTo>
                    <a:pt x="125" y="142"/>
                  </a:lnTo>
                  <a:lnTo>
                    <a:pt x="119" y="142"/>
                  </a:lnTo>
                  <a:lnTo>
                    <a:pt x="114" y="148"/>
                  </a:lnTo>
                  <a:lnTo>
                    <a:pt x="114" y="142"/>
                  </a:lnTo>
                  <a:lnTo>
                    <a:pt x="108" y="142"/>
                  </a:lnTo>
                  <a:lnTo>
                    <a:pt x="102" y="142"/>
                  </a:lnTo>
                  <a:lnTo>
                    <a:pt x="102" y="137"/>
                  </a:lnTo>
                  <a:lnTo>
                    <a:pt x="97" y="137"/>
                  </a:lnTo>
                  <a:lnTo>
                    <a:pt x="102" y="137"/>
                  </a:lnTo>
                  <a:lnTo>
                    <a:pt x="97" y="137"/>
                  </a:lnTo>
                  <a:lnTo>
                    <a:pt x="91" y="137"/>
                  </a:lnTo>
                  <a:lnTo>
                    <a:pt x="91" y="131"/>
                  </a:lnTo>
                  <a:lnTo>
                    <a:pt x="85" y="131"/>
                  </a:lnTo>
                  <a:lnTo>
                    <a:pt x="80" y="131"/>
                  </a:lnTo>
                  <a:lnTo>
                    <a:pt x="74" y="131"/>
                  </a:lnTo>
                  <a:lnTo>
                    <a:pt x="68" y="131"/>
                  </a:lnTo>
                  <a:lnTo>
                    <a:pt x="63" y="131"/>
                  </a:lnTo>
                  <a:lnTo>
                    <a:pt x="57" y="131"/>
                  </a:lnTo>
                  <a:lnTo>
                    <a:pt x="51" y="131"/>
                  </a:lnTo>
                  <a:lnTo>
                    <a:pt x="46" y="131"/>
                  </a:lnTo>
                  <a:lnTo>
                    <a:pt x="46" y="125"/>
                  </a:lnTo>
                  <a:lnTo>
                    <a:pt x="40" y="125"/>
                  </a:lnTo>
                  <a:lnTo>
                    <a:pt x="40" y="120"/>
                  </a:lnTo>
                  <a:lnTo>
                    <a:pt x="34" y="120"/>
                  </a:lnTo>
                  <a:lnTo>
                    <a:pt x="34" y="114"/>
                  </a:lnTo>
                  <a:lnTo>
                    <a:pt x="29" y="114"/>
                  </a:lnTo>
                  <a:lnTo>
                    <a:pt x="29" y="108"/>
                  </a:lnTo>
                  <a:lnTo>
                    <a:pt x="23" y="108"/>
                  </a:lnTo>
                  <a:lnTo>
                    <a:pt x="17" y="108"/>
                  </a:lnTo>
                  <a:lnTo>
                    <a:pt x="17" y="103"/>
                  </a:lnTo>
                  <a:lnTo>
                    <a:pt x="17" y="97"/>
                  </a:lnTo>
                  <a:lnTo>
                    <a:pt x="12" y="97"/>
                  </a:lnTo>
                  <a:lnTo>
                    <a:pt x="6" y="97"/>
                  </a:lnTo>
                  <a:lnTo>
                    <a:pt x="0" y="40"/>
                  </a:lnTo>
                  <a:lnTo>
                    <a:pt x="0" y="17"/>
                  </a:lnTo>
                  <a:lnTo>
                    <a:pt x="40" y="17"/>
                  </a:lnTo>
                  <a:lnTo>
                    <a:pt x="74" y="17"/>
                  </a:lnTo>
                  <a:lnTo>
                    <a:pt x="91" y="17"/>
                  </a:lnTo>
                  <a:lnTo>
                    <a:pt x="97" y="17"/>
                  </a:lnTo>
                  <a:lnTo>
                    <a:pt x="114" y="17"/>
                  </a:lnTo>
                  <a:lnTo>
                    <a:pt x="131" y="17"/>
                  </a:lnTo>
                  <a:lnTo>
                    <a:pt x="131" y="12"/>
                  </a:lnTo>
                  <a:lnTo>
                    <a:pt x="136" y="12"/>
                  </a:lnTo>
                  <a:lnTo>
                    <a:pt x="136" y="6"/>
                  </a:lnTo>
                  <a:lnTo>
                    <a:pt x="136" y="0"/>
                  </a:lnTo>
                  <a:lnTo>
                    <a:pt x="136" y="6"/>
                  </a:lnTo>
                  <a:lnTo>
                    <a:pt x="136" y="12"/>
                  </a:lnTo>
                  <a:lnTo>
                    <a:pt x="136"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2" name="Freeform 145">
              <a:extLst>
                <a:ext uri="{FF2B5EF4-FFF2-40B4-BE49-F238E27FC236}">
                  <a16:creationId xmlns:a16="http://schemas.microsoft.com/office/drawing/2014/main" id="{F47ADD15-2A0D-BF46-4334-1A2E99BB1795}"/>
                </a:ext>
              </a:extLst>
            </p:cNvPr>
            <p:cNvSpPr>
              <a:spLocks/>
            </p:cNvSpPr>
            <p:nvPr/>
          </p:nvSpPr>
          <p:spPr bwMode="auto">
            <a:xfrm>
              <a:off x="3127" y="2675"/>
              <a:ext cx="193" cy="204"/>
            </a:xfrm>
            <a:custGeom>
              <a:avLst/>
              <a:gdLst>
                <a:gd name="T0" fmla="*/ 193 w 193"/>
                <a:gd name="T1" fmla="*/ 153 h 204"/>
                <a:gd name="T2" fmla="*/ 136 w 193"/>
                <a:gd name="T3" fmla="*/ 198 h 204"/>
                <a:gd name="T4" fmla="*/ 124 w 193"/>
                <a:gd name="T5" fmla="*/ 204 h 204"/>
                <a:gd name="T6" fmla="*/ 124 w 193"/>
                <a:gd name="T7" fmla="*/ 198 h 204"/>
                <a:gd name="T8" fmla="*/ 51 w 193"/>
                <a:gd name="T9" fmla="*/ 193 h 204"/>
                <a:gd name="T10" fmla="*/ 0 w 193"/>
                <a:gd name="T11" fmla="*/ 193 h 204"/>
                <a:gd name="T12" fmla="*/ 0 w 193"/>
                <a:gd name="T13" fmla="*/ 68 h 204"/>
                <a:gd name="T14" fmla="*/ 0 w 193"/>
                <a:gd name="T15" fmla="*/ 51 h 204"/>
                <a:gd name="T16" fmla="*/ 5 w 193"/>
                <a:gd name="T17" fmla="*/ 0 h 204"/>
                <a:gd name="T18" fmla="*/ 11 w 193"/>
                <a:gd name="T19" fmla="*/ 6 h 204"/>
                <a:gd name="T20" fmla="*/ 62 w 193"/>
                <a:gd name="T21" fmla="*/ 28 h 204"/>
                <a:gd name="T22" fmla="*/ 68 w 193"/>
                <a:gd name="T23" fmla="*/ 28 h 204"/>
                <a:gd name="T24" fmla="*/ 90 w 193"/>
                <a:gd name="T25" fmla="*/ 40 h 204"/>
                <a:gd name="T26" fmla="*/ 113 w 193"/>
                <a:gd name="T27" fmla="*/ 45 h 204"/>
                <a:gd name="T28" fmla="*/ 147 w 193"/>
                <a:gd name="T29" fmla="*/ 91 h 204"/>
                <a:gd name="T30" fmla="*/ 153 w 193"/>
                <a:gd name="T31" fmla="*/ 102 h 204"/>
                <a:gd name="T32" fmla="*/ 170 w 193"/>
                <a:gd name="T33" fmla="*/ 125 h 204"/>
                <a:gd name="T34" fmla="*/ 176 w 193"/>
                <a:gd name="T35" fmla="*/ 130 h 204"/>
                <a:gd name="T36" fmla="*/ 187 w 193"/>
                <a:gd name="T37" fmla="*/ 142 h 204"/>
                <a:gd name="T38" fmla="*/ 193 w 193"/>
                <a:gd name="T39" fmla="*/ 15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3" h="204">
                  <a:moveTo>
                    <a:pt x="193" y="153"/>
                  </a:moveTo>
                  <a:lnTo>
                    <a:pt x="136" y="198"/>
                  </a:lnTo>
                  <a:lnTo>
                    <a:pt x="124" y="204"/>
                  </a:lnTo>
                  <a:lnTo>
                    <a:pt x="124" y="198"/>
                  </a:lnTo>
                  <a:lnTo>
                    <a:pt x="51" y="193"/>
                  </a:lnTo>
                  <a:lnTo>
                    <a:pt x="0" y="193"/>
                  </a:lnTo>
                  <a:lnTo>
                    <a:pt x="0" y="68"/>
                  </a:lnTo>
                  <a:lnTo>
                    <a:pt x="0" y="51"/>
                  </a:lnTo>
                  <a:lnTo>
                    <a:pt x="5" y="0"/>
                  </a:lnTo>
                  <a:lnTo>
                    <a:pt x="11" y="6"/>
                  </a:lnTo>
                  <a:lnTo>
                    <a:pt x="62" y="28"/>
                  </a:lnTo>
                  <a:lnTo>
                    <a:pt x="68" y="28"/>
                  </a:lnTo>
                  <a:lnTo>
                    <a:pt x="90" y="40"/>
                  </a:lnTo>
                  <a:lnTo>
                    <a:pt x="113" y="45"/>
                  </a:lnTo>
                  <a:lnTo>
                    <a:pt x="147" y="91"/>
                  </a:lnTo>
                  <a:lnTo>
                    <a:pt x="153" y="102"/>
                  </a:lnTo>
                  <a:lnTo>
                    <a:pt x="170" y="125"/>
                  </a:lnTo>
                  <a:lnTo>
                    <a:pt x="176" y="130"/>
                  </a:lnTo>
                  <a:lnTo>
                    <a:pt x="187" y="142"/>
                  </a:lnTo>
                  <a:lnTo>
                    <a:pt x="193"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 name="Freeform 146">
              <a:extLst>
                <a:ext uri="{FF2B5EF4-FFF2-40B4-BE49-F238E27FC236}">
                  <a16:creationId xmlns:a16="http://schemas.microsoft.com/office/drawing/2014/main" id="{0C3F335F-3F4F-530D-D1B7-DE5C92542DDF}"/>
                </a:ext>
              </a:extLst>
            </p:cNvPr>
            <p:cNvSpPr>
              <a:spLocks/>
            </p:cNvSpPr>
            <p:nvPr/>
          </p:nvSpPr>
          <p:spPr bwMode="auto">
            <a:xfrm>
              <a:off x="3456" y="2318"/>
              <a:ext cx="170" cy="198"/>
            </a:xfrm>
            <a:custGeom>
              <a:avLst/>
              <a:gdLst>
                <a:gd name="T0" fmla="*/ 90 w 170"/>
                <a:gd name="T1" fmla="*/ 5 h 198"/>
                <a:gd name="T2" fmla="*/ 124 w 170"/>
                <a:gd name="T3" fmla="*/ 28 h 198"/>
                <a:gd name="T4" fmla="*/ 141 w 170"/>
                <a:gd name="T5" fmla="*/ 39 h 198"/>
                <a:gd name="T6" fmla="*/ 158 w 170"/>
                <a:gd name="T7" fmla="*/ 51 h 198"/>
                <a:gd name="T8" fmla="*/ 158 w 170"/>
                <a:gd name="T9" fmla="*/ 62 h 198"/>
                <a:gd name="T10" fmla="*/ 164 w 170"/>
                <a:gd name="T11" fmla="*/ 90 h 198"/>
                <a:gd name="T12" fmla="*/ 170 w 170"/>
                <a:gd name="T13" fmla="*/ 119 h 198"/>
                <a:gd name="T14" fmla="*/ 153 w 170"/>
                <a:gd name="T15" fmla="*/ 136 h 198"/>
                <a:gd name="T16" fmla="*/ 136 w 170"/>
                <a:gd name="T17" fmla="*/ 153 h 198"/>
                <a:gd name="T18" fmla="*/ 90 w 170"/>
                <a:gd name="T19" fmla="*/ 198 h 198"/>
                <a:gd name="T20" fmla="*/ 68 w 170"/>
                <a:gd name="T21" fmla="*/ 181 h 198"/>
                <a:gd name="T22" fmla="*/ 56 w 170"/>
                <a:gd name="T23" fmla="*/ 164 h 198"/>
                <a:gd name="T24" fmla="*/ 0 w 170"/>
                <a:gd name="T25" fmla="*/ 107 h 198"/>
                <a:gd name="T26" fmla="*/ 5 w 170"/>
                <a:gd name="T27" fmla="*/ 102 h 198"/>
                <a:gd name="T28" fmla="*/ 11 w 170"/>
                <a:gd name="T29" fmla="*/ 96 h 198"/>
                <a:gd name="T30" fmla="*/ 22 w 170"/>
                <a:gd name="T31" fmla="*/ 85 h 198"/>
                <a:gd name="T32" fmla="*/ 45 w 170"/>
                <a:gd name="T33" fmla="*/ 62 h 198"/>
                <a:gd name="T34" fmla="*/ 68 w 170"/>
                <a:gd name="T35" fmla="*/ 22 h 198"/>
                <a:gd name="T36" fmla="*/ 73 w 170"/>
                <a:gd name="T37" fmla="*/ 5 h 198"/>
                <a:gd name="T38" fmla="*/ 79 w 170"/>
                <a:gd name="T39" fmla="*/ 0 h 198"/>
                <a:gd name="T40" fmla="*/ 90 w 170"/>
                <a:gd name="T41" fmla="*/ 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198">
                  <a:moveTo>
                    <a:pt x="90" y="5"/>
                  </a:moveTo>
                  <a:lnTo>
                    <a:pt x="124" y="28"/>
                  </a:lnTo>
                  <a:lnTo>
                    <a:pt x="141" y="39"/>
                  </a:lnTo>
                  <a:lnTo>
                    <a:pt x="158" y="51"/>
                  </a:lnTo>
                  <a:lnTo>
                    <a:pt x="158" y="62"/>
                  </a:lnTo>
                  <a:lnTo>
                    <a:pt x="164" y="90"/>
                  </a:lnTo>
                  <a:lnTo>
                    <a:pt x="170" y="119"/>
                  </a:lnTo>
                  <a:lnTo>
                    <a:pt x="153" y="136"/>
                  </a:lnTo>
                  <a:lnTo>
                    <a:pt x="136" y="153"/>
                  </a:lnTo>
                  <a:lnTo>
                    <a:pt x="90" y="198"/>
                  </a:lnTo>
                  <a:lnTo>
                    <a:pt x="68" y="181"/>
                  </a:lnTo>
                  <a:lnTo>
                    <a:pt x="56" y="164"/>
                  </a:lnTo>
                  <a:lnTo>
                    <a:pt x="0" y="107"/>
                  </a:lnTo>
                  <a:lnTo>
                    <a:pt x="5" y="102"/>
                  </a:lnTo>
                  <a:lnTo>
                    <a:pt x="11" y="96"/>
                  </a:lnTo>
                  <a:lnTo>
                    <a:pt x="22" y="85"/>
                  </a:lnTo>
                  <a:lnTo>
                    <a:pt x="45" y="62"/>
                  </a:lnTo>
                  <a:lnTo>
                    <a:pt x="68" y="22"/>
                  </a:lnTo>
                  <a:lnTo>
                    <a:pt x="73" y="5"/>
                  </a:lnTo>
                  <a:lnTo>
                    <a:pt x="79" y="0"/>
                  </a:lnTo>
                  <a:lnTo>
                    <a:pt x="90"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4" name="Freeform 147">
              <a:extLst>
                <a:ext uri="{FF2B5EF4-FFF2-40B4-BE49-F238E27FC236}">
                  <a16:creationId xmlns:a16="http://schemas.microsoft.com/office/drawing/2014/main" id="{415E6F50-DAD8-437D-8926-2E61C32E32DB}"/>
                </a:ext>
              </a:extLst>
            </p:cNvPr>
            <p:cNvSpPr>
              <a:spLocks/>
            </p:cNvSpPr>
            <p:nvPr/>
          </p:nvSpPr>
          <p:spPr bwMode="auto">
            <a:xfrm>
              <a:off x="3325" y="2851"/>
              <a:ext cx="193" cy="187"/>
            </a:xfrm>
            <a:custGeom>
              <a:avLst/>
              <a:gdLst>
                <a:gd name="T0" fmla="*/ 85 w 193"/>
                <a:gd name="T1" fmla="*/ 17 h 187"/>
                <a:gd name="T2" fmla="*/ 91 w 193"/>
                <a:gd name="T3" fmla="*/ 22 h 187"/>
                <a:gd name="T4" fmla="*/ 91 w 193"/>
                <a:gd name="T5" fmla="*/ 28 h 187"/>
                <a:gd name="T6" fmla="*/ 97 w 193"/>
                <a:gd name="T7" fmla="*/ 28 h 187"/>
                <a:gd name="T8" fmla="*/ 97 w 193"/>
                <a:gd name="T9" fmla="*/ 34 h 187"/>
                <a:gd name="T10" fmla="*/ 97 w 193"/>
                <a:gd name="T11" fmla="*/ 39 h 187"/>
                <a:gd name="T12" fmla="*/ 102 w 193"/>
                <a:gd name="T13" fmla="*/ 39 h 187"/>
                <a:gd name="T14" fmla="*/ 97 w 193"/>
                <a:gd name="T15" fmla="*/ 39 h 187"/>
                <a:gd name="T16" fmla="*/ 102 w 193"/>
                <a:gd name="T17" fmla="*/ 39 h 187"/>
                <a:gd name="T18" fmla="*/ 102 w 193"/>
                <a:gd name="T19" fmla="*/ 45 h 187"/>
                <a:gd name="T20" fmla="*/ 102 w 193"/>
                <a:gd name="T21" fmla="*/ 51 h 187"/>
                <a:gd name="T22" fmla="*/ 108 w 193"/>
                <a:gd name="T23" fmla="*/ 56 h 187"/>
                <a:gd name="T24" fmla="*/ 102 w 193"/>
                <a:gd name="T25" fmla="*/ 56 h 187"/>
                <a:gd name="T26" fmla="*/ 108 w 193"/>
                <a:gd name="T27" fmla="*/ 56 h 187"/>
                <a:gd name="T28" fmla="*/ 108 w 193"/>
                <a:gd name="T29" fmla="*/ 62 h 187"/>
                <a:gd name="T30" fmla="*/ 114 w 193"/>
                <a:gd name="T31" fmla="*/ 62 h 187"/>
                <a:gd name="T32" fmla="*/ 119 w 193"/>
                <a:gd name="T33" fmla="*/ 62 h 187"/>
                <a:gd name="T34" fmla="*/ 125 w 193"/>
                <a:gd name="T35" fmla="*/ 62 h 187"/>
                <a:gd name="T36" fmla="*/ 131 w 193"/>
                <a:gd name="T37" fmla="*/ 62 h 187"/>
                <a:gd name="T38" fmla="*/ 136 w 193"/>
                <a:gd name="T39" fmla="*/ 62 h 187"/>
                <a:gd name="T40" fmla="*/ 142 w 193"/>
                <a:gd name="T41" fmla="*/ 68 h 187"/>
                <a:gd name="T42" fmla="*/ 148 w 193"/>
                <a:gd name="T43" fmla="*/ 73 h 187"/>
                <a:gd name="T44" fmla="*/ 148 w 193"/>
                <a:gd name="T45" fmla="*/ 79 h 187"/>
                <a:gd name="T46" fmla="*/ 148 w 193"/>
                <a:gd name="T47" fmla="*/ 85 h 187"/>
                <a:gd name="T48" fmla="*/ 148 w 193"/>
                <a:gd name="T49" fmla="*/ 90 h 187"/>
                <a:gd name="T50" fmla="*/ 153 w 193"/>
                <a:gd name="T51" fmla="*/ 90 h 187"/>
                <a:gd name="T52" fmla="*/ 153 w 193"/>
                <a:gd name="T53" fmla="*/ 96 h 187"/>
                <a:gd name="T54" fmla="*/ 159 w 193"/>
                <a:gd name="T55" fmla="*/ 96 h 187"/>
                <a:gd name="T56" fmla="*/ 159 w 193"/>
                <a:gd name="T57" fmla="*/ 90 h 187"/>
                <a:gd name="T58" fmla="*/ 165 w 193"/>
                <a:gd name="T59" fmla="*/ 90 h 187"/>
                <a:gd name="T60" fmla="*/ 165 w 193"/>
                <a:gd name="T61" fmla="*/ 96 h 187"/>
                <a:gd name="T62" fmla="*/ 170 w 193"/>
                <a:gd name="T63" fmla="*/ 96 h 187"/>
                <a:gd name="T64" fmla="*/ 170 w 193"/>
                <a:gd name="T65" fmla="*/ 102 h 187"/>
                <a:gd name="T66" fmla="*/ 176 w 193"/>
                <a:gd name="T67" fmla="*/ 102 h 187"/>
                <a:gd name="T68" fmla="*/ 182 w 193"/>
                <a:gd name="T69" fmla="*/ 102 h 187"/>
                <a:gd name="T70" fmla="*/ 187 w 193"/>
                <a:gd name="T71" fmla="*/ 102 h 187"/>
                <a:gd name="T72" fmla="*/ 187 w 193"/>
                <a:gd name="T73" fmla="*/ 107 h 187"/>
                <a:gd name="T74" fmla="*/ 193 w 193"/>
                <a:gd name="T75" fmla="*/ 107 h 187"/>
                <a:gd name="T76" fmla="*/ 187 w 193"/>
                <a:gd name="T77" fmla="*/ 124 h 187"/>
                <a:gd name="T78" fmla="*/ 148 w 193"/>
                <a:gd name="T79" fmla="*/ 175 h 187"/>
                <a:gd name="T80" fmla="*/ 136 w 193"/>
                <a:gd name="T81" fmla="*/ 187 h 187"/>
                <a:gd name="T82" fmla="*/ 114 w 193"/>
                <a:gd name="T83" fmla="*/ 181 h 187"/>
                <a:gd name="T84" fmla="*/ 68 w 193"/>
                <a:gd name="T85" fmla="*/ 170 h 187"/>
                <a:gd name="T86" fmla="*/ 74 w 193"/>
                <a:gd name="T87" fmla="*/ 170 h 187"/>
                <a:gd name="T88" fmla="*/ 63 w 193"/>
                <a:gd name="T89" fmla="*/ 147 h 187"/>
                <a:gd name="T90" fmla="*/ 57 w 193"/>
                <a:gd name="T91" fmla="*/ 141 h 187"/>
                <a:gd name="T92" fmla="*/ 34 w 193"/>
                <a:gd name="T93" fmla="*/ 90 h 187"/>
                <a:gd name="T94" fmla="*/ 23 w 193"/>
                <a:gd name="T95" fmla="*/ 73 h 187"/>
                <a:gd name="T96" fmla="*/ 0 w 193"/>
                <a:gd name="T97" fmla="*/ 17 h 187"/>
                <a:gd name="T98" fmla="*/ 23 w 193"/>
                <a:gd name="T99" fmla="*/ 11 h 187"/>
                <a:gd name="T100" fmla="*/ 46 w 193"/>
                <a:gd name="T101" fmla="*/ 0 h 187"/>
                <a:gd name="T102" fmla="*/ 51 w 193"/>
                <a:gd name="T103" fmla="*/ 0 h 187"/>
                <a:gd name="T104" fmla="*/ 51 w 193"/>
                <a:gd name="T105" fmla="*/ 5 h 187"/>
                <a:gd name="T106" fmla="*/ 57 w 193"/>
                <a:gd name="T107" fmla="*/ 5 h 187"/>
                <a:gd name="T108" fmla="*/ 57 w 193"/>
                <a:gd name="T109" fmla="*/ 11 h 187"/>
                <a:gd name="T110" fmla="*/ 63 w 193"/>
                <a:gd name="T111" fmla="*/ 11 h 187"/>
                <a:gd name="T112" fmla="*/ 68 w 193"/>
                <a:gd name="T113" fmla="*/ 11 h 187"/>
                <a:gd name="T114" fmla="*/ 68 w 193"/>
                <a:gd name="T115" fmla="*/ 17 h 187"/>
                <a:gd name="T116" fmla="*/ 68 w 193"/>
                <a:gd name="T117" fmla="*/ 11 h 187"/>
                <a:gd name="T118" fmla="*/ 68 w 193"/>
                <a:gd name="T119" fmla="*/ 17 h 187"/>
                <a:gd name="T120" fmla="*/ 80 w 193"/>
                <a:gd name="T121" fmla="*/ 17 h 187"/>
                <a:gd name="T122" fmla="*/ 85 w 193"/>
                <a:gd name="T123" fmla="*/ 1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87">
                  <a:moveTo>
                    <a:pt x="85" y="17"/>
                  </a:moveTo>
                  <a:lnTo>
                    <a:pt x="91" y="22"/>
                  </a:lnTo>
                  <a:lnTo>
                    <a:pt x="91" y="28"/>
                  </a:lnTo>
                  <a:lnTo>
                    <a:pt x="97" y="28"/>
                  </a:lnTo>
                  <a:lnTo>
                    <a:pt x="97" y="34"/>
                  </a:lnTo>
                  <a:lnTo>
                    <a:pt x="97" y="39"/>
                  </a:lnTo>
                  <a:lnTo>
                    <a:pt x="102" y="39"/>
                  </a:lnTo>
                  <a:lnTo>
                    <a:pt x="97" y="39"/>
                  </a:lnTo>
                  <a:lnTo>
                    <a:pt x="102" y="39"/>
                  </a:lnTo>
                  <a:lnTo>
                    <a:pt x="102" y="45"/>
                  </a:lnTo>
                  <a:lnTo>
                    <a:pt x="102" y="51"/>
                  </a:lnTo>
                  <a:lnTo>
                    <a:pt x="108" y="56"/>
                  </a:lnTo>
                  <a:lnTo>
                    <a:pt x="102" y="56"/>
                  </a:lnTo>
                  <a:lnTo>
                    <a:pt x="108" y="56"/>
                  </a:lnTo>
                  <a:lnTo>
                    <a:pt x="108" y="62"/>
                  </a:lnTo>
                  <a:lnTo>
                    <a:pt x="114" y="62"/>
                  </a:lnTo>
                  <a:lnTo>
                    <a:pt x="119" y="62"/>
                  </a:lnTo>
                  <a:lnTo>
                    <a:pt x="125" y="62"/>
                  </a:lnTo>
                  <a:lnTo>
                    <a:pt x="131" y="62"/>
                  </a:lnTo>
                  <a:lnTo>
                    <a:pt x="136" y="62"/>
                  </a:lnTo>
                  <a:lnTo>
                    <a:pt x="142" y="68"/>
                  </a:lnTo>
                  <a:lnTo>
                    <a:pt x="148" y="73"/>
                  </a:lnTo>
                  <a:lnTo>
                    <a:pt x="148" y="79"/>
                  </a:lnTo>
                  <a:lnTo>
                    <a:pt x="148" y="85"/>
                  </a:lnTo>
                  <a:lnTo>
                    <a:pt x="148" y="90"/>
                  </a:lnTo>
                  <a:lnTo>
                    <a:pt x="153" y="90"/>
                  </a:lnTo>
                  <a:lnTo>
                    <a:pt x="153" y="96"/>
                  </a:lnTo>
                  <a:lnTo>
                    <a:pt x="159" y="96"/>
                  </a:lnTo>
                  <a:lnTo>
                    <a:pt x="159" y="90"/>
                  </a:lnTo>
                  <a:lnTo>
                    <a:pt x="165" y="90"/>
                  </a:lnTo>
                  <a:lnTo>
                    <a:pt x="165" y="96"/>
                  </a:lnTo>
                  <a:lnTo>
                    <a:pt x="170" y="96"/>
                  </a:lnTo>
                  <a:lnTo>
                    <a:pt x="170" y="102"/>
                  </a:lnTo>
                  <a:lnTo>
                    <a:pt x="176" y="102"/>
                  </a:lnTo>
                  <a:lnTo>
                    <a:pt x="182" y="102"/>
                  </a:lnTo>
                  <a:lnTo>
                    <a:pt x="187" y="102"/>
                  </a:lnTo>
                  <a:lnTo>
                    <a:pt x="187" y="107"/>
                  </a:lnTo>
                  <a:lnTo>
                    <a:pt x="193" y="107"/>
                  </a:lnTo>
                  <a:lnTo>
                    <a:pt x="187" y="124"/>
                  </a:lnTo>
                  <a:lnTo>
                    <a:pt x="148" y="175"/>
                  </a:lnTo>
                  <a:lnTo>
                    <a:pt x="136" y="187"/>
                  </a:lnTo>
                  <a:lnTo>
                    <a:pt x="114" y="181"/>
                  </a:lnTo>
                  <a:lnTo>
                    <a:pt x="68" y="170"/>
                  </a:lnTo>
                  <a:lnTo>
                    <a:pt x="74" y="170"/>
                  </a:lnTo>
                  <a:lnTo>
                    <a:pt x="63" y="147"/>
                  </a:lnTo>
                  <a:lnTo>
                    <a:pt x="57" y="141"/>
                  </a:lnTo>
                  <a:lnTo>
                    <a:pt x="34" y="90"/>
                  </a:lnTo>
                  <a:lnTo>
                    <a:pt x="23" y="73"/>
                  </a:lnTo>
                  <a:lnTo>
                    <a:pt x="0" y="17"/>
                  </a:lnTo>
                  <a:lnTo>
                    <a:pt x="23" y="11"/>
                  </a:lnTo>
                  <a:lnTo>
                    <a:pt x="46" y="0"/>
                  </a:lnTo>
                  <a:lnTo>
                    <a:pt x="51" y="0"/>
                  </a:lnTo>
                  <a:lnTo>
                    <a:pt x="51" y="5"/>
                  </a:lnTo>
                  <a:lnTo>
                    <a:pt x="57" y="5"/>
                  </a:lnTo>
                  <a:lnTo>
                    <a:pt x="57" y="11"/>
                  </a:lnTo>
                  <a:lnTo>
                    <a:pt x="63" y="11"/>
                  </a:lnTo>
                  <a:lnTo>
                    <a:pt x="68" y="11"/>
                  </a:lnTo>
                  <a:lnTo>
                    <a:pt x="68" y="17"/>
                  </a:lnTo>
                  <a:lnTo>
                    <a:pt x="68" y="11"/>
                  </a:lnTo>
                  <a:lnTo>
                    <a:pt x="68" y="17"/>
                  </a:lnTo>
                  <a:lnTo>
                    <a:pt x="80" y="17"/>
                  </a:lnTo>
                  <a:lnTo>
                    <a:pt x="85"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5" name="Freeform 148">
              <a:extLst>
                <a:ext uri="{FF2B5EF4-FFF2-40B4-BE49-F238E27FC236}">
                  <a16:creationId xmlns:a16="http://schemas.microsoft.com/office/drawing/2014/main" id="{10847DD7-193F-749A-9DA3-61358C490778}"/>
                </a:ext>
              </a:extLst>
            </p:cNvPr>
            <p:cNvSpPr>
              <a:spLocks/>
            </p:cNvSpPr>
            <p:nvPr/>
          </p:nvSpPr>
          <p:spPr bwMode="auto">
            <a:xfrm>
              <a:off x="3943" y="2584"/>
              <a:ext cx="221" cy="244"/>
            </a:xfrm>
            <a:custGeom>
              <a:avLst/>
              <a:gdLst>
                <a:gd name="T0" fmla="*/ 130 w 221"/>
                <a:gd name="T1" fmla="*/ 6 h 244"/>
                <a:gd name="T2" fmla="*/ 142 w 221"/>
                <a:gd name="T3" fmla="*/ 6 h 244"/>
                <a:gd name="T4" fmla="*/ 153 w 221"/>
                <a:gd name="T5" fmla="*/ 0 h 244"/>
                <a:gd name="T6" fmla="*/ 164 w 221"/>
                <a:gd name="T7" fmla="*/ 0 h 244"/>
                <a:gd name="T8" fmla="*/ 164 w 221"/>
                <a:gd name="T9" fmla="*/ 6 h 244"/>
                <a:gd name="T10" fmla="*/ 170 w 221"/>
                <a:gd name="T11" fmla="*/ 12 h 244"/>
                <a:gd name="T12" fmla="*/ 170 w 221"/>
                <a:gd name="T13" fmla="*/ 12 h 244"/>
                <a:gd name="T14" fmla="*/ 181 w 221"/>
                <a:gd name="T15" fmla="*/ 12 h 244"/>
                <a:gd name="T16" fmla="*/ 176 w 221"/>
                <a:gd name="T17" fmla="*/ 29 h 244"/>
                <a:gd name="T18" fmla="*/ 176 w 221"/>
                <a:gd name="T19" fmla="*/ 46 h 244"/>
                <a:gd name="T20" fmla="*/ 187 w 221"/>
                <a:gd name="T21" fmla="*/ 63 h 244"/>
                <a:gd name="T22" fmla="*/ 204 w 221"/>
                <a:gd name="T23" fmla="*/ 97 h 244"/>
                <a:gd name="T24" fmla="*/ 204 w 221"/>
                <a:gd name="T25" fmla="*/ 165 h 244"/>
                <a:gd name="T26" fmla="*/ 181 w 221"/>
                <a:gd name="T27" fmla="*/ 187 h 244"/>
                <a:gd name="T28" fmla="*/ 159 w 221"/>
                <a:gd name="T29" fmla="*/ 210 h 244"/>
                <a:gd name="T30" fmla="*/ 142 w 221"/>
                <a:gd name="T31" fmla="*/ 221 h 244"/>
                <a:gd name="T32" fmla="*/ 130 w 221"/>
                <a:gd name="T33" fmla="*/ 233 h 244"/>
                <a:gd name="T34" fmla="*/ 119 w 221"/>
                <a:gd name="T35" fmla="*/ 233 h 244"/>
                <a:gd name="T36" fmla="*/ 96 w 221"/>
                <a:gd name="T37" fmla="*/ 244 h 244"/>
                <a:gd name="T38" fmla="*/ 96 w 221"/>
                <a:gd name="T39" fmla="*/ 244 h 244"/>
                <a:gd name="T40" fmla="*/ 85 w 221"/>
                <a:gd name="T41" fmla="*/ 244 h 244"/>
                <a:gd name="T42" fmla="*/ 79 w 221"/>
                <a:gd name="T43" fmla="*/ 238 h 244"/>
                <a:gd name="T44" fmla="*/ 74 w 221"/>
                <a:gd name="T45" fmla="*/ 233 h 244"/>
                <a:gd name="T46" fmla="*/ 68 w 221"/>
                <a:gd name="T47" fmla="*/ 227 h 244"/>
                <a:gd name="T48" fmla="*/ 62 w 221"/>
                <a:gd name="T49" fmla="*/ 221 h 244"/>
                <a:gd name="T50" fmla="*/ 57 w 221"/>
                <a:gd name="T51" fmla="*/ 210 h 244"/>
                <a:gd name="T52" fmla="*/ 57 w 221"/>
                <a:gd name="T53" fmla="*/ 204 h 244"/>
                <a:gd name="T54" fmla="*/ 51 w 221"/>
                <a:gd name="T55" fmla="*/ 199 h 244"/>
                <a:gd name="T56" fmla="*/ 40 w 221"/>
                <a:gd name="T57" fmla="*/ 199 h 244"/>
                <a:gd name="T58" fmla="*/ 23 w 221"/>
                <a:gd name="T59" fmla="*/ 199 h 244"/>
                <a:gd name="T60" fmla="*/ 28 w 221"/>
                <a:gd name="T61" fmla="*/ 193 h 244"/>
                <a:gd name="T62" fmla="*/ 28 w 221"/>
                <a:gd name="T63" fmla="*/ 193 h 244"/>
                <a:gd name="T64" fmla="*/ 28 w 221"/>
                <a:gd name="T65" fmla="*/ 193 h 244"/>
                <a:gd name="T66" fmla="*/ 23 w 221"/>
                <a:gd name="T67" fmla="*/ 187 h 244"/>
                <a:gd name="T68" fmla="*/ 23 w 221"/>
                <a:gd name="T69" fmla="*/ 187 h 244"/>
                <a:gd name="T70" fmla="*/ 23 w 221"/>
                <a:gd name="T71" fmla="*/ 176 h 244"/>
                <a:gd name="T72" fmla="*/ 28 w 221"/>
                <a:gd name="T73" fmla="*/ 170 h 244"/>
                <a:gd name="T74" fmla="*/ 17 w 221"/>
                <a:gd name="T75" fmla="*/ 165 h 244"/>
                <a:gd name="T76" fmla="*/ 11 w 221"/>
                <a:gd name="T77" fmla="*/ 159 h 244"/>
                <a:gd name="T78" fmla="*/ 6 w 221"/>
                <a:gd name="T79" fmla="*/ 153 h 244"/>
                <a:gd name="T80" fmla="*/ 6 w 221"/>
                <a:gd name="T81" fmla="*/ 142 h 244"/>
                <a:gd name="T82" fmla="*/ 6 w 221"/>
                <a:gd name="T83" fmla="*/ 131 h 244"/>
                <a:gd name="T84" fmla="*/ 6 w 221"/>
                <a:gd name="T85" fmla="*/ 125 h 244"/>
                <a:gd name="T86" fmla="*/ 6 w 221"/>
                <a:gd name="T87" fmla="*/ 108 h 244"/>
                <a:gd name="T88" fmla="*/ 23 w 221"/>
                <a:gd name="T89" fmla="*/ 97 h 244"/>
                <a:gd name="T90" fmla="*/ 34 w 221"/>
                <a:gd name="T91" fmla="*/ 85 h 244"/>
                <a:gd name="T92" fmla="*/ 62 w 221"/>
                <a:gd name="T93" fmla="*/ 97 h 244"/>
                <a:gd name="T94" fmla="*/ 68 w 221"/>
                <a:gd name="T95" fmla="*/ 91 h 244"/>
                <a:gd name="T96" fmla="*/ 74 w 221"/>
                <a:gd name="T97" fmla="*/ 85 h 244"/>
                <a:gd name="T98" fmla="*/ 79 w 221"/>
                <a:gd name="T99" fmla="*/ 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1" h="244">
                  <a:moveTo>
                    <a:pt x="125" y="6"/>
                  </a:moveTo>
                  <a:lnTo>
                    <a:pt x="130" y="6"/>
                  </a:lnTo>
                  <a:lnTo>
                    <a:pt x="136" y="6"/>
                  </a:lnTo>
                  <a:lnTo>
                    <a:pt x="142" y="6"/>
                  </a:lnTo>
                  <a:lnTo>
                    <a:pt x="147" y="0"/>
                  </a:lnTo>
                  <a:lnTo>
                    <a:pt x="153" y="0"/>
                  </a:lnTo>
                  <a:lnTo>
                    <a:pt x="159" y="0"/>
                  </a:lnTo>
                  <a:lnTo>
                    <a:pt x="164" y="0"/>
                  </a:lnTo>
                  <a:lnTo>
                    <a:pt x="170" y="0"/>
                  </a:lnTo>
                  <a:lnTo>
                    <a:pt x="164" y="6"/>
                  </a:lnTo>
                  <a:lnTo>
                    <a:pt x="170" y="6"/>
                  </a:lnTo>
                  <a:lnTo>
                    <a:pt x="170" y="12"/>
                  </a:lnTo>
                  <a:lnTo>
                    <a:pt x="170" y="17"/>
                  </a:lnTo>
                  <a:lnTo>
                    <a:pt x="170" y="12"/>
                  </a:lnTo>
                  <a:lnTo>
                    <a:pt x="176" y="12"/>
                  </a:lnTo>
                  <a:lnTo>
                    <a:pt x="181" y="12"/>
                  </a:lnTo>
                  <a:lnTo>
                    <a:pt x="181" y="17"/>
                  </a:lnTo>
                  <a:lnTo>
                    <a:pt x="176" y="29"/>
                  </a:lnTo>
                  <a:lnTo>
                    <a:pt x="176" y="40"/>
                  </a:lnTo>
                  <a:lnTo>
                    <a:pt x="176" y="46"/>
                  </a:lnTo>
                  <a:lnTo>
                    <a:pt x="181" y="51"/>
                  </a:lnTo>
                  <a:lnTo>
                    <a:pt x="187" y="63"/>
                  </a:lnTo>
                  <a:lnTo>
                    <a:pt x="187" y="68"/>
                  </a:lnTo>
                  <a:lnTo>
                    <a:pt x="204" y="97"/>
                  </a:lnTo>
                  <a:lnTo>
                    <a:pt x="221" y="125"/>
                  </a:lnTo>
                  <a:lnTo>
                    <a:pt x="204" y="165"/>
                  </a:lnTo>
                  <a:lnTo>
                    <a:pt x="204" y="170"/>
                  </a:lnTo>
                  <a:lnTo>
                    <a:pt x="181" y="187"/>
                  </a:lnTo>
                  <a:lnTo>
                    <a:pt x="164" y="199"/>
                  </a:lnTo>
                  <a:lnTo>
                    <a:pt x="159" y="210"/>
                  </a:lnTo>
                  <a:lnTo>
                    <a:pt x="153" y="216"/>
                  </a:lnTo>
                  <a:lnTo>
                    <a:pt x="142" y="221"/>
                  </a:lnTo>
                  <a:lnTo>
                    <a:pt x="136" y="227"/>
                  </a:lnTo>
                  <a:lnTo>
                    <a:pt x="130" y="233"/>
                  </a:lnTo>
                  <a:lnTo>
                    <a:pt x="125" y="233"/>
                  </a:lnTo>
                  <a:lnTo>
                    <a:pt x="119" y="233"/>
                  </a:lnTo>
                  <a:lnTo>
                    <a:pt x="113" y="238"/>
                  </a:lnTo>
                  <a:lnTo>
                    <a:pt x="96" y="244"/>
                  </a:lnTo>
                  <a:lnTo>
                    <a:pt x="96" y="238"/>
                  </a:lnTo>
                  <a:lnTo>
                    <a:pt x="96" y="244"/>
                  </a:lnTo>
                  <a:lnTo>
                    <a:pt x="91" y="244"/>
                  </a:lnTo>
                  <a:lnTo>
                    <a:pt x="85" y="244"/>
                  </a:lnTo>
                  <a:lnTo>
                    <a:pt x="79" y="244"/>
                  </a:lnTo>
                  <a:lnTo>
                    <a:pt x="79" y="238"/>
                  </a:lnTo>
                  <a:lnTo>
                    <a:pt x="79" y="233"/>
                  </a:lnTo>
                  <a:lnTo>
                    <a:pt x="74" y="233"/>
                  </a:lnTo>
                  <a:lnTo>
                    <a:pt x="74" y="227"/>
                  </a:lnTo>
                  <a:lnTo>
                    <a:pt x="68" y="227"/>
                  </a:lnTo>
                  <a:lnTo>
                    <a:pt x="68" y="221"/>
                  </a:lnTo>
                  <a:lnTo>
                    <a:pt x="62" y="221"/>
                  </a:lnTo>
                  <a:lnTo>
                    <a:pt x="57" y="216"/>
                  </a:lnTo>
                  <a:lnTo>
                    <a:pt x="57" y="210"/>
                  </a:lnTo>
                  <a:lnTo>
                    <a:pt x="62" y="210"/>
                  </a:lnTo>
                  <a:lnTo>
                    <a:pt x="57" y="204"/>
                  </a:lnTo>
                  <a:lnTo>
                    <a:pt x="51" y="204"/>
                  </a:lnTo>
                  <a:lnTo>
                    <a:pt x="51" y="199"/>
                  </a:lnTo>
                  <a:lnTo>
                    <a:pt x="45" y="199"/>
                  </a:lnTo>
                  <a:lnTo>
                    <a:pt x="40" y="199"/>
                  </a:lnTo>
                  <a:lnTo>
                    <a:pt x="28" y="199"/>
                  </a:lnTo>
                  <a:lnTo>
                    <a:pt x="23" y="199"/>
                  </a:lnTo>
                  <a:lnTo>
                    <a:pt x="28" y="199"/>
                  </a:lnTo>
                  <a:lnTo>
                    <a:pt x="28" y="193"/>
                  </a:lnTo>
                  <a:lnTo>
                    <a:pt x="23" y="193"/>
                  </a:lnTo>
                  <a:lnTo>
                    <a:pt x="28" y="193"/>
                  </a:lnTo>
                  <a:lnTo>
                    <a:pt x="23" y="193"/>
                  </a:lnTo>
                  <a:lnTo>
                    <a:pt x="28" y="193"/>
                  </a:lnTo>
                  <a:lnTo>
                    <a:pt x="23" y="193"/>
                  </a:lnTo>
                  <a:lnTo>
                    <a:pt x="23" y="187"/>
                  </a:lnTo>
                  <a:lnTo>
                    <a:pt x="28" y="187"/>
                  </a:lnTo>
                  <a:lnTo>
                    <a:pt x="23" y="187"/>
                  </a:lnTo>
                  <a:lnTo>
                    <a:pt x="23" y="182"/>
                  </a:lnTo>
                  <a:lnTo>
                    <a:pt x="23" y="176"/>
                  </a:lnTo>
                  <a:lnTo>
                    <a:pt x="23" y="170"/>
                  </a:lnTo>
                  <a:lnTo>
                    <a:pt x="28" y="170"/>
                  </a:lnTo>
                  <a:lnTo>
                    <a:pt x="23" y="170"/>
                  </a:lnTo>
                  <a:lnTo>
                    <a:pt x="17" y="165"/>
                  </a:lnTo>
                  <a:lnTo>
                    <a:pt x="17" y="159"/>
                  </a:lnTo>
                  <a:lnTo>
                    <a:pt x="11" y="159"/>
                  </a:lnTo>
                  <a:lnTo>
                    <a:pt x="6" y="159"/>
                  </a:lnTo>
                  <a:lnTo>
                    <a:pt x="6" y="153"/>
                  </a:lnTo>
                  <a:lnTo>
                    <a:pt x="6" y="148"/>
                  </a:lnTo>
                  <a:lnTo>
                    <a:pt x="6" y="142"/>
                  </a:lnTo>
                  <a:lnTo>
                    <a:pt x="6" y="136"/>
                  </a:lnTo>
                  <a:lnTo>
                    <a:pt x="6" y="131"/>
                  </a:lnTo>
                  <a:lnTo>
                    <a:pt x="0" y="125"/>
                  </a:lnTo>
                  <a:lnTo>
                    <a:pt x="6" y="125"/>
                  </a:lnTo>
                  <a:lnTo>
                    <a:pt x="0" y="114"/>
                  </a:lnTo>
                  <a:lnTo>
                    <a:pt x="6" y="108"/>
                  </a:lnTo>
                  <a:lnTo>
                    <a:pt x="17" y="91"/>
                  </a:lnTo>
                  <a:lnTo>
                    <a:pt x="23" y="97"/>
                  </a:lnTo>
                  <a:lnTo>
                    <a:pt x="28" y="85"/>
                  </a:lnTo>
                  <a:lnTo>
                    <a:pt x="34" y="85"/>
                  </a:lnTo>
                  <a:lnTo>
                    <a:pt x="57" y="97"/>
                  </a:lnTo>
                  <a:lnTo>
                    <a:pt x="62" y="97"/>
                  </a:lnTo>
                  <a:lnTo>
                    <a:pt x="68" y="97"/>
                  </a:lnTo>
                  <a:lnTo>
                    <a:pt x="68" y="91"/>
                  </a:lnTo>
                  <a:lnTo>
                    <a:pt x="68" y="85"/>
                  </a:lnTo>
                  <a:lnTo>
                    <a:pt x="74" y="85"/>
                  </a:lnTo>
                  <a:lnTo>
                    <a:pt x="79" y="85"/>
                  </a:lnTo>
                  <a:lnTo>
                    <a:pt x="79" y="80"/>
                  </a:lnTo>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6" name="Freeform 149">
              <a:extLst>
                <a:ext uri="{FF2B5EF4-FFF2-40B4-BE49-F238E27FC236}">
                  <a16:creationId xmlns:a16="http://schemas.microsoft.com/office/drawing/2014/main" id="{29DDCA9D-BC8C-DBB1-A7DD-3CDD1641C2B2}"/>
                </a:ext>
              </a:extLst>
            </p:cNvPr>
            <p:cNvSpPr>
              <a:spLocks/>
            </p:cNvSpPr>
            <p:nvPr/>
          </p:nvSpPr>
          <p:spPr bwMode="auto">
            <a:xfrm>
              <a:off x="3183" y="3304"/>
              <a:ext cx="159" cy="159"/>
            </a:xfrm>
            <a:custGeom>
              <a:avLst/>
              <a:gdLst>
                <a:gd name="T0" fmla="*/ 6 w 159"/>
                <a:gd name="T1" fmla="*/ 0 h 159"/>
                <a:gd name="T2" fmla="*/ 85 w 159"/>
                <a:gd name="T3" fmla="*/ 6 h 159"/>
                <a:gd name="T4" fmla="*/ 137 w 159"/>
                <a:gd name="T5" fmla="*/ 6 h 159"/>
                <a:gd name="T6" fmla="*/ 159 w 159"/>
                <a:gd name="T7" fmla="*/ 6 h 159"/>
                <a:gd name="T8" fmla="*/ 154 w 159"/>
                <a:gd name="T9" fmla="*/ 23 h 159"/>
                <a:gd name="T10" fmla="*/ 154 w 159"/>
                <a:gd name="T11" fmla="*/ 159 h 159"/>
                <a:gd name="T12" fmla="*/ 57 w 159"/>
                <a:gd name="T13" fmla="*/ 153 h 159"/>
                <a:gd name="T14" fmla="*/ 29 w 159"/>
                <a:gd name="T15" fmla="*/ 153 h 159"/>
                <a:gd name="T16" fmla="*/ 34 w 159"/>
                <a:gd name="T17" fmla="*/ 68 h 159"/>
                <a:gd name="T18" fmla="*/ 17 w 159"/>
                <a:gd name="T19" fmla="*/ 68 h 159"/>
                <a:gd name="T20" fmla="*/ 17 w 159"/>
                <a:gd name="T21" fmla="*/ 40 h 159"/>
                <a:gd name="T22" fmla="*/ 12 w 159"/>
                <a:gd name="T23" fmla="*/ 40 h 159"/>
                <a:gd name="T24" fmla="*/ 12 w 159"/>
                <a:gd name="T25" fmla="*/ 11 h 159"/>
                <a:gd name="T26" fmla="*/ 6 w 159"/>
                <a:gd name="T27" fmla="*/ 6 h 159"/>
                <a:gd name="T28" fmla="*/ 0 w 159"/>
                <a:gd name="T29" fmla="*/ 6 h 159"/>
                <a:gd name="T30" fmla="*/ 0 w 159"/>
                <a:gd name="T31" fmla="*/ 0 h 159"/>
                <a:gd name="T32" fmla="*/ 6 w 159"/>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9">
                  <a:moveTo>
                    <a:pt x="6" y="0"/>
                  </a:moveTo>
                  <a:lnTo>
                    <a:pt x="85" y="6"/>
                  </a:lnTo>
                  <a:lnTo>
                    <a:pt x="137" y="6"/>
                  </a:lnTo>
                  <a:lnTo>
                    <a:pt x="159" y="6"/>
                  </a:lnTo>
                  <a:lnTo>
                    <a:pt x="154" y="23"/>
                  </a:lnTo>
                  <a:lnTo>
                    <a:pt x="154" y="159"/>
                  </a:lnTo>
                  <a:lnTo>
                    <a:pt x="57" y="153"/>
                  </a:lnTo>
                  <a:lnTo>
                    <a:pt x="29" y="153"/>
                  </a:lnTo>
                  <a:lnTo>
                    <a:pt x="34" y="68"/>
                  </a:lnTo>
                  <a:lnTo>
                    <a:pt x="17" y="68"/>
                  </a:lnTo>
                  <a:lnTo>
                    <a:pt x="17" y="40"/>
                  </a:lnTo>
                  <a:lnTo>
                    <a:pt x="12" y="40"/>
                  </a:lnTo>
                  <a:lnTo>
                    <a:pt x="12" y="11"/>
                  </a:lnTo>
                  <a:lnTo>
                    <a:pt x="6" y="6"/>
                  </a:lnTo>
                  <a:lnTo>
                    <a:pt x="0" y="6"/>
                  </a:lnTo>
                  <a:lnTo>
                    <a:pt x="0" y="0"/>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7" name="Freeform 150">
              <a:extLst>
                <a:ext uri="{FF2B5EF4-FFF2-40B4-BE49-F238E27FC236}">
                  <a16:creationId xmlns:a16="http://schemas.microsoft.com/office/drawing/2014/main" id="{F81D41C2-D18B-F3BD-711F-CA74772EF938}"/>
                </a:ext>
              </a:extLst>
            </p:cNvPr>
            <p:cNvSpPr>
              <a:spLocks noEditPoints="1"/>
            </p:cNvSpPr>
            <p:nvPr/>
          </p:nvSpPr>
          <p:spPr bwMode="auto">
            <a:xfrm>
              <a:off x="3365" y="3582"/>
              <a:ext cx="204" cy="181"/>
            </a:xfrm>
            <a:custGeom>
              <a:avLst/>
              <a:gdLst>
                <a:gd name="T0" fmla="*/ 142 w 204"/>
                <a:gd name="T1" fmla="*/ 6 h 181"/>
                <a:gd name="T2" fmla="*/ 136 w 204"/>
                <a:gd name="T3" fmla="*/ 23 h 181"/>
                <a:gd name="T4" fmla="*/ 142 w 204"/>
                <a:gd name="T5" fmla="*/ 23 h 181"/>
                <a:gd name="T6" fmla="*/ 153 w 204"/>
                <a:gd name="T7" fmla="*/ 23 h 181"/>
                <a:gd name="T8" fmla="*/ 147 w 204"/>
                <a:gd name="T9" fmla="*/ 40 h 181"/>
                <a:gd name="T10" fmla="*/ 153 w 204"/>
                <a:gd name="T11" fmla="*/ 57 h 181"/>
                <a:gd name="T12" fmla="*/ 164 w 204"/>
                <a:gd name="T13" fmla="*/ 68 h 181"/>
                <a:gd name="T14" fmla="*/ 159 w 204"/>
                <a:gd name="T15" fmla="*/ 85 h 181"/>
                <a:gd name="T16" fmla="*/ 164 w 204"/>
                <a:gd name="T17" fmla="*/ 102 h 181"/>
                <a:gd name="T18" fmla="*/ 181 w 204"/>
                <a:gd name="T19" fmla="*/ 108 h 181"/>
                <a:gd name="T20" fmla="*/ 193 w 204"/>
                <a:gd name="T21" fmla="*/ 119 h 181"/>
                <a:gd name="T22" fmla="*/ 204 w 204"/>
                <a:gd name="T23" fmla="*/ 130 h 181"/>
                <a:gd name="T24" fmla="*/ 198 w 204"/>
                <a:gd name="T25" fmla="*/ 147 h 181"/>
                <a:gd name="T26" fmla="*/ 193 w 204"/>
                <a:gd name="T27" fmla="*/ 147 h 181"/>
                <a:gd name="T28" fmla="*/ 176 w 204"/>
                <a:gd name="T29" fmla="*/ 147 h 181"/>
                <a:gd name="T30" fmla="*/ 164 w 204"/>
                <a:gd name="T31" fmla="*/ 153 h 181"/>
                <a:gd name="T32" fmla="*/ 153 w 204"/>
                <a:gd name="T33" fmla="*/ 159 h 181"/>
                <a:gd name="T34" fmla="*/ 147 w 204"/>
                <a:gd name="T35" fmla="*/ 159 h 181"/>
                <a:gd name="T36" fmla="*/ 136 w 204"/>
                <a:gd name="T37" fmla="*/ 159 h 181"/>
                <a:gd name="T38" fmla="*/ 136 w 204"/>
                <a:gd name="T39" fmla="*/ 170 h 181"/>
                <a:gd name="T40" fmla="*/ 136 w 204"/>
                <a:gd name="T41" fmla="*/ 176 h 181"/>
                <a:gd name="T42" fmla="*/ 130 w 204"/>
                <a:gd name="T43" fmla="*/ 181 h 181"/>
                <a:gd name="T44" fmla="*/ 125 w 204"/>
                <a:gd name="T45" fmla="*/ 181 h 181"/>
                <a:gd name="T46" fmla="*/ 113 w 204"/>
                <a:gd name="T47" fmla="*/ 176 h 181"/>
                <a:gd name="T48" fmla="*/ 113 w 204"/>
                <a:gd name="T49" fmla="*/ 176 h 181"/>
                <a:gd name="T50" fmla="*/ 113 w 204"/>
                <a:gd name="T51" fmla="*/ 170 h 181"/>
                <a:gd name="T52" fmla="*/ 102 w 204"/>
                <a:gd name="T53" fmla="*/ 164 h 181"/>
                <a:gd name="T54" fmla="*/ 96 w 204"/>
                <a:gd name="T55" fmla="*/ 164 h 181"/>
                <a:gd name="T56" fmla="*/ 96 w 204"/>
                <a:gd name="T57" fmla="*/ 159 h 181"/>
                <a:gd name="T58" fmla="*/ 85 w 204"/>
                <a:gd name="T59" fmla="*/ 153 h 181"/>
                <a:gd name="T60" fmla="*/ 79 w 204"/>
                <a:gd name="T61" fmla="*/ 147 h 181"/>
                <a:gd name="T62" fmla="*/ 74 w 204"/>
                <a:gd name="T63" fmla="*/ 136 h 181"/>
                <a:gd name="T64" fmla="*/ 68 w 204"/>
                <a:gd name="T65" fmla="*/ 136 h 181"/>
                <a:gd name="T66" fmla="*/ 62 w 204"/>
                <a:gd name="T67" fmla="*/ 125 h 181"/>
                <a:gd name="T68" fmla="*/ 57 w 204"/>
                <a:gd name="T69" fmla="*/ 125 h 181"/>
                <a:gd name="T70" fmla="*/ 51 w 204"/>
                <a:gd name="T71" fmla="*/ 125 h 181"/>
                <a:gd name="T72" fmla="*/ 45 w 204"/>
                <a:gd name="T73" fmla="*/ 119 h 181"/>
                <a:gd name="T74" fmla="*/ 40 w 204"/>
                <a:gd name="T75" fmla="*/ 119 h 181"/>
                <a:gd name="T76" fmla="*/ 40 w 204"/>
                <a:gd name="T77" fmla="*/ 125 h 181"/>
                <a:gd name="T78" fmla="*/ 28 w 204"/>
                <a:gd name="T79" fmla="*/ 119 h 181"/>
                <a:gd name="T80" fmla="*/ 23 w 204"/>
                <a:gd name="T81" fmla="*/ 119 h 181"/>
                <a:gd name="T82" fmla="*/ 17 w 204"/>
                <a:gd name="T83" fmla="*/ 113 h 181"/>
                <a:gd name="T84" fmla="*/ 17 w 204"/>
                <a:gd name="T85" fmla="*/ 108 h 181"/>
                <a:gd name="T86" fmla="*/ 6 w 204"/>
                <a:gd name="T87" fmla="*/ 113 h 181"/>
                <a:gd name="T88" fmla="*/ 0 w 204"/>
                <a:gd name="T89" fmla="*/ 85 h 181"/>
                <a:gd name="T90" fmla="*/ 6 w 204"/>
                <a:gd name="T91" fmla="*/ 17 h 181"/>
                <a:gd name="T92" fmla="*/ 96 w 204"/>
                <a:gd name="T93" fmla="*/ 34 h 181"/>
                <a:gd name="T94" fmla="*/ 102 w 204"/>
                <a:gd name="T95" fmla="*/ 34 h 181"/>
                <a:gd name="T96" fmla="*/ 108 w 204"/>
                <a:gd name="T97" fmla="*/ 28 h 181"/>
                <a:gd name="T98" fmla="*/ 113 w 204"/>
                <a:gd name="T99" fmla="*/ 23 h 181"/>
                <a:gd name="T100" fmla="*/ 125 w 204"/>
                <a:gd name="T101" fmla="*/ 23 h 181"/>
                <a:gd name="T102" fmla="*/ 130 w 204"/>
                <a:gd name="T103" fmla="*/ 11 h 181"/>
                <a:gd name="T104" fmla="*/ 136 w 204"/>
                <a:gd name="T105" fmla="*/ 0 h 181"/>
                <a:gd name="T106" fmla="*/ 187 w 204"/>
                <a:gd name="T107" fmla="*/ 17 h 181"/>
                <a:gd name="T108" fmla="*/ 198 w 204"/>
                <a:gd name="T109" fmla="*/ 102 h 181"/>
                <a:gd name="T110" fmla="*/ 198 w 204"/>
                <a:gd name="T111" fmla="*/ 108 h 181"/>
                <a:gd name="T112" fmla="*/ 193 w 204"/>
                <a:gd name="T113" fmla="*/ 34 h 181"/>
                <a:gd name="T114" fmla="*/ 181 w 204"/>
                <a:gd name="T115" fmla="*/ 1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81">
                  <a:moveTo>
                    <a:pt x="136" y="0"/>
                  </a:moveTo>
                  <a:lnTo>
                    <a:pt x="136" y="6"/>
                  </a:lnTo>
                  <a:lnTo>
                    <a:pt x="142" y="6"/>
                  </a:lnTo>
                  <a:lnTo>
                    <a:pt x="142" y="11"/>
                  </a:lnTo>
                  <a:lnTo>
                    <a:pt x="136" y="17"/>
                  </a:lnTo>
                  <a:lnTo>
                    <a:pt x="136" y="23"/>
                  </a:lnTo>
                  <a:lnTo>
                    <a:pt x="136" y="28"/>
                  </a:lnTo>
                  <a:lnTo>
                    <a:pt x="142" y="28"/>
                  </a:lnTo>
                  <a:lnTo>
                    <a:pt x="142" y="23"/>
                  </a:lnTo>
                  <a:lnTo>
                    <a:pt x="147" y="23"/>
                  </a:lnTo>
                  <a:lnTo>
                    <a:pt x="153" y="17"/>
                  </a:lnTo>
                  <a:lnTo>
                    <a:pt x="153" y="23"/>
                  </a:lnTo>
                  <a:lnTo>
                    <a:pt x="153" y="28"/>
                  </a:lnTo>
                  <a:lnTo>
                    <a:pt x="147" y="34"/>
                  </a:lnTo>
                  <a:lnTo>
                    <a:pt x="147" y="40"/>
                  </a:lnTo>
                  <a:lnTo>
                    <a:pt x="147" y="45"/>
                  </a:lnTo>
                  <a:lnTo>
                    <a:pt x="153" y="51"/>
                  </a:lnTo>
                  <a:lnTo>
                    <a:pt x="153" y="57"/>
                  </a:lnTo>
                  <a:lnTo>
                    <a:pt x="159" y="62"/>
                  </a:lnTo>
                  <a:lnTo>
                    <a:pt x="159" y="68"/>
                  </a:lnTo>
                  <a:lnTo>
                    <a:pt x="164" y="68"/>
                  </a:lnTo>
                  <a:lnTo>
                    <a:pt x="164" y="74"/>
                  </a:lnTo>
                  <a:lnTo>
                    <a:pt x="159" y="79"/>
                  </a:lnTo>
                  <a:lnTo>
                    <a:pt x="159" y="85"/>
                  </a:lnTo>
                  <a:lnTo>
                    <a:pt x="164" y="91"/>
                  </a:lnTo>
                  <a:lnTo>
                    <a:pt x="164" y="96"/>
                  </a:lnTo>
                  <a:lnTo>
                    <a:pt x="164" y="102"/>
                  </a:lnTo>
                  <a:lnTo>
                    <a:pt x="170" y="108"/>
                  </a:lnTo>
                  <a:lnTo>
                    <a:pt x="176" y="108"/>
                  </a:lnTo>
                  <a:lnTo>
                    <a:pt x="181" y="108"/>
                  </a:lnTo>
                  <a:lnTo>
                    <a:pt x="187" y="108"/>
                  </a:lnTo>
                  <a:lnTo>
                    <a:pt x="193" y="113"/>
                  </a:lnTo>
                  <a:lnTo>
                    <a:pt x="193" y="119"/>
                  </a:lnTo>
                  <a:lnTo>
                    <a:pt x="198" y="119"/>
                  </a:lnTo>
                  <a:lnTo>
                    <a:pt x="204" y="119"/>
                  </a:lnTo>
                  <a:lnTo>
                    <a:pt x="204" y="130"/>
                  </a:lnTo>
                  <a:lnTo>
                    <a:pt x="204" y="142"/>
                  </a:lnTo>
                  <a:lnTo>
                    <a:pt x="204" y="147"/>
                  </a:lnTo>
                  <a:lnTo>
                    <a:pt x="198" y="147"/>
                  </a:lnTo>
                  <a:lnTo>
                    <a:pt x="198" y="142"/>
                  </a:lnTo>
                  <a:lnTo>
                    <a:pt x="193" y="142"/>
                  </a:lnTo>
                  <a:lnTo>
                    <a:pt x="193" y="147"/>
                  </a:lnTo>
                  <a:lnTo>
                    <a:pt x="187" y="147"/>
                  </a:lnTo>
                  <a:lnTo>
                    <a:pt x="181" y="147"/>
                  </a:lnTo>
                  <a:lnTo>
                    <a:pt x="176" y="147"/>
                  </a:lnTo>
                  <a:lnTo>
                    <a:pt x="170" y="147"/>
                  </a:lnTo>
                  <a:lnTo>
                    <a:pt x="164" y="147"/>
                  </a:lnTo>
                  <a:lnTo>
                    <a:pt x="164" y="153"/>
                  </a:lnTo>
                  <a:lnTo>
                    <a:pt x="159" y="153"/>
                  </a:lnTo>
                  <a:lnTo>
                    <a:pt x="153" y="153"/>
                  </a:lnTo>
                  <a:lnTo>
                    <a:pt x="153" y="159"/>
                  </a:lnTo>
                  <a:lnTo>
                    <a:pt x="153" y="153"/>
                  </a:lnTo>
                  <a:lnTo>
                    <a:pt x="153" y="159"/>
                  </a:lnTo>
                  <a:lnTo>
                    <a:pt x="147" y="159"/>
                  </a:lnTo>
                  <a:lnTo>
                    <a:pt x="147" y="153"/>
                  </a:lnTo>
                  <a:lnTo>
                    <a:pt x="142" y="159"/>
                  </a:lnTo>
                  <a:lnTo>
                    <a:pt x="136" y="159"/>
                  </a:lnTo>
                  <a:lnTo>
                    <a:pt x="142" y="164"/>
                  </a:lnTo>
                  <a:lnTo>
                    <a:pt x="142" y="170"/>
                  </a:lnTo>
                  <a:lnTo>
                    <a:pt x="136" y="170"/>
                  </a:lnTo>
                  <a:lnTo>
                    <a:pt x="142" y="170"/>
                  </a:lnTo>
                  <a:lnTo>
                    <a:pt x="142" y="176"/>
                  </a:lnTo>
                  <a:lnTo>
                    <a:pt x="136" y="176"/>
                  </a:lnTo>
                  <a:lnTo>
                    <a:pt x="142" y="181"/>
                  </a:lnTo>
                  <a:lnTo>
                    <a:pt x="136" y="181"/>
                  </a:lnTo>
                  <a:lnTo>
                    <a:pt x="130" y="181"/>
                  </a:lnTo>
                  <a:lnTo>
                    <a:pt x="130" y="176"/>
                  </a:lnTo>
                  <a:lnTo>
                    <a:pt x="125" y="176"/>
                  </a:lnTo>
                  <a:lnTo>
                    <a:pt x="125" y="181"/>
                  </a:lnTo>
                  <a:lnTo>
                    <a:pt x="119" y="181"/>
                  </a:lnTo>
                  <a:lnTo>
                    <a:pt x="119" y="176"/>
                  </a:lnTo>
                  <a:lnTo>
                    <a:pt x="113" y="176"/>
                  </a:lnTo>
                  <a:lnTo>
                    <a:pt x="119" y="176"/>
                  </a:lnTo>
                  <a:lnTo>
                    <a:pt x="119" y="170"/>
                  </a:lnTo>
                  <a:lnTo>
                    <a:pt x="113" y="176"/>
                  </a:lnTo>
                  <a:lnTo>
                    <a:pt x="113" y="170"/>
                  </a:lnTo>
                  <a:lnTo>
                    <a:pt x="113" y="164"/>
                  </a:lnTo>
                  <a:lnTo>
                    <a:pt x="113" y="170"/>
                  </a:lnTo>
                  <a:lnTo>
                    <a:pt x="108" y="170"/>
                  </a:lnTo>
                  <a:lnTo>
                    <a:pt x="102" y="170"/>
                  </a:lnTo>
                  <a:lnTo>
                    <a:pt x="102" y="164"/>
                  </a:lnTo>
                  <a:lnTo>
                    <a:pt x="96" y="164"/>
                  </a:lnTo>
                  <a:lnTo>
                    <a:pt x="96" y="170"/>
                  </a:lnTo>
                  <a:lnTo>
                    <a:pt x="96" y="164"/>
                  </a:lnTo>
                  <a:lnTo>
                    <a:pt x="96" y="159"/>
                  </a:lnTo>
                  <a:lnTo>
                    <a:pt x="91" y="159"/>
                  </a:lnTo>
                  <a:lnTo>
                    <a:pt x="96" y="159"/>
                  </a:lnTo>
                  <a:lnTo>
                    <a:pt x="91" y="159"/>
                  </a:lnTo>
                  <a:lnTo>
                    <a:pt x="91" y="153"/>
                  </a:lnTo>
                  <a:lnTo>
                    <a:pt x="85" y="153"/>
                  </a:lnTo>
                  <a:lnTo>
                    <a:pt x="79" y="153"/>
                  </a:lnTo>
                  <a:lnTo>
                    <a:pt x="85" y="147"/>
                  </a:lnTo>
                  <a:lnTo>
                    <a:pt x="79" y="147"/>
                  </a:lnTo>
                  <a:lnTo>
                    <a:pt x="79" y="142"/>
                  </a:lnTo>
                  <a:lnTo>
                    <a:pt x="74" y="142"/>
                  </a:lnTo>
                  <a:lnTo>
                    <a:pt x="74" y="136"/>
                  </a:lnTo>
                  <a:lnTo>
                    <a:pt x="68" y="136"/>
                  </a:lnTo>
                  <a:lnTo>
                    <a:pt x="68" y="130"/>
                  </a:lnTo>
                  <a:lnTo>
                    <a:pt x="68" y="136"/>
                  </a:lnTo>
                  <a:lnTo>
                    <a:pt x="68" y="130"/>
                  </a:lnTo>
                  <a:lnTo>
                    <a:pt x="62" y="130"/>
                  </a:lnTo>
                  <a:lnTo>
                    <a:pt x="62" y="125"/>
                  </a:lnTo>
                  <a:lnTo>
                    <a:pt x="62" y="119"/>
                  </a:lnTo>
                  <a:lnTo>
                    <a:pt x="62" y="125"/>
                  </a:lnTo>
                  <a:lnTo>
                    <a:pt x="57" y="125"/>
                  </a:lnTo>
                  <a:lnTo>
                    <a:pt x="57" y="119"/>
                  </a:lnTo>
                  <a:lnTo>
                    <a:pt x="51" y="119"/>
                  </a:lnTo>
                  <a:lnTo>
                    <a:pt x="51" y="125"/>
                  </a:lnTo>
                  <a:lnTo>
                    <a:pt x="51" y="119"/>
                  </a:lnTo>
                  <a:lnTo>
                    <a:pt x="51" y="125"/>
                  </a:lnTo>
                  <a:lnTo>
                    <a:pt x="45" y="119"/>
                  </a:lnTo>
                  <a:lnTo>
                    <a:pt x="45" y="125"/>
                  </a:lnTo>
                  <a:lnTo>
                    <a:pt x="40" y="125"/>
                  </a:lnTo>
                  <a:lnTo>
                    <a:pt x="40" y="119"/>
                  </a:lnTo>
                  <a:lnTo>
                    <a:pt x="34" y="119"/>
                  </a:lnTo>
                  <a:lnTo>
                    <a:pt x="40" y="119"/>
                  </a:lnTo>
                  <a:lnTo>
                    <a:pt x="40" y="125"/>
                  </a:lnTo>
                  <a:lnTo>
                    <a:pt x="34" y="125"/>
                  </a:lnTo>
                  <a:lnTo>
                    <a:pt x="34" y="119"/>
                  </a:lnTo>
                  <a:lnTo>
                    <a:pt x="28" y="119"/>
                  </a:lnTo>
                  <a:lnTo>
                    <a:pt x="28" y="113"/>
                  </a:lnTo>
                  <a:lnTo>
                    <a:pt x="23" y="113"/>
                  </a:lnTo>
                  <a:lnTo>
                    <a:pt x="23" y="119"/>
                  </a:lnTo>
                  <a:lnTo>
                    <a:pt x="28" y="119"/>
                  </a:lnTo>
                  <a:lnTo>
                    <a:pt x="23" y="119"/>
                  </a:lnTo>
                  <a:lnTo>
                    <a:pt x="17" y="113"/>
                  </a:lnTo>
                  <a:lnTo>
                    <a:pt x="23" y="113"/>
                  </a:lnTo>
                  <a:lnTo>
                    <a:pt x="17" y="113"/>
                  </a:lnTo>
                  <a:lnTo>
                    <a:pt x="17" y="108"/>
                  </a:lnTo>
                  <a:lnTo>
                    <a:pt x="17" y="113"/>
                  </a:lnTo>
                  <a:lnTo>
                    <a:pt x="11" y="113"/>
                  </a:lnTo>
                  <a:lnTo>
                    <a:pt x="6" y="113"/>
                  </a:lnTo>
                  <a:lnTo>
                    <a:pt x="0" y="113"/>
                  </a:lnTo>
                  <a:lnTo>
                    <a:pt x="0" y="108"/>
                  </a:lnTo>
                  <a:lnTo>
                    <a:pt x="0" y="85"/>
                  </a:lnTo>
                  <a:lnTo>
                    <a:pt x="0" y="79"/>
                  </a:lnTo>
                  <a:lnTo>
                    <a:pt x="0" y="57"/>
                  </a:lnTo>
                  <a:lnTo>
                    <a:pt x="6" y="17"/>
                  </a:lnTo>
                  <a:lnTo>
                    <a:pt x="23" y="23"/>
                  </a:lnTo>
                  <a:lnTo>
                    <a:pt x="85" y="34"/>
                  </a:lnTo>
                  <a:lnTo>
                    <a:pt x="96" y="34"/>
                  </a:lnTo>
                  <a:lnTo>
                    <a:pt x="96" y="28"/>
                  </a:lnTo>
                  <a:lnTo>
                    <a:pt x="102" y="28"/>
                  </a:lnTo>
                  <a:lnTo>
                    <a:pt x="102" y="34"/>
                  </a:lnTo>
                  <a:lnTo>
                    <a:pt x="108" y="28"/>
                  </a:lnTo>
                  <a:lnTo>
                    <a:pt x="102" y="28"/>
                  </a:lnTo>
                  <a:lnTo>
                    <a:pt x="108" y="28"/>
                  </a:lnTo>
                  <a:lnTo>
                    <a:pt x="108" y="23"/>
                  </a:lnTo>
                  <a:lnTo>
                    <a:pt x="113" y="28"/>
                  </a:lnTo>
                  <a:lnTo>
                    <a:pt x="113" y="23"/>
                  </a:lnTo>
                  <a:lnTo>
                    <a:pt x="113" y="28"/>
                  </a:lnTo>
                  <a:lnTo>
                    <a:pt x="119" y="28"/>
                  </a:lnTo>
                  <a:lnTo>
                    <a:pt x="125" y="23"/>
                  </a:lnTo>
                  <a:lnTo>
                    <a:pt x="125" y="17"/>
                  </a:lnTo>
                  <a:lnTo>
                    <a:pt x="130" y="17"/>
                  </a:lnTo>
                  <a:lnTo>
                    <a:pt x="130" y="11"/>
                  </a:lnTo>
                  <a:lnTo>
                    <a:pt x="136" y="11"/>
                  </a:lnTo>
                  <a:lnTo>
                    <a:pt x="136" y="6"/>
                  </a:lnTo>
                  <a:lnTo>
                    <a:pt x="136" y="0"/>
                  </a:lnTo>
                  <a:close/>
                  <a:moveTo>
                    <a:pt x="181" y="6"/>
                  </a:moveTo>
                  <a:lnTo>
                    <a:pt x="187" y="6"/>
                  </a:lnTo>
                  <a:lnTo>
                    <a:pt x="187" y="17"/>
                  </a:lnTo>
                  <a:lnTo>
                    <a:pt x="193" y="51"/>
                  </a:lnTo>
                  <a:lnTo>
                    <a:pt x="198" y="74"/>
                  </a:lnTo>
                  <a:lnTo>
                    <a:pt x="198" y="102"/>
                  </a:lnTo>
                  <a:lnTo>
                    <a:pt x="204" y="113"/>
                  </a:lnTo>
                  <a:lnTo>
                    <a:pt x="198" y="113"/>
                  </a:lnTo>
                  <a:lnTo>
                    <a:pt x="198" y="108"/>
                  </a:lnTo>
                  <a:lnTo>
                    <a:pt x="198" y="96"/>
                  </a:lnTo>
                  <a:lnTo>
                    <a:pt x="198" y="74"/>
                  </a:lnTo>
                  <a:lnTo>
                    <a:pt x="193" y="34"/>
                  </a:lnTo>
                  <a:lnTo>
                    <a:pt x="187" y="28"/>
                  </a:lnTo>
                  <a:lnTo>
                    <a:pt x="187" y="17"/>
                  </a:lnTo>
                  <a:lnTo>
                    <a:pt x="181" y="11"/>
                  </a:lnTo>
                  <a:lnTo>
                    <a:pt x="18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8" name="Freeform 151">
              <a:extLst>
                <a:ext uri="{FF2B5EF4-FFF2-40B4-BE49-F238E27FC236}">
                  <a16:creationId xmlns:a16="http://schemas.microsoft.com/office/drawing/2014/main" id="{EBE68885-82AA-C1ED-A1DC-BFB9B9C938CC}"/>
                </a:ext>
              </a:extLst>
            </p:cNvPr>
            <p:cNvSpPr>
              <a:spLocks/>
            </p:cNvSpPr>
            <p:nvPr/>
          </p:nvSpPr>
          <p:spPr bwMode="auto">
            <a:xfrm>
              <a:off x="3665" y="2465"/>
              <a:ext cx="193" cy="227"/>
            </a:xfrm>
            <a:custGeom>
              <a:avLst/>
              <a:gdLst>
                <a:gd name="T0" fmla="*/ 193 w 193"/>
                <a:gd name="T1" fmla="*/ 108 h 227"/>
                <a:gd name="T2" fmla="*/ 159 w 193"/>
                <a:gd name="T3" fmla="*/ 142 h 227"/>
                <a:gd name="T4" fmla="*/ 148 w 193"/>
                <a:gd name="T5" fmla="*/ 176 h 227"/>
                <a:gd name="T6" fmla="*/ 142 w 193"/>
                <a:gd name="T7" fmla="*/ 176 h 227"/>
                <a:gd name="T8" fmla="*/ 142 w 193"/>
                <a:gd name="T9" fmla="*/ 182 h 227"/>
                <a:gd name="T10" fmla="*/ 131 w 193"/>
                <a:gd name="T11" fmla="*/ 187 h 227"/>
                <a:gd name="T12" fmla="*/ 74 w 193"/>
                <a:gd name="T13" fmla="*/ 221 h 227"/>
                <a:gd name="T14" fmla="*/ 63 w 193"/>
                <a:gd name="T15" fmla="*/ 227 h 227"/>
                <a:gd name="T16" fmla="*/ 57 w 193"/>
                <a:gd name="T17" fmla="*/ 221 h 227"/>
                <a:gd name="T18" fmla="*/ 85 w 193"/>
                <a:gd name="T19" fmla="*/ 199 h 227"/>
                <a:gd name="T20" fmla="*/ 46 w 193"/>
                <a:gd name="T21" fmla="*/ 153 h 227"/>
                <a:gd name="T22" fmla="*/ 23 w 193"/>
                <a:gd name="T23" fmla="*/ 119 h 227"/>
                <a:gd name="T24" fmla="*/ 12 w 193"/>
                <a:gd name="T25" fmla="*/ 119 h 227"/>
                <a:gd name="T26" fmla="*/ 12 w 193"/>
                <a:gd name="T27" fmla="*/ 114 h 227"/>
                <a:gd name="T28" fmla="*/ 12 w 193"/>
                <a:gd name="T29" fmla="*/ 108 h 227"/>
                <a:gd name="T30" fmla="*/ 6 w 193"/>
                <a:gd name="T31" fmla="*/ 108 h 227"/>
                <a:gd name="T32" fmla="*/ 0 w 193"/>
                <a:gd name="T33" fmla="*/ 102 h 227"/>
                <a:gd name="T34" fmla="*/ 6 w 193"/>
                <a:gd name="T35" fmla="*/ 102 h 227"/>
                <a:gd name="T36" fmla="*/ 0 w 193"/>
                <a:gd name="T37" fmla="*/ 102 h 227"/>
                <a:gd name="T38" fmla="*/ 40 w 193"/>
                <a:gd name="T39" fmla="*/ 57 h 227"/>
                <a:gd name="T40" fmla="*/ 51 w 193"/>
                <a:gd name="T41" fmla="*/ 46 h 227"/>
                <a:gd name="T42" fmla="*/ 85 w 193"/>
                <a:gd name="T43" fmla="*/ 0 h 227"/>
                <a:gd name="T44" fmla="*/ 97 w 193"/>
                <a:gd name="T45" fmla="*/ 17 h 227"/>
                <a:gd name="T46" fmla="*/ 108 w 193"/>
                <a:gd name="T47" fmla="*/ 28 h 227"/>
                <a:gd name="T48" fmla="*/ 114 w 193"/>
                <a:gd name="T49" fmla="*/ 28 h 227"/>
                <a:gd name="T50" fmla="*/ 114 w 193"/>
                <a:gd name="T51" fmla="*/ 34 h 227"/>
                <a:gd name="T52" fmla="*/ 119 w 193"/>
                <a:gd name="T53" fmla="*/ 34 h 227"/>
                <a:gd name="T54" fmla="*/ 125 w 193"/>
                <a:gd name="T55" fmla="*/ 40 h 227"/>
                <a:gd name="T56" fmla="*/ 125 w 193"/>
                <a:gd name="T57" fmla="*/ 46 h 227"/>
                <a:gd name="T58" fmla="*/ 131 w 193"/>
                <a:gd name="T59" fmla="*/ 46 h 227"/>
                <a:gd name="T60" fmla="*/ 136 w 193"/>
                <a:gd name="T61" fmla="*/ 46 h 227"/>
                <a:gd name="T62" fmla="*/ 142 w 193"/>
                <a:gd name="T63" fmla="*/ 46 h 227"/>
                <a:gd name="T64" fmla="*/ 148 w 193"/>
                <a:gd name="T65" fmla="*/ 46 h 227"/>
                <a:gd name="T66" fmla="*/ 153 w 193"/>
                <a:gd name="T67" fmla="*/ 46 h 227"/>
                <a:gd name="T68" fmla="*/ 153 w 193"/>
                <a:gd name="T69" fmla="*/ 51 h 227"/>
                <a:gd name="T70" fmla="*/ 148 w 193"/>
                <a:gd name="T71" fmla="*/ 51 h 227"/>
                <a:gd name="T72" fmla="*/ 153 w 193"/>
                <a:gd name="T73" fmla="*/ 51 h 227"/>
                <a:gd name="T74" fmla="*/ 153 w 193"/>
                <a:gd name="T75" fmla="*/ 57 h 227"/>
                <a:gd name="T76" fmla="*/ 153 w 193"/>
                <a:gd name="T77" fmla="*/ 63 h 227"/>
                <a:gd name="T78" fmla="*/ 159 w 193"/>
                <a:gd name="T79" fmla="*/ 68 h 227"/>
                <a:gd name="T80" fmla="*/ 159 w 193"/>
                <a:gd name="T81" fmla="*/ 74 h 227"/>
                <a:gd name="T82" fmla="*/ 165 w 193"/>
                <a:gd name="T83" fmla="*/ 74 h 227"/>
                <a:gd name="T84" fmla="*/ 159 w 193"/>
                <a:gd name="T85" fmla="*/ 74 h 227"/>
                <a:gd name="T86" fmla="*/ 165 w 193"/>
                <a:gd name="T87" fmla="*/ 74 h 227"/>
                <a:gd name="T88" fmla="*/ 165 w 193"/>
                <a:gd name="T89" fmla="*/ 80 h 227"/>
                <a:gd name="T90" fmla="*/ 165 w 193"/>
                <a:gd name="T91" fmla="*/ 85 h 227"/>
                <a:gd name="T92" fmla="*/ 170 w 193"/>
                <a:gd name="T93" fmla="*/ 91 h 227"/>
                <a:gd name="T94" fmla="*/ 170 w 193"/>
                <a:gd name="T95" fmla="*/ 97 h 227"/>
                <a:gd name="T96" fmla="*/ 176 w 193"/>
                <a:gd name="T97" fmla="*/ 97 h 227"/>
                <a:gd name="T98" fmla="*/ 182 w 193"/>
                <a:gd name="T99" fmla="*/ 97 h 227"/>
                <a:gd name="T100" fmla="*/ 187 w 193"/>
                <a:gd name="T101" fmla="*/ 97 h 227"/>
                <a:gd name="T102" fmla="*/ 187 w 193"/>
                <a:gd name="T103" fmla="*/ 102 h 227"/>
                <a:gd name="T104" fmla="*/ 193 w 193"/>
                <a:gd name="T105" fmla="*/ 102 h 227"/>
                <a:gd name="T106" fmla="*/ 193 w 193"/>
                <a:gd name="T107" fmla="*/ 1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3" h="227">
                  <a:moveTo>
                    <a:pt x="193" y="108"/>
                  </a:moveTo>
                  <a:lnTo>
                    <a:pt x="159" y="142"/>
                  </a:lnTo>
                  <a:lnTo>
                    <a:pt x="148" y="176"/>
                  </a:lnTo>
                  <a:lnTo>
                    <a:pt x="142" y="176"/>
                  </a:lnTo>
                  <a:lnTo>
                    <a:pt x="142" y="182"/>
                  </a:lnTo>
                  <a:lnTo>
                    <a:pt x="131" y="187"/>
                  </a:lnTo>
                  <a:lnTo>
                    <a:pt x="74" y="221"/>
                  </a:lnTo>
                  <a:lnTo>
                    <a:pt x="63" y="227"/>
                  </a:lnTo>
                  <a:lnTo>
                    <a:pt x="57" y="221"/>
                  </a:lnTo>
                  <a:lnTo>
                    <a:pt x="85" y="199"/>
                  </a:lnTo>
                  <a:lnTo>
                    <a:pt x="46" y="153"/>
                  </a:lnTo>
                  <a:lnTo>
                    <a:pt x="23" y="119"/>
                  </a:lnTo>
                  <a:lnTo>
                    <a:pt x="12" y="119"/>
                  </a:lnTo>
                  <a:lnTo>
                    <a:pt x="12" y="114"/>
                  </a:lnTo>
                  <a:lnTo>
                    <a:pt x="12" y="108"/>
                  </a:lnTo>
                  <a:lnTo>
                    <a:pt x="6" y="108"/>
                  </a:lnTo>
                  <a:lnTo>
                    <a:pt x="0" y="102"/>
                  </a:lnTo>
                  <a:lnTo>
                    <a:pt x="6" y="102"/>
                  </a:lnTo>
                  <a:lnTo>
                    <a:pt x="0" y="102"/>
                  </a:lnTo>
                  <a:lnTo>
                    <a:pt x="40" y="57"/>
                  </a:lnTo>
                  <a:lnTo>
                    <a:pt x="51" y="46"/>
                  </a:lnTo>
                  <a:lnTo>
                    <a:pt x="85" y="0"/>
                  </a:lnTo>
                  <a:lnTo>
                    <a:pt x="97" y="17"/>
                  </a:lnTo>
                  <a:lnTo>
                    <a:pt x="108" y="28"/>
                  </a:lnTo>
                  <a:lnTo>
                    <a:pt x="114" y="28"/>
                  </a:lnTo>
                  <a:lnTo>
                    <a:pt x="114" y="34"/>
                  </a:lnTo>
                  <a:lnTo>
                    <a:pt x="119" y="34"/>
                  </a:lnTo>
                  <a:lnTo>
                    <a:pt x="125" y="40"/>
                  </a:lnTo>
                  <a:lnTo>
                    <a:pt x="125" y="46"/>
                  </a:lnTo>
                  <a:lnTo>
                    <a:pt x="131" y="46"/>
                  </a:lnTo>
                  <a:lnTo>
                    <a:pt x="136" y="46"/>
                  </a:lnTo>
                  <a:lnTo>
                    <a:pt x="142" y="46"/>
                  </a:lnTo>
                  <a:lnTo>
                    <a:pt x="148" y="46"/>
                  </a:lnTo>
                  <a:lnTo>
                    <a:pt x="153" y="46"/>
                  </a:lnTo>
                  <a:lnTo>
                    <a:pt x="153" y="51"/>
                  </a:lnTo>
                  <a:lnTo>
                    <a:pt x="148" y="51"/>
                  </a:lnTo>
                  <a:lnTo>
                    <a:pt x="153" y="51"/>
                  </a:lnTo>
                  <a:lnTo>
                    <a:pt x="153" y="57"/>
                  </a:lnTo>
                  <a:lnTo>
                    <a:pt x="153" y="63"/>
                  </a:lnTo>
                  <a:lnTo>
                    <a:pt x="159" y="68"/>
                  </a:lnTo>
                  <a:lnTo>
                    <a:pt x="159" y="74"/>
                  </a:lnTo>
                  <a:lnTo>
                    <a:pt x="165" y="74"/>
                  </a:lnTo>
                  <a:lnTo>
                    <a:pt x="159" y="74"/>
                  </a:lnTo>
                  <a:lnTo>
                    <a:pt x="165" y="74"/>
                  </a:lnTo>
                  <a:lnTo>
                    <a:pt x="165" y="80"/>
                  </a:lnTo>
                  <a:lnTo>
                    <a:pt x="165" y="85"/>
                  </a:lnTo>
                  <a:lnTo>
                    <a:pt x="170" y="91"/>
                  </a:lnTo>
                  <a:lnTo>
                    <a:pt x="170" y="97"/>
                  </a:lnTo>
                  <a:lnTo>
                    <a:pt x="176" y="97"/>
                  </a:lnTo>
                  <a:lnTo>
                    <a:pt x="182" y="97"/>
                  </a:lnTo>
                  <a:lnTo>
                    <a:pt x="187" y="97"/>
                  </a:lnTo>
                  <a:lnTo>
                    <a:pt x="187" y="102"/>
                  </a:lnTo>
                  <a:lnTo>
                    <a:pt x="193" y="102"/>
                  </a:lnTo>
                  <a:lnTo>
                    <a:pt x="193" y="10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9" name="Freeform 152">
              <a:extLst>
                <a:ext uri="{FF2B5EF4-FFF2-40B4-BE49-F238E27FC236}">
                  <a16:creationId xmlns:a16="http://schemas.microsoft.com/office/drawing/2014/main" id="{FFD158E3-70D3-140F-8B08-85563D0598BB}"/>
                </a:ext>
              </a:extLst>
            </p:cNvPr>
            <p:cNvSpPr>
              <a:spLocks/>
            </p:cNvSpPr>
            <p:nvPr/>
          </p:nvSpPr>
          <p:spPr bwMode="auto">
            <a:xfrm>
              <a:off x="3178" y="2431"/>
              <a:ext cx="181" cy="142"/>
            </a:xfrm>
            <a:custGeom>
              <a:avLst/>
              <a:gdLst>
                <a:gd name="T0" fmla="*/ 181 w 181"/>
                <a:gd name="T1" fmla="*/ 91 h 142"/>
                <a:gd name="T2" fmla="*/ 164 w 181"/>
                <a:gd name="T3" fmla="*/ 108 h 142"/>
                <a:gd name="T4" fmla="*/ 153 w 181"/>
                <a:gd name="T5" fmla="*/ 114 h 142"/>
                <a:gd name="T6" fmla="*/ 142 w 181"/>
                <a:gd name="T7" fmla="*/ 119 h 142"/>
                <a:gd name="T8" fmla="*/ 136 w 181"/>
                <a:gd name="T9" fmla="*/ 119 h 142"/>
                <a:gd name="T10" fmla="*/ 125 w 181"/>
                <a:gd name="T11" fmla="*/ 125 h 142"/>
                <a:gd name="T12" fmla="*/ 113 w 181"/>
                <a:gd name="T13" fmla="*/ 131 h 142"/>
                <a:gd name="T14" fmla="*/ 102 w 181"/>
                <a:gd name="T15" fmla="*/ 136 h 142"/>
                <a:gd name="T16" fmla="*/ 90 w 181"/>
                <a:gd name="T17" fmla="*/ 142 h 142"/>
                <a:gd name="T18" fmla="*/ 90 w 181"/>
                <a:gd name="T19" fmla="*/ 136 h 142"/>
                <a:gd name="T20" fmla="*/ 85 w 181"/>
                <a:gd name="T21" fmla="*/ 136 h 142"/>
                <a:gd name="T22" fmla="*/ 85 w 181"/>
                <a:gd name="T23" fmla="*/ 131 h 142"/>
                <a:gd name="T24" fmla="*/ 79 w 181"/>
                <a:gd name="T25" fmla="*/ 125 h 142"/>
                <a:gd name="T26" fmla="*/ 85 w 181"/>
                <a:gd name="T27" fmla="*/ 119 h 142"/>
                <a:gd name="T28" fmla="*/ 79 w 181"/>
                <a:gd name="T29" fmla="*/ 119 h 142"/>
                <a:gd name="T30" fmla="*/ 73 w 181"/>
                <a:gd name="T31" fmla="*/ 119 h 142"/>
                <a:gd name="T32" fmla="*/ 73 w 181"/>
                <a:gd name="T33" fmla="*/ 114 h 142"/>
                <a:gd name="T34" fmla="*/ 73 w 181"/>
                <a:gd name="T35" fmla="*/ 108 h 142"/>
                <a:gd name="T36" fmla="*/ 73 w 181"/>
                <a:gd name="T37" fmla="*/ 102 h 142"/>
                <a:gd name="T38" fmla="*/ 79 w 181"/>
                <a:gd name="T39" fmla="*/ 102 h 142"/>
                <a:gd name="T40" fmla="*/ 85 w 181"/>
                <a:gd name="T41" fmla="*/ 102 h 142"/>
                <a:gd name="T42" fmla="*/ 85 w 181"/>
                <a:gd name="T43" fmla="*/ 97 h 142"/>
                <a:gd name="T44" fmla="*/ 79 w 181"/>
                <a:gd name="T45" fmla="*/ 97 h 142"/>
                <a:gd name="T46" fmla="*/ 73 w 181"/>
                <a:gd name="T47" fmla="*/ 97 h 142"/>
                <a:gd name="T48" fmla="*/ 73 w 181"/>
                <a:gd name="T49" fmla="*/ 102 h 142"/>
                <a:gd name="T50" fmla="*/ 73 w 181"/>
                <a:gd name="T51" fmla="*/ 97 h 142"/>
                <a:gd name="T52" fmla="*/ 68 w 181"/>
                <a:gd name="T53" fmla="*/ 91 h 142"/>
                <a:gd name="T54" fmla="*/ 62 w 181"/>
                <a:gd name="T55" fmla="*/ 91 h 142"/>
                <a:gd name="T56" fmla="*/ 62 w 181"/>
                <a:gd name="T57" fmla="*/ 97 h 142"/>
                <a:gd name="T58" fmla="*/ 62 w 181"/>
                <a:gd name="T59" fmla="*/ 102 h 142"/>
                <a:gd name="T60" fmla="*/ 56 w 181"/>
                <a:gd name="T61" fmla="*/ 102 h 142"/>
                <a:gd name="T62" fmla="*/ 56 w 181"/>
                <a:gd name="T63" fmla="*/ 97 h 142"/>
                <a:gd name="T64" fmla="*/ 51 w 181"/>
                <a:gd name="T65" fmla="*/ 97 h 142"/>
                <a:gd name="T66" fmla="*/ 51 w 181"/>
                <a:gd name="T67" fmla="*/ 91 h 142"/>
                <a:gd name="T68" fmla="*/ 45 w 181"/>
                <a:gd name="T69" fmla="*/ 97 h 142"/>
                <a:gd name="T70" fmla="*/ 45 w 181"/>
                <a:gd name="T71" fmla="*/ 91 h 142"/>
                <a:gd name="T72" fmla="*/ 39 w 181"/>
                <a:gd name="T73" fmla="*/ 91 h 142"/>
                <a:gd name="T74" fmla="*/ 34 w 181"/>
                <a:gd name="T75" fmla="*/ 91 h 142"/>
                <a:gd name="T76" fmla="*/ 34 w 181"/>
                <a:gd name="T77" fmla="*/ 85 h 142"/>
                <a:gd name="T78" fmla="*/ 28 w 181"/>
                <a:gd name="T79" fmla="*/ 91 h 142"/>
                <a:gd name="T80" fmla="*/ 28 w 181"/>
                <a:gd name="T81" fmla="*/ 85 h 142"/>
                <a:gd name="T82" fmla="*/ 22 w 181"/>
                <a:gd name="T83" fmla="*/ 85 h 142"/>
                <a:gd name="T84" fmla="*/ 22 w 181"/>
                <a:gd name="T85" fmla="*/ 91 h 142"/>
                <a:gd name="T86" fmla="*/ 17 w 181"/>
                <a:gd name="T87" fmla="*/ 91 h 142"/>
                <a:gd name="T88" fmla="*/ 11 w 181"/>
                <a:gd name="T89" fmla="*/ 85 h 142"/>
                <a:gd name="T90" fmla="*/ 11 w 181"/>
                <a:gd name="T91" fmla="*/ 91 h 142"/>
                <a:gd name="T92" fmla="*/ 5 w 181"/>
                <a:gd name="T93" fmla="*/ 91 h 142"/>
                <a:gd name="T94" fmla="*/ 0 w 181"/>
                <a:gd name="T95" fmla="*/ 91 h 142"/>
                <a:gd name="T96" fmla="*/ 45 w 181"/>
                <a:gd name="T97" fmla="*/ 51 h 142"/>
                <a:gd name="T98" fmla="*/ 68 w 181"/>
                <a:gd name="T99" fmla="*/ 28 h 142"/>
                <a:gd name="T100" fmla="*/ 102 w 181"/>
                <a:gd name="T101" fmla="*/ 0 h 142"/>
                <a:gd name="T102" fmla="*/ 136 w 181"/>
                <a:gd name="T103" fmla="*/ 34 h 142"/>
                <a:gd name="T104" fmla="*/ 147 w 181"/>
                <a:gd name="T105" fmla="*/ 40 h 142"/>
                <a:gd name="T106" fmla="*/ 170 w 181"/>
                <a:gd name="T107" fmla="*/ 62 h 142"/>
                <a:gd name="T108" fmla="*/ 176 w 181"/>
                <a:gd name="T109" fmla="*/ 74 h 142"/>
                <a:gd name="T110" fmla="*/ 176 w 181"/>
                <a:gd name="T111" fmla="*/ 80 h 142"/>
                <a:gd name="T112" fmla="*/ 181 w 181"/>
                <a:gd name="T113" fmla="*/ 9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42">
                  <a:moveTo>
                    <a:pt x="181" y="91"/>
                  </a:moveTo>
                  <a:lnTo>
                    <a:pt x="164" y="108"/>
                  </a:lnTo>
                  <a:lnTo>
                    <a:pt x="153" y="114"/>
                  </a:lnTo>
                  <a:lnTo>
                    <a:pt x="142" y="119"/>
                  </a:lnTo>
                  <a:lnTo>
                    <a:pt x="136" y="119"/>
                  </a:lnTo>
                  <a:lnTo>
                    <a:pt x="125" y="125"/>
                  </a:lnTo>
                  <a:lnTo>
                    <a:pt x="113" y="131"/>
                  </a:lnTo>
                  <a:lnTo>
                    <a:pt x="102" y="136"/>
                  </a:lnTo>
                  <a:lnTo>
                    <a:pt x="90" y="142"/>
                  </a:lnTo>
                  <a:lnTo>
                    <a:pt x="90" y="136"/>
                  </a:lnTo>
                  <a:lnTo>
                    <a:pt x="85" y="136"/>
                  </a:lnTo>
                  <a:lnTo>
                    <a:pt x="85" y="131"/>
                  </a:lnTo>
                  <a:lnTo>
                    <a:pt x="79" y="125"/>
                  </a:lnTo>
                  <a:lnTo>
                    <a:pt x="85" y="119"/>
                  </a:lnTo>
                  <a:lnTo>
                    <a:pt x="79" y="119"/>
                  </a:lnTo>
                  <a:lnTo>
                    <a:pt x="73" y="119"/>
                  </a:lnTo>
                  <a:lnTo>
                    <a:pt x="73" y="114"/>
                  </a:lnTo>
                  <a:lnTo>
                    <a:pt x="73" y="108"/>
                  </a:lnTo>
                  <a:lnTo>
                    <a:pt x="73" y="102"/>
                  </a:lnTo>
                  <a:lnTo>
                    <a:pt x="79" y="102"/>
                  </a:lnTo>
                  <a:lnTo>
                    <a:pt x="85" y="102"/>
                  </a:lnTo>
                  <a:lnTo>
                    <a:pt x="85" y="97"/>
                  </a:lnTo>
                  <a:lnTo>
                    <a:pt x="79" y="97"/>
                  </a:lnTo>
                  <a:lnTo>
                    <a:pt x="73" y="97"/>
                  </a:lnTo>
                  <a:lnTo>
                    <a:pt x="73" y="102"/>
                  </a:lnTo>
                  <a:lnTo>
                    <a:pt x="73" y="97"/>
                  </a:lnTo>
                  <a:lnTo>
                    <a:pt x="68" y="91"/>
                  </a:lnTo>
                  <a:lnTo>
                    <a:pt x="62" y="91"/>
                  </a:lnTo>
                  <a:lnTo>
                    <a:pt x="62" y="97"/>
                  </a:lnTo>
                  <a:lnTo>
                    <a:pt x="62" y="102"/>
                  </a:lnTo>
                  <a:lnTo>
                    <a:pt x="56" y="102"/>
                  </a:lnTo>
                  <a:lnTo>
                    <a:pt x="56" y="97"/>
                  </a:lnTo>
                  <a:lnTo>
                    <a:pt x="51" y="97"/>
                  </a:lnTo>
                  <a:lnTo>
                    <a:pt x="51" y="91"/>
                  </a:lnTo>
                  <a:lnTo>
                    <a:pt x="45" y="97"/>
                  </a:lnTo>
                  <a:lnTo>
                    <a:pt x="45" y="91"/>
                  </a:lnTo>
                  <a:lnTo>
                    <a:pt x="39" y="91"/>
                  </a:lnTo>
                  <a:lnTo>
                    <a:pt x="34" y="91"/>
                  </a:lnTo>
                  <a:lnTo>
                    <a:pt x="34" y="85"/>
                  </a:lnTo>
                  <a:lnTo>
                    <a:pt x="28" y="91"/>
                  </a:lnTo>
                  <a:lnTo>
                    <a:pt x="28" y="85"/>
                  </a:lnTo>
                  <a:lnTo>
                    <a:pt x="22" y="85"/>
                  </a:lnTo>
                  <a:lnTo>
                    <a:pt x="22" y="91"/>
                  </a:lnTo>
                  <a:lnTo>
                    <a:pt x="17" y="91"/>
                  </a:lnTo>
                  <a:lnTo>
                    <a:pt x="11" y="85"/>
                  </a:lnTo>
                  <a:lnTo>
                    <a:pt x="11" y="91"/>
                  </a:lnTo>
                  <a:lnTo>
                    <a:pt x="5" y="91"/>
                  </a:lnTo>
                  <a:lnTo>
                    <a:pt x="0" y="91"/>
                  </a:lnTo>
                  <a:lnTo>
                    <a:pt x="45" y="51"/>
                  </a:lnTo>
                  <a:lnTo>
                    <a:pt x="68" y="28"/>
                  </a:lnTo>
                  <a:lnTo>
                    <a:pt x="102" y="0"/>
                  </a:lnTo>
                  <a:lnTo>
                    <a:pt x="136" y="34"/>
                  </a:lnTo>
                  <a:lnTo>
                    <a:pt x="147" y="40"/>
                  </a:lnTo>
                  <a:lnTo>
                    <a:pt x="170" y="62"/>
                  </a:lnTo>
                  <a:lnTo>
                    <a:pt x="176" y="74"/>
                  </a:lnTo>
                  <a:lnTo>
                    <a:pt x="176" y="80"/>
                  </a:lnTo>
                  <a:lnTo>
                    <a:pt x="181" y="9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0" name="Freeform 153">
              <a:extLst>
                <a:ext uri="{FF2B5EF4-FFF2-40B4-BE49-F238E27FC236}">
                  <a16:creationId xmlns:a16="http://schemas.microsoft.com/office/drawing/2014/main" id="{E26E6E0C-B246-76E2-C9EE-455CC42F7C9F}"/>
                </a:ext>
              </a:extLst>
            </p:cNvPr>
            <p:cNvSpPr>
              <a:spLocks/>
            </p:cNvSpPr>
            <p:nvPr/>
          </p:nvSpPr>
          <p:spPr bwMode="auto">
            <a:xfrm>
              <a:off x="3416" y="2647"/>
              <a:ext cx="221" cy="175"/>
            </a:xfrm>
            <a:custGeom>
              <a:avLst/>
              <a:gdLst>
                <a:gd name="T0" fmla="*/ 221 w 221"/>
                <a:gd name="T1" fmla="*/ 90 h 175"/>
                <a:gd name="T2" fmla="*/ 215 w 221"/>
                <a:gd name="T3" fmla="*/ 90 h 175"/>
                <a:gd name="T4" fmla="*/ 210 w 221"/>
                <a:gd name="T5" fmla="*/ 96 h 175"/>
                <a:gd name="T6" fmla="*/ 204 w 221"/>
                <a:gd name="T7" fmla="*/ 102 h 175"/>
                <a:gd name="T8" fmla="*/ 164 w 221"/>
                <a:gd name="T9" fmla="*/ 130 h 175"/>
                <a:gd name="T10" fmla="*/ 125 w 221"/>
                <a:gd name="T11" fmla="*/ 164 h 175"/>
                <a:gd name="T12" fmla="*/ 125 w 221"/>
                <a:gd name="T13" fmla="*/ 158 h 175"/>
                <a:gd name="T14" fmla="*/ 119 w 221"/>
                <a:gd name="T15" fmla="*/ 158 h 175"/>
                <a:gd name="T16" fmla="*/ 119 w 221"/>
                <a:gd name="T17" fmla="*/ 153 h 175"/>
                <a:gd name="T18" fmla="*/ 113 w 221"/>
                <a:gd name="T19" fmla="*/ 153 h 175"/>
                <a:gd name="T20" fmla="*/ 108 w 221"/>
                <a:gd name="T21" fmla="*/ 153 h 175"/>
                <a:gd name="T22" fmla="*/ 108 w 221"/>
                <a:gd name="T23" fmla="*/ 147 h 175"/>
                <a:gd name="T24" fmla="*/ 102 w 221"/>
                <a:gd name="T25" fmla="*/ 147 h 175"/>
                <a:gd name="T26" fmla="*/ 108 w 221"/>
                <a:gd name="T27" fmla="*/ 147 h 175"/>
                <a:gd name="T28" fmla="*/ 102 w 221"/>
                <a:gd name="T29" fmla="*/ 147 h 175"/>
                <a:gd name="T30" fmla="*/ 96 w 221"/>
                <a:gd name="T31" fmla="*/ 141 h 175"/>
                <a:gd name="T32" fmla="*/ 68 w 221"/>
                <a:gd name="T33" fmla="*/ 164 h 175"/>
                <a:gd name="T34" fmla="*/ 51 w 221"/>
                <a:gd name="T35" fmla="*/ 175 h 175"/>
                <a:gd name="T36" fmla="*/ 40 w 221"/>
                <a:gd name="T37" fmla="*/ 164 h 175"/>
                <a:gd name="T38" fmla="*/ 6 w 221"/>
                <a:gd name="T39" fmla="*/ 119 h 175"/>
                <a:gd name="T40" fmla="*/ 0 w 221"/>
                <a:gd name="T41" fmla="*/ 113 h 175"/>
                <a:gd name="T42" fmla="*/ 40 w 221"/>
                <a:gd name="T43" fmla="*/ 85 h 175"/>
                <a:gd name="T44" fmla="*/ 57 w 221"/>
                <a:gd name="T45" fmla="*/ 68 h 175"/>
                <a:gd name="T46" fmla="*/ 74 w 221"/>
                <a:gd name="T47" fmla="*/ 56 h 175"/>
                <a:gd name="T48" fmla="*/ 136 w 221"/>
                <a:gd name="T49" fmla="*/ 11 h 175"/>
                <a:gd name="T50" fmla="*/ 147 w 221"/>
                <a:gd name="T51" fmla="*/ 0 h 175"/>
                <a:gd name="T52" fmla="*/ 159 w 221"/>
                <a:gd name="T53" fmla="*/ 11 h 175"/>
                <a:gd name="T54" fmla="*/ 170 w 221"/>
                <a:gd name="T55" fmla="*/ 28 h 175"/>
                <a:gd name="T56" fmla="*/ 176 w 221"/>
                <a:gd name="T57" fmla="*/ 34 h 175"/>
                <a:gd name="T58" fmla="*/ 221 w 221"/>
                <a:gd name="T59" fmla="*/ 9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75">
                  <a:moveTo>
                    <a:pt x="221" y="90"/>
                  </a:moveTo>
                  <a:lnTo>
                    <a:pt x="215" y="90"/>
                  </a:lnTo>
                  <a:lnTo>
                    <a:pt x="210" y="96"/>
                  </a:lnTo>
                  <a:lnTo>
                    <a:pt x="204" y="102"/>
                  </a:lnTo>
                  <a:lnTo>
                    <a:pt x="164" y="130"/>
                  </a:lnTo>
                  <a:lnTo>
                    <a:pt x="125" y="164"/>
                  </a:lnTo>
                  <a:lnTo>
                    <a:pt x="125" y="158"/>
                  </a:lnTo>
                  <a:lnTo>
                    <a:pt x="119" y="158"/>
                  </a:lnTo>
                  <a:lnTo>
                    <a:pt x="119" y="153"/>
                  </a:lnTo>
                  <a:lnTo>
                    <a:pt x="113" y="153"/>
                  </a:lnTo>
                  <a:lnTo>
                    <a:pt x="108" y="153"/>
                  </a:lnTo>
                  <a:lnTo>
                    <a:pt x="108" y="147"/>
                  </a:lnTo>
                  <a:lnTo>
                    <a:pt x="102" y="147"/>
                  </a:lnTo>
                  <a:lnTo>
                    <a:pt x="108" y="147"/>
                  </a:lnTo>
                  <a:lnTo>
                    <a:pt x="102" y="147"/>
                  </a:lnTo>
                  <a:lnTo>
                    <a:pt x="96" y="141"/>
                  </a:lnTo>
                  <a:lnTo>
                    <a:pt x="68" y="164"/>
                  </a:lnTo>
                  <a:lnTo>
                    <a:pt x="51" y="175"/>
                  </a:lnTo>
                  <a:lnTo>
                    <a:pt x="40" y="164"/>
                  </a:lnTo>
                  <a:lnTo>
                    <a:pt x="6" y="119"/>
                  </a:lnTo>
                  <a:lnTo>
                    <a:pt x="0" y="113"/>
                  </a:lnTo>
                  <a:lnTo>
                    <a:pt x="40" y="85"/>
                  </a:lnTo>
                  <a:lnTo>
                    <a:pt x="57" y="68"/>
                  </a:lnTo>
                  <a:lnTo>
                    <a:pt x="74" y="56"/>
                  </a:lnTo>
                  <a:lnTo>
                    <a:pt x="136" y="11"/>
                  </a:lnTo>
                  <a:lnTo>
                    <a:pt x="147" y="0"/>
                  </a:lnTo>
                  <a:lnTo>
                    <a:pt x="159" y="11"/>
                  </a:lnTo>
                  <a:lnTo>
                    <a:pt x="170" y="28"/>
                  </a:lnTo>
                  <a:lnTo>
                    <a:pt x="176" y="34"/>
                  </a:lnTo>
                  <a:lnTo>
                    <a:pt x="221" y="9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1" name="Freeform 154">
              <a:extLst>
                <a:ext uri="{FF2B5EF4-FFF2-40B4-BE49-F238E27FC236}">
                  <a16:creationId xmlns:a16="http://schemas.microsoft.com/office/drawing/2014/main" id="{E4638D78-EE63-A011-325E-7629240299E7}"/>
                </a:ext>
              </a:extLst>
            </p:cNvPr>
            <p:cNvSpPr>
              <a:spLocks/>
            </p:cNvSpPr>
            <p:nvPr/>
          </p:nvSpPr>
          <p:spPr bwMode="auto">
            <a:xfrm>
              <a:off x="2753" y="2851"/>
              <a:ext cx="204" cy="147"/>
            </a:xfrm>
            <a:custGeom>
              <a:avLst/>
              <a:gdLst>
                <a:gd name="T0" fmla="*/ 204 w 204"/>
                <a:gd name="T1" fmla="*/ 11 h 147"/>
                <a:gd name="T2" fmla="*/ 204 w 204"/>
                <a:gd name="T3" fmla="*/ 56 h 147"/>
                <a:gd name="T4" fmla="*/ 204 w 204"/>
                <a:gd name="T5" fmla="*/ 79 h 147"/>
                <a:gd name="T6" fmla="*/ 204 w 204"/>
                <a:gd name="T7" fmla="*/ 102 h 147"/>
                <a:gd name="T8" fmla="*/ 204 w 204"/>
                <a:gd name="T9" fmla="*/ 136 h 147"/>
                <a:gd name="T10" fmla="*/ 204 w 204"/>
                <a:gd name="T11" fmla="*/ 147 h 147"/>
                <a:gd name="T12" fmla="*/ 141 w 204"/>
                <a:gd name="T13" fmla="*/ 147 h 147"/>
                <a:gd name="T14" fmla="*/ 34 w 204"/>
                <a:gd name="T15" fmla="*/ 141 h 147"/>
                <a:gd name="T16" fmla="*/ 0 w 204"/>
                <a:gd name="T17" fmla="*/ 141 h 147"/>
                <a:gd name="T18" fmla="*/ 5 w 204"/>
                <a:gd name="T19" fmla="*/ 0 h 147"/>
                <a:gd name="T20" fmla="*/ 62 w 204"/>
                <a:gd name="T21" fmla="*/ 0 h 147"/>
                <a:gd name="T22" fmla="*/ 73 w 204"/>
                <a:gd name="T23" fmla="*/ 5 h 147"/>
                <a:gd name="T24" fmla="*/ 102 w 204"/>
                <a:gd name="T25" fmla="*/ 5 h 147"/>
                <a:gd name="T26" fmla="*/ 170 w 204"/>
                <a:gd name="T27" fmla="*/ 11 h 147"/>
                <a:gd name="T28" fmla="*/ 175 w 204"/>
                <a:gd name="T29" fmla="*/ 11 h 147"/>
                <a:gd name="T30" fmla="*/ 204 w 204"/>
                <a:gd name="T3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147">
                  <a:moveTo>
                    <a:pt x="204" y="11"/>
                  </a:moveTo>
                  <a:lnTo>
                    <a:pt x="204" y="56"/>
                  </a:lnTo>
                  <a:lnTo>
                    <a:pt x="204" y="79"/>
                  </a:lnTo>
                  <a:lnTo>
                    <a:pt x="204" y="102"/>
                  </a:lnTo>
                  <a:lnTo>
                    <a:pt x="204" y="136"/>
                  </a:lnTo>
                  <a:lnTo>
                    <a:pt x="204" y="147"/>
                  </a:lnTo>
                  <a:lnTo>
                    <a:pt x="141" y="147"/>
                  </a:lnTo>
                  <a:lnTo>
                    <a:pt x="34" y="141"/>
                  </a:lnTo>
                  <a:lnTo>
                    <a:pt x="0" y="141"/>
                  </a:lnTo>
                  <a:lnTo>
                    <a:pt x="5" y="0"/>
                  </a:lnTo>
                  <a:lnTo>
                    <a:pt x="62" y="0"/>
                  </a:lnTo>
                  <a:lnTo>
                    <a:pt x="73" y="5"/>
                  </a:lnTo>
                  <a:lnTo>
                    <a:pt x="102" y="5"/>
                  </a:lnTo>
                  <a:lnTo>
                    <a:pt x="170" y="11"/>
                  </a:lnTo>
                  <a:lnTo>
                    <a:pt x="175" y="11"/>
                  </a:lnTo>
                  <a:lnTo>
                    <a:pt x="204"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155">
              <a:extLst>
                <a:ext uri="{FF2B5EF4-FFF2-40B4-BE49-F238E27FC236}">
                  <a16:creationId xmlns:a16="http://schemas.microsoft.com/office/drawing/2014/main" id="{299A9CB0-1B1C-407C-0A78-11BDA2C7D40D}"/>
                </a:ext>
              </a:extLst>
            </p:cNvPr>
            <p:cNvSpPr>
              <a:spLocks/>
            </p:cNvSpPr>
            <p:nvPr/>
          </p:nvSpPr>
          <p:spPr bwMode="auto">
            <a:xfrm>
              <a:off x="3110" y="3055"/>
              <a:ext cx="164" cy="255"/>
            </a:xfrm>
            <a:custGeom>
              <a:avLst/>
              <a:gdLst>
                <a:gd name="T0" fmla="*/ 164 w 164"/>
                <a:gd name="T1" fmla="*/ 0 h 255"/>
                <a:gd name="T2" fmla="*/ 164 w 164"/>
                <a:gd name="T3" fmla="*/ 62 h 255"/>
                <a:gd name="T4" fmla="*/ 164 w 164"/>
                <a:gd name="T5" fmla="*/ 130 h 255"/>
                <a:gd name="T6" fmla="*/ 164 w 164"/>
                <a:gd name="T7" fmla="*/ 192 h 255"/>
                <a:gd name="T8" fmla="*/ 158 w 164"/>
                <a:gd name="T9" fmla="*/ 215 h 255"/>
                <a:gd name="T10" fmla="*/ 158 w 164"/>
                <a:gd name="T11" fmla="*/ 255 h 255"/>
                <a:gd name="T12" fmla="*/ 79 w 164"/>
                <a:gd name="T13" fmla="*/ 249 h 255"/>
                <a:gd name="T14" fmla="*/ 79 w 164"/>
                <a:gd name="T15" fmla="*/ 226 h 255"/>
                <a:gd name="T16" fmla="*/ 73 w 164"/>
                <a:gd name="T17" fmla="*/ 226 h 255"/>
                <a:gd name="T18" fmla="*/ 73 w 164"/>
                <a:gd name="T19" fmla="*/ 221 h 255"/>
                <a:gd name="T20" fmla="*/ 62 w 164"/>
                <a:gd name="T21" fmla="*/ 221 h 255"/>
                <a:gd name="T22" fmla="*/ 62 w 164"/>
                <a:gd name="T23" fmla="*/ 226 h 255"/>
                <a:gd name="T24" fmla="*/ 56 w 164"/>
                <a:gd name="T25" fmla="*/ 226 h 255"/>
                <a:gd name="T26" fmla="*/ 51 w 164"/>
                <a:gd name="T27" fmla="*/ 226 h 255"/>
                <a:gd name="T28" fmla="*/ 51 w 164"/>
                <a:gd name="T29" fmla="*/ 221 h 255"/>
                <a:gd name="T30" fmla="*/ 17 w 164"/>
                <a:gd name="T31" fmla="*/ 221 h 255"/>
                <a:gd name="T32" fmla="*/ 0 w 164"/>
                <a:gd name="T33" fmla="*/ 221 h 255"/>
                <a:gd name="T34" fmla="*/ 5 w 164"/>
                <a:gd name="T35" fmla="*/ 170 h 255"/>
                <a:gd name="T36" fmla="*/ 5 w 164"/>
                <a:gd name="T37" fmla="*/ 79 h 255"/>
                <a:gd name="T38" fmla="*/ 5 w 164"/>
                <a:gd name="T39" fmla="*/ 0 h 255"/>
                <a:gd name="T40" fmla="*/ 90 w 164"/>
                <a:gd name="T41" fmla="*/ 0 h 255"/>
                <a:gd name="T42" fmla="*/ 141 w 164"/>
                <a:gd name="T43" fmla="*/ 0 h 255"/>
                <a:gd name="T44" fmla="*/ 164 w 164"/>
                <a:gd name="T4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255">
                  <a:moveTo>
                    <a:pt x="164" y="0"/>
                  </a:moveTo>
                  <a:lnTo>
                    <a:pt x="164" y="62"/>
                  </a:lnTo>
                  <a:lnTo>
                    <a:pt x="164" y="130"/>
                  </a:lnTo>
                  <a:lnTo>
                    <a:pt x="164" y="192"/>
                  </a:lnTo>
                  <a:lnTo>
                    <a:pt x="158" y="215"/>
                  </a:lnTo>
                  <a:lnTo>
                    <a:pt x="158" y="255"/>
                  </a:lnTo>
                  <a:lnTo>
                    <a:pt x="79" y="249"/>
                  </a:lnTo>
                  <a:lnTo>
                    <a:pt x="79" y="226"/>
                  </a:lnTo>
                  <a:lnTo>
                    <a:pt x="73" y="226"/>
                  </a:lnTo>
                  <a:lnTo>
                    <a:pt x="73" y="221"/>
                  </a:lnTo>
                  <a:lnTo>
                    <a:pt x="62" y="221"/>
                  </a:lnTo>
                  <a:lnTo>
                    <a:pt x="62" y="226"/>
                  </a:lnTo>
                  <a:lnTo>
                    <a:pt x="56" y="226"/>
                  </a:lnTo>
                  <a:lnTo>
                    <a:pt x="51" y="226"/>
                  </a:lnTo>
                  <a:lnTo>
                    <a:pt x="51" y="221"/>
                  </a:lnTo>
                  <a:lnTo>
                    <a:pt x="17" y="221"/>
                  </a:lnTo>
                  <a:lnTo>
                    <a:pt x="0" y="221"/>
                  </a:lnTo>
                  <a:lnTo>
                    <a:pt x="5" y="170"/>
                  </a:lnTo>
                  <a:lnTo>
                    <a:pt x="5" y="79"/>
                  </a:lnTo>
                  <a:lnTo>
                    <a:pt x="5" y="0"/>
                  </a:lnTo>
                  <a:lnTo>
                    <a:pt x="90" y="0"/>
                  </a:lnTo>
                  <a:lnTo>
                    <a:pt x="141" y="0"/>
                  </a:lnTo>
                  <a:lnTo>
                    <a:pt x="16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156">
              <a:extLst>
                <a:ext uri="{FF2B5EF4-FFF2-40B4-BE49-F238E27FC236}">
                  <a16:creationId xmlns:a16="http://schemas.microsoft.com/office/drawing/2014/main" id="{6B899F92-391E-24EB-0E40-044B5EC3ADB1}"/>
                </a:ext>
              </a:extLst>
            </p:cNvPr>
            <p:cNvSpPr>
              <a:spLocks/>
            </p:cNvSpPr>
            <p:nvPr/>
          </p:nvSpPr>
          <p:spPr bwMode="auto">
            <a:xfrm>
              <a:off x="3546" y="2403"/>
              <a:ext cx="204" cy="164"/>
            </a:xfrm>
            <a:custGeom>
              <a:avLst/>
              <a:gdLst>
                <a:gd name="T0" fmla="*/ 142 w 204"/>
                <a:gd name="T1" fmla="*/ 0 h 164"/>
                <a:gd name="T2" fmla="*/ 148 w 204"/>
                <a:gd name="T3" fmla="*/ 0 h 164"/>
                <a:gd name="T4" fmla="*/ 148 w 204"/>
                <a:gd name="T5" fmla="*/ 5 h 164"/>
                <a:gd name="T6" fmla="*/ 153 w 204"/>
                <a:gd name="T7" fmla="*/ 5 h 164"/>
                <a:gd name="T8" fmla="*/ 159 w 204"/>
                <a:gd name="T9" fmla="*/ 5 h 164"/>
                <a:gd name="T10" fmla="*/ 165 w 204"/>
                <a:gd name="T11" fmla="*/ 5 h 164"/>
                <a:gd name="T12" fmla="*/ 170 w 204"/>
                <a:gd name="T13" fmla="*/ 0 h 164"/>
                <a:gd name="T14" fmla="*/ 176 w 204"/>
                <a:gd name="T15" fmla="*/ 0 h 164"/>
                <a:gd name="T16" fmla="*/ 182 w 204"/>
                <a:gd name="T17" fmla="*/ 5 h 164"/>
                <a:gd name="T18" fmla="*/ 187 w 204"/>
                <a:gd name="T19" fmla="*/ 5 h 164"/>
                <a:gd name="T20" fmla="*/ 182 w 204"/>
                <a:gd name="T21" fmla="*/ 11 h 164"/>
                <a:gd name="T22" fmla="*/ 187 w 204"/>
                <a:gd name="T23" fmla="*/ 11 h 164"/>
                <a:gd name="T24" fmla="*/ 187 w 204"/>
                <a:gd name="T25" fmla="*/ 17 h 164"/>
                <a:gd name="T26" fmla="*/ 187 w 204"/>
                <a:gd name="T27" fmla="*/ 22 h 164"/>
                <a:gd name="T28" fmla="*/ 187 w 204"/>
                <a:gd name="T29" fmla="*/ 28 h 164"/>
                <a:gd name="T30" fmla="*/ 193 w 204"/>
                <a:gd name="T31" fmla="*/ 28 h 164"/>
                <a:gd name="T32" fmla="*/ 193 w 204"/>
                <a:gd name="T33" fmla="*/ 34 h 164"/>
                <a:gd name="T34" fmla="*/ 204 w 204"/>
                <a:gd name="T35" fmla="*/ 62 h 164"/>
                <a:gd name="T36" fmla="*/ 170 w 204"/>
                <a:gd name="T37" fmla="*/ 108 h 164"/>
                <a:gd name="T38" fmla="*/ 159 w 204"/>
                <a:gd name="T39" fmla="*/ 119 h 164"/>
                <a:gd name="T40" fmla="*/ 119 w 204"/>
                <a:gd name="T41" fmla="*/ 164 h 164"/>
                <a:gd name="T42" fmla="*/ 114 w 204"/>
                <a:gd name="T43" fmla="*/ 164 h 164"/>
                <a:gd name="T44" fmla="*/ 97 w 204"/>
                <a:gd name="T45" fmla="*/ 164 h 164"/>
                <a:gd name="T46" fmla="*/ 46 w 204"/>
                <a:gd name="T47" fmla="*/ 164 h 164"/>
                <a:gd name="T48" fmla="*/ 51 w 204"/>
                <a:gd name="T49" fmla="*/ 159 h 164"/>
                <a:gd name="T50" fmla="*/ 0 w 204"/>
                <a:gd name="T51" fmla="*/ 113 h 164"/>
                <a:gd name="T52" fmla="*/ 46 w 204"/>
                <a:gd name="T53" fmla="*/ 68 h 164"/>
                <a:gd name="T54" fmla="*/ 63 w 204"/>
                <a:gd name="T55" fmla="*/ 51 h 164"/>
                <a:gd name="T56" fmla="*/ 80 w 204"/>
                <a:gd name="T57" fmla="*/ 34 h 164"/>
                <a:gd name="T58" fmla="*/ 80 w 204"/>
                <a:gd name="T59" fmla="*/ 39 h 164"/>
                <a:gd name="T60" fmla="*/ 119 w 204"/>
                <a:gd name="T61" fmla="*/ 22 h 164"/>
                <a:gd name="T62" fmla="*/ 131 w 204"/>
                <a:gd name="T63" fmla="*/ 11 h 164"/>
                <a:gd name="T64" fmla="*/ 142 w 204"/>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164">
                  <a:moveTo>
                    <a:pt x="142" y="0"/>
                  </a:moveTo>
                  <a:lnTo>
                    <a:pt x="148" y="0"/>
                  </a:lnTo>
                  <a:lnTo>
                    <a:pt x="148" y="5"/>
                  </a:lnTo>
                  <a:lnTo>
                    <a:pt x="153" y="5"/>
                  </a:lnTo>
                  <a:lnTo>
                    <a:pt x="159" y="5"/>
                  </a:lnTo>
                  <a:lnTo>
                    <a:pt x="165" y="5"/>
                  </a:lnTo>
                  <a:lnTo>
                    <a:pt x="170" y="0"/>
                  </a:lnTo>
                  <a:lnTo>
                    <a:pt x="176" y="0"/>
                  </a:lnTo>
                  <a:lnTo>
                    <a:pt x="182" y="5"/>
                  </a:lnTo>
                  <a:lnTo>
                    <a:pt x="187" y="5"/>
                  </a:lnTo>
                  <a:lnTo>
                    <a:pt x="182" y="11"/>
                  </a:lnTo>
                  <a:lnTo>
                    <a:pt x="187" y="11"/>
                  </a:lnTo>
                  <a:lnTo>
                    <a:pt x="187" y="17"/>
                  </a:lnTo>
                  <a:lnTo>
                    <a:pt x="187" y="22"/>
                  </a:lnTo>
                  <a:lnTo>
                    <a:pt x="187" y="28"/>
                  </a:lnTo>
                  <a:lnTo>
                    <a:pt x="193" y="28"/>
                  </a:lnTo>
                  <a:lnTo>
                    <a:pt x="193" y="34"/>
                  </a:lnTo>
                  <a:lnTo>
                    <a:pt x="204" y="62"/>
                  </a:lnTo>
                  <a:lnTo>
                    <a:pt x="170" y="108"/>
                  </a:lnTo>
                  <a:lnTo>
                    <a:pt x="159" y="119"/>
                  </a:lnTo>
                  <a:lnTo>
                    <a:pt x="119" y="164"/>
                  </a:lnTo>
                  <a:lnTo>
                    <a:pt x="114" y="164"/>
                  </a:lnTo>
                  <a:lnTo>
                    <a:pt x="97" y="164"/>
                  </a:lnTo>
                  <a:lnTo>
                    <a:pt x="46" y="164"/>
                  </a:lnTo>
                  <a:lnTo>
                    <a:pt x="51" y="159"/>
                  </a:lnTo>
                  <a:lnTo>
                    <a:pt x="0" y="113"/>
                  </a:lnTo>
                  <a:lnTo>
                    <a:pt x="46" y="68"/>
                  </a:lnTo>
                  <a:lnTo>
                    <a:pt x="63" y="51"/>
                  </a:lnTo>
                  <a:lnTo>
                    <a:pt x="80" y="34"/>
                  </a:lnTo>
                  <a:lnTo>
                    <a:pt x="80" y="39"/>
                  </a:lnTo>
                  <a:lnTo>
                    <a:pt x="119" y="22"/>
                  </a:lnTo>
                  <a:lnTo>
                    <a:pt x="131" y="11"/>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157">
              <a:extLst>
                <a:ext uri="{FF2B5EF4-FFF2-40B4-BE49-F238E27FC236}">
                  <a16:creationId xmlns:a16="http://schemas.microsoft.com/office/drawing/2014/main" id="{A5354D34-DDAD-71C8-702A-BD4B5F638EB2}"/>
                </a:ext>
              </a:extLst>
            </p:cNvPr>
            <p:cNvSpPr>
              <a:spLocks/>
            </p:cNvSpPr>
            <p:nvPr/>
          </p:nvSpPr>
          <p:spPr bwMode="auto">
            <a:xfrm>
              <a:off x="3881" y="2522"/>
              <a:ext cx="187" cy="170"/>
            </a:xfrm>
            <a:custGeom>
              <a:avLst/>
              <a:gdLst>
                <a:gd name="T0" fmla="*/ 79 w 187"/>
                <a:gd name="T1" fmla="*/ 6 h 170"/>
                <a:gd name="T2" fmla="*/ 113 w 187"/>
                <a:gd name="T3" fmla="*/ 28 h 170"/>
                <a:gd name="T4" fmla="*/ 124 w 187"/>
                <a:gd name="T5" fmla="*/ 34 h 170"/>
                <a:gd name="T6" fmla="*/ 136 w 187"/>
                <a:gd name="T7" fmla="*/ 40 h 170"/>
                <a:gd name="T8" fmla="*/ 153 w 187"/>
                <a:gd name="T9" fmla="*/ 51 h 170"/>
                <a:gd name="T10" fmla="*/ 158 w 187"/>
                <a:gd name="T11" fmla="*/ 57 h 170"/>
                <a:gd name="T12" fmla="*/ 170 w 187"/>
                <a:gd name="T13" fmla="*/ 57 h 170"/>
                <a:gd name="T14" fmla="*/ 181 w 187"/>
                <a:gd name="T15" fmla="*/ 68 h 170"/>
                <a:gd name="T16" fmla="*/ 181 w 187"/>
                <a:gd name="T17" fmla="*/ 85 h 170"/>
                <a:gd name="T18" fmla="*/ 175 w 187"/>
                <a:gd name="T19" fmla="*/ 113 h 170"/>
                <a:gd name="T20" fmla="*/ 147 w 187"/>
                <a:gd name="T21" fmla="*/ 119 h 170"/>
                <a:gd name="T22" fmla="*/ 147 w 187"/>
                <a:gd name="T23" fmla="*/ 125 h 170"/>
                <a:gd name="T24" fmla="*/ 147 w 187"/>
                <a:gd name="T25" fmla="*/ 125 h 170"/>
                <a:gd name="T26" fmla="*/ 141 w 187"/>
                <a:gd name="T27" fmla="*/ 130 h 170"/>
                <a:gd name="T28" fmla="*/ 141 w 187"/>
                <a:gd name="T29" fmla="*/ 142 h 170"/>
                <a:gd name="T30" fmla="*/ 136 w 187"/>
                <a:gd name="T31" fmla="*/ 147 h 170"/>
                <a:gd name="T32" fmla="*/ 130 w 187"/>
                <a:gd name="T33" fmla="*/ 153 h 170"/>
                <a:gd name="T34" fmla="*/ 124 w 187"/>
                <a:gd name="T35" fmla="*/ 159 h 170"/>
                <a:gd name="T36" fmla="*/ 96 w 187"/>
                <a:gd name="T37" fmla="*/ 147 h 170"/>
                <a:gd name="T38" fmla="*/ 85 w 187"/>
                <a:gd name="T39" fmla="*/ 159 h 170"/>
                <a:gd name="T40" fmla="*/ 68 w 187"/>
                <a:gd name="T41" fmla="*/ 170 h 170"/>
                <a:gd name="T42" fmla="*/ 62 w 187"/>
                <a:gd name="T43" fmla="*/ 164 h 170"/>
                <a:gd name="T44" fmla="*/ 56 w 187"/>
                <a:gd name="T45" fmla="*/ 159 h 170"/>
                <a:gd name="T46" fmla="*/ 51 w 187"/>
                <a:gd name="T47" fmla="*/ 153 h 170"/>
                <a:gd name="T48" fmla="*/ 51 w 187"/>
                <a:gd name="T49" fmla="*/ 153 h 170"/>
                <a:gd name="T50" fmla="*/ 39 w 187"/>
                <a:gd name="T51" fmla="*/ 147 h 170"/>
                <a:gd name="T52" fmla="*/ 39 w 187"/>
                <a:gd name="T53" fmla="*/ 136 h 170"/>
                <a:gd name="T54" fmla="*/ 39 w 187"/>
                <a:gd name="T55" fmla="*/ 136 h 170"/>
                <a:gd name="T56" fmla="*/ 39 w 187"/>
                <a:gd name="T57" fmla="*/ 136 h 170"/>
                <a:gd name="T58" fmla="*/ 34 w 187"/>
                <a:gd name="T59" fmla="*/ 130 h 170"/>
                <a:gd name="T60" fmla="*/ 34 w 187"/>
                <a:gd name="T61" fmla="*/ 119 h 170"/>
                <a:gd name="T62" fmla="*/ 28 w 187"/>
                <a:gd name="T63" fmla="*/ 113 h 170"/>
                <a:gd name="T64" fmla="*/ 17 w 187"/>
                <a:gd name="T65" fmla="*/ 113 h 170"/>
                <a:gd name="T66" fmla="*/ 11 w 187"/>
                <a:gd name="T67" fmla="*/ 108 h 170"/>
                <a:gd name="T68" fmla="*/ 11 w 187"/>
                <a:gd name="T69" fmla="*/ 96 h 170"/>
                <a:gd name="T70" fmla="*/ 17 w 187"/>
                <a:gd name="T71" fmla="*/ 91 h 170"/>
                <a:gd name="T72" fmla="*/ 17 w 187"/>
                <a:gd name="T73" fmla="*/ 91 h 170"/>
                <a:gd name="T74" fmla="*/ 11 w 187"/>
                <a:gd name="T75" fmla="*/ 85 h 170"/>
                <a:gd name="T76" fmla="*/ 17 w 187"/>
                <a:gd name="T77" fmla="*/ 79 h 170"/>
                <a:gd name="T78" fmla="*/ 17 w 187"/>
                <a:gd name="T79" fmla="*/ 79 h 170"/>
                <a:gd name="T80" fmla="*/ 11 w 187"/>
                <a:gd name="T81" fmla="*/ 74 h 170"/>
                <a:gd name="T82" fmla="*/ 5 w 187"/>
                <a:gd name="T83" fmla="*/ 68 h 170"/>
                <a:gd name="T84" fmla="*/ 5 w 187"/>
                <a:gd name="T85" fmla="*/ 68 h 170"/>
                <a:gd name="T86" fmla="*/ 5 w 187"/>
                <a:gd name="T87" fmla="*/ 62 h 170"/>
                <a:gd name="T88" fmla="*/ 17 w 187"/>
                <a:gd name="T89" fmla="*/ 62 h 170"/>
                <a:gd name="T90" fmla="*/ 17 w 187"/>
                <a:gd name="T91" fmla="*/ 51 h 170"/>
                <a:gd name="T92" fmla="*/ 22 w 187"/>
                <a:gd name="T93" fmla="*/ 45 h 170"/>
                <a:gd name="T94" fmla="*/ 17 w 187"/>
                <a:gd name="T95" fmla="*/ 40 h 170"/>
                <a:gd name="T96" fmla="*/ 17 w 187"/>
                <a:gd name="T97" fmla="*/ 40 h 170"/>
                <a:gd name="T98" fmla="*/ 17 w 187"/>
                <a:gd name="T99" fmla="*/ 40 h 170"/>
                <a:gd name="T100" fmla="*/ 11 w 187"/>
                <a:gd name="T101" fmla="*/ 34 h 170"/>
                <a:gd name="T102" fmla="*/ 22 w 187"/>
                <a:gd name="T103" fmla="*/ 34 h 170"/>
                <a:gd name="T104" fmla="*/ 22 w 187"/>
                <a:gd name="T105" fmla="*/ 23 h 170"/>
                <a:gd name="T106" fmla="*/ 34 w 187"/>
                <a:gd name="T107" fmla="*/ 23 h 170"/>
                <a:gd name="T108" fmla="*/ 39 w 187"/>
                <a:gd name="T109" fmla="*/ 17 h 170"/>
                <a:gd name="T110" fmla="*/ 68 w 187"/>
                <a:gd name="T111"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70">
                  <a:moveTo>
                    <a:pt x="73" y="0"/>
                  </a:moveTo>
                  <a:lnTo>
                    <a:pt x="79" y="6"/>
                  </a:lnTo>
                  <a:lnTo>
                    <a:pt x="96" y="17"/>
                  </a:lnTo>
                  <a:lnTo>
                    <a:pt x="113" y="28"/>
                  </a:lnTo>
                  <a:lnTo>
                    <a:pt x="119" y="28"/>
                  </a:lnTo>
                  <a:lnTo>
                    <a:pt x="124" y="34"/>
                  </a:lnTo>
                  <a:lnTo>
                    <a:pt x="130" y="40"/>
                  </a:lnTo>
                  <a:lnTo>
                    <a:pt x="136" y="40"/>
                  </a:lnTo>
                  <a:lnTo>
                    <a:pt x="141" y="45"/>
                  </a:lnTo>
                  <a:lnTo>
                    <a:pt x="153" y="51"/>
                  </a:lnTo>
                  <a:lnTo>
                    <a:pt x="158" y="51"/>
                  </a:lnTo>
                  <a:lnTo>
                    <a:pt x="158" y="57"/>
                  </a:lnTo>
                  <a:lnTo>
                    <a:pt x="164" y="57"/>
                  </a:lnTo>
                  <a:lnTo>
                    <a:pt x="170" y="57"/>
                  </a:lnTo>
                  <a:lnTo>
                    <a:pt x="175" y="62"/>
                  </a:lnTo>
                  <a:lnTo>
                    <a:pt x="181" y="68"/>
                  </a:lnTo>
                  <a:lnTo>
                    <a:pt x="187" y="68"/>
                  </a:lnTo>
                  <a:lnTo>
                    <a:pt x="181" y="85"/>
                  </a:lnTo>
                  <a:lnTo>
                    <a:pt x="175" y="91"/>
                  </a:lnTo>
                  <a:lnTo>
                    <a:pt x="175" y="113"/>
                  </a:lnTo>
                  <a:lnTo>
                    <a:pt x="147" y="113"/>
                  </a:lnTo>
                  <a:lnTo>
                    <a:pt x="147" y="119"/>
                  </a:lnTo>
                  <a:lnTo>
                    <a:pt x="153" y="119"/>
                  </a:lnTo>
                  <a:lnTo>
                    <a:pt x="147" y="125"/>
                  </a:lnTo>
                  <a:lnTo>
                    <a:pt x="153" y="125"/>
                  </a:lnTo>
                  <a:lnTo>
                    <a:pt x="147" y="125"/>
                  </a:lnTo>
                  <a:lnTo>
                    <a:pt x="147" y="130"/>
                  </a:lnTo>
                  <a:lnTo>
                    <a:pt x="141" y="130"/>
                  </a:lnTo>
                  <a:lnTo>
                    <a:pt x="141" y="136"/>
                  </a:lnTo>
                  <a:lnTo>
                    <a:pt x="141" y="142"/>
                  </a:lnTo>
                  <a:lnTo>
                    <a:pt x="141" y="147"/>
                  </a:lnTo>
                  <a:lnTo>
                    <a:pt x="136" y="147"/>
                  </a:lnTo>
                  <a:lnTo>
                    <a:pt x="130" y="147"/>
                  </a:lnTo>
                  <a:lnTo>
                    <a:pt x="130" y="153"/>
                  </a:lnTo>
                  <a:lnTo>
                    <a:pt x="130" y="159"/>
                  </a:lnTo>
                  <a:lnTo>
                    <a:pt x="124" y="159"/>
                  </a:lnTo>
                  <a:lnTo>
                    <a:pt x="119" y="159"/>
                  </a:lnTo>
                  <a:lnTo>
                    <a:pt x="96" y="147"/>
                  </a:lnTo>
                  <a:lnTo>
                    <a:pt x="90" y="147"/>
                  </a:lnTo>
                  <a:lnTo>
                    <a:pt x="85" y="159"/>
                  </a:lnTo>
                  <a:lnTo>
                    <a:pt x="79" y="153"/>
                  </a:lnTo>
                  <a:lnTo>
                    <a:pt x="68" y="170"/>
                  </a:lnTo>
                  <a:lnTo>
                    <a:pt x="68" y="164"/>
                  </a:lnTo>
                  <a:lnTo>
                    <a:pt x="62" y="164"/>
                  </a:lnTo>
                  <a:lnTo>
                    <a:pt x="56" y="164"/>
                  </a:lnTo>
                  <a:lnTo>
                    <a:pt x="56" y="159"/>
                  </a:lnTo>
                  <a:lnTo>
                    <a:pt x="51" y="159"/>
                  </a:lnTo>
                  <a:lnTo>
                    <a:pt x="51" y="153"/>
                  </a:lnTo>
                  <a:lnTo>
                    <a:pt x="56" y="153"/>
                  </a:lnTo>
                  <a:lnTo>
                    <a:pt x="51" y="153"/>
                  </a:lnTo>
                  <a:lnTo>
                    <a:pt x="45" y="147"/>
                  </a:lnTo>
                  <a:lnTo>
                    <a:pt x="39" y="147"/>
                  </a:lnTo>
                  <a:lnTo>
                    <a:pt x="39" y="142"/>
                  </a:lnTo>
                  <a:lnTo>
                    <a:pt x="39" y="136"/>
                  </a:lnTo>
                  <a:lnTo>
                    <a:pt x="39" y="142"/>
                  </a:lnTo>
                  <a:lnTo>
                    <a:pt x="39" y="136"/>
                  </a:lnTo>
                  <a:lnTo>
                    <a:pt x="45" y="136"/>
                  </a:lnTo>
                  <a:lnTo>
                    <a:pt x="39" y="136"/>
                  </a:lnTo>
                  <a:lnTo>
                    <a:pt x="39" y="130"/>
                  </a:lnTo>
                  <a:lnTo>
                    <a:pt x="34" y="130"/>
                  </a:lnTo>
                  <a:lnTo>
                    <a:pt x="34" y="125"/>
                  </a:lnTo>
                  <a:lnTo>
                    <a:pt x="34" y="119"/>
                  </a:lnTo>
                  <a:lnTo>
                    <a:pt x="28" y="119"/>
                  </a:lnTo>
                  <a:lnTo>
                    <a:pt x="28" y="113"/>
                  </a:lnTo>
                  <a:lnTo>
                    <a:pt x="22" y="113"/>
                  </a:lnTo>
                  <a:lnTo>
                    <a:pt x="17" y="113"/>
                  </a:lnTo>
                  <a:lnTo>
                    <a:pt x="17" y="108"/>
                  </a:lnTo>
                  <a:lnTo>
                    <a:pt x="11" y="108"/>
                  </a:lnTo>
                  <a:lnTo>
                    <a:pt x="11" y="102"/>
                  </a:lnTo>
                  <a:lnTo>
                    <a:pt x="11" y="96"/>
                  </a:lnTo>
                  <a:lnTo>
                    <a:pt x="17" y="96"/>
                  </a:lnTo>
                  <a:lnTo>
                    <a:pt x="17" y="91"/>
                  </a:lnTo>
                  <a:lnTo>
                    <a:pt x="17" y="96"/>
                  </a:lnTo>
                  <a:lnTo>
                    <a:pt x="17" y="91"/>
                  </a:lnTo>
                  <a:lnTo>
                    <a:pt x="11" y="91"/>
                  </a:lnTo>
                  <a:lnTo>
                    <a:pt x="11" y="85"/>
                  </a:lnTo>
                  <a:lnTo>
                    <a:pt x="11" y="79"/>
                  </a:lnTo>
                  <a:lnTo>
                    <a:pt x="17" y="79"/>
                  </a:lnTo>
                  <a:lnTo>
                    <a:pt x="11" y="79"/>
                  </a:lnTo>
                  <a:lnTo>
                    <a:pt x="17" y="79"/>
                  </a:lnTo>
                  <a:lnTo>
                    <a:pt x="17" y="74"/>
                  </a:lnTo>
                  <a:lnTo>
                    <a:pt x="11" y="74"/>
                  </a:lnTo>
                  <a:lnTo>
                    <a:pt x="11" y="68"/>
                  </a:lnTo>
                  <a:lnTo>
                    <a:pt x="5" y="68"/>
                  </a:lnTo>
                  <a:lnTo>
                    <a:pt x="11" y="68"/>
                  </a:lnTo>
                  <a:lnTo>
                    <a:pt x="5" y="68"/>
                  </a:lnTo>
                  <a:lnTo>
                    <a:pt x="11" y="62"/>
                  </a:lnTo>
                  <a:lnTo>
                    <a:pt x="5" y="62"/>
                  </a:lnTo>
                  <a:lnTo>
                    <a:pt x="0" y="62"/>
                  </a:lnTo>
                  <a:lnTo>
                    <a:pt x="17" y="62"/>
                  </a:lnTo>
                  <a:lnTo>
                    <a:pt x="17" y="57"/>
                  </a:lnTo>
                  <a:lnTo>
                    <a:pt x="17" y="51"/>
                  </a:lnTo>
                  <a:lnTo>
                    <a:pt x="22" y="51"/>
                  </a:lnTo>
                  <a:lnTo>
                    <a:pt x="22" y="45"/>
                  </a:lnTo>
                  <a:lnTo>
                    <a:pt x="17" y="45"/>
                  </a:lnTo>
                  <a:lnTo>
                    <a:pt x="17" y="40"/>
                  </a:lnTo>
                  <a:lnTo>
                    <a:pt x="22" y="40"/>
                  </a:lnTo>
                  <a:lnTo>
                    <a:pt x="17" y="40"/>
                  </a:lnTo>
                  <a:lnTo>
                    <a:pt x="17" y="34"/>
                  </a:lnTo>
                  <a:lnTo>
                    <a:pt x="17" y="40"/>
                  </a:lnTo>
                  <a:lnTo>
                    <a:pt x="11" y="40"/>
                  </a:lnTo>
                  <a:lnTo>
                    <a:pt x="11" y="34"/>
                  </a:lnTo>
                  <a:lnTo>
                    <a:pt x="17" y="34"/>
                  </a:lnTo>
                  <a:lnTo>
                    <a:pt x="22" y="34"/>
                  </a:lnTo>
                  <a:lnTo>
                    <a:pt x="22" y="28"/>
                  </a:lnTo>
                  <a:lnTo>
                    <a:pt x="22" y="23"/>
                  </a:lnTo>
                  <a:lnTo>
                    <a:pt x="17" y="23"/>
                  </a:lnTo>
                  <a:lnTo>
                    <a:pt x="34" y="23"/>
                  </a:lnTo>
                  <a:lnTo>
                    <a:pt x="34" y="17"/>
                  </a:lnTo>
                  <a:lnTo>
                    <a:pt x="39" y="17"/>
                  </a:lnTo>
                  <a:lnTo>
                    <a:pt x="45" y="11"/>
                  </a:lnTo>
                  <a:lnTo>
                    <a:pt x="68" y="6"/>
                  </a:lnTo>
                  <a:lnTo>
                    <a:pt x="73"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Freeform 158">
              <a:extLst>
                <a:ext uri="{FF2B5EF4-FFF2-40B4-BE49-F238E27FC236}">
                  <a16:creationId xmlns:a16="http://schemas.microsoft.com/office/drawing/2014/main" id="{D6CE1F6D-6E6F-6A0B-43C6-B7AA75403F77}"/>
                </a:ext>
              </a:extLst>
            </p:cNvPr>
            <p:cNvSpPr>
              <a:spLocks/>
            </p:cNvSpPr>
            <p:nvPr/>
          </p:nvSpPr>
          <p:spPr bwMode="auto">
            <a:xfrm>
              <a:off x="2957" y="2720"/>
              <a:ext cx="170" cy="148"/>
            </a:xfrm>
            <a:custGeom>
              <a:avLst/>
              <a:gdLst>
                <a:gd name="T0" fmla="*/ 170 w 170"/>
                <a:gd name="T1" fmla="*/ 148 h 148"/>
                <a:gd name="T2" fmla="*/ 96 w 170"/>
                <a:gd name="T3" fmla="*/ 142 h 148"/>
                <a:gd name="T4" fmla="*/ 51 w 170"/>
                <a:gd name="T5" fmla="*/ 142 h 148"/>
                <a:gd name="T6" fmla="*/ 0 w 170"/>
                <a:gd name="T7" fmla="*/ 142 h 148"/>
                <a:gd name="T8" fmla="*/ 0 w 170"/>
                <a:gd name="T9" fmla="*/ 85 h 148"/>
                <a:gd name="T10" fmla="*/ 0 w 170"/>
                <a:gd name="T11" fmla="*/ 80 h 148"/>
                <a:gd name="T12" fmla="*/ 0 w 170"/>
                <a:gd name="T13" fmla="*/ 0 h 148"/>
                <a:gd name="T14" fmla="*/ 62 w 170"/>
                <a:gd name="T15" fmla="*/ 0 h 148"/>
                <a:gd name="T16" fmla="*/ 85 w 170"/>
                <a:gd name="T17" fmla="*/ 0 h 148"/>
                <a:gd name="T18" fmla="*/ 90 w 170"/>
                <a:gd name="T19" fmla="*/ 0 h 148"/>
                <a:gd name="T20" fmla="*/ 130 w 170"/>
                <a:gd name="T21" fmla="*/ 6 h 148"/>
                <a:gd name="T22" fmla="*/ 153 w 170"/>
                <a:gd name="T23" fmla="*/ 6 h 148"/>
                <a:gd name="T24" fmla="*/ 170 w 170"/>
                <a:gd name="T25" fmla="*/ 6 h 148"/>
                <a:gd name="T26" fmla="*/ 170 w 170"/>
                <a:gd name="T27" fmla="*/ 23 h 148"/>
                <a:gd name="T28" fmla="*/ 170 w 170"/>
                <a:gd name="T2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48">
                  <a:moveTo>
                    <a:pt x="170" y="148"/>
                  </a:moveTo>
                  <a:lnTo>
                    <a:pt x="96" y="142"/>
                  </a:lnTo>
                  <a:lnTo>
                    <a:pt x="51" y="142"/>
                  </a:lnTo>
                  <a:lnTo>
                    <a:pt x="0" y="142"/>
                  </a:lnTo>
                  <a:lnTo>
                    <a:pt x="0" y="85"/>
                  </a:lnTo>
                  <a:lnTo>
                    <a:pt x="0" y="80"/>
                  </a:lnTo>
                  <a:lnTo>
                    <a:pt x="0" y="0"/>
                  </a:lnTo>
                  <a:lnTo>
                    <a:pt x="62" y="0"/>
                  </a:lnTo>
                  <a:lnTo>
                    <a:pt x="85" y="0"/>
                  </a:lnTo>
                  <a:lnTo>
                    <a:pt x="90" y="0"/>
                  </a:lnTo>
                  <a:lnTo>
                    <a:pt x="130" y="6"/>
                  </a:lnTo>
                  <a:lnTo>
                    <a:pt x="153" y="6"/>
                  </a:lnTo>
                  <a:lnTo>
                    <a:pt x="170" y="6"/>
                  </a:lnTo>
                  <a:lnTo>
                    <a:pt x="170" y="23"/>
                  </a:lnTo>
                  <a:lnTo>
                    <a:pt x="170"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Freeform 159">
              <a:extLst>
                <a:ext uri="{FF2B5EF4-FFF2-40B4-BE49-F238E27FC236}">
                  <a16:creationId xmlns:a16="http://schemas.microsoft.com/office/drawing/2014/main" id="{D4940CC4-F622-B0D5-5C76-657C3DDA7F48}"/>
                </a:ext>
              </a:extLst>
            </p:cNvPr>
            <p:cNvSpPr>
              <a:spLocks/>
            </p:cNvSpPr>
            <p:nvPr/>
          </p:nvSpPr>
          <p:spPr bwMode="auto">
            <a:xfrm>
              <a:off x="3393" y="2516"/>
              <a:ext cx="204" cy="216"/>
            </a:xfrm>
            <a:custGeom>
              <a:avLst/>
              <a:gdLst>
                <a:gd name="T0" fmla="*/ 199 w 204"/>
                <a:gd name="T1" fmla="*/ 51 h 216"/>
                <a:gd name="T2" fmla="*/ 182 w 204"/>
                <a:gd name="T3" fmla="*/ 68 h 216"/>
                <a:gd name="T4" fmla="*/ 182 w 204"/>
                <a:gd name="T5" fmla="*/ 91 h 216"/>
                <a:gd name="T6" fmla="*/ 182 w 204"/>
                <a:gd name="T7" fmla="*/ 102 h 216"/>
                <a:gd name="T8" fmla="*/ 170 w 204"/>
                <a:gd name="T9" fmla="*/ 131 h 216"/>
                <a:gd name="T10" fmla="*/ 159 w 204"/>
                <a:gd name="T11" fmla="*/ 142 h 216"/>
                <a:gd name="T12" fmla="*/ 97 w 204"/>
                <a:gd name="T13" fmla="*/ 187 h 216"/>
                <a:gd name="T14" fmla="*/ 80 w 204"/>
                <a:gd name="T15" fmla="*/ 199 h 216"/>
                <a:gd name="T16" fmla="*/ 63 w 204"/>
                <a:gd name="T17" fmla="*/ 216 h 216"/>
                <a:gd name="T18" fmla="*/ 34 w 204"/>
                <a:gd name="T19" fmla="*/ 176 h 216"/>
                <a:gd name="T20" fmla="*/ 0 w 204"/>
                <a:gd name="T21" fmla="*/ 136 h 216"/>
                <a:gd name="T22" fmla="*/ 6 w 204"/>
                <a:gd name="T23" fmla="*/ 125 h 216"/>
                <a:gd name="T24" fmla="*/ 29 w 204"/>
                <a:gd name="T25" fmla="*/ 91 h 216"/>
                <a:gd name="T26" fmla="*/ 34 w 204"/>
                <a:gd name="T27" fmla="*/ 80 h 216"/>
                <a:gd name="T28" fmla="*/ 63 w 204"/>
                <a:gd name="T29" fmla="*/ 46 h 216"/>
                <a:gd name="T30" fmla="*/ 63 w 204"/>
                <a:gd name="T31" fmla="*/ 40 h 216"/>
                <a:gd name="T32" fmla="*/ 63 w 204"/>
                <a:gd name="T33" fmla="*/ 46 h 216"/>
                <a:gd name="T34" fmla="*/ 68 w 204"/>
                <a:gd name="T35" fmla="*/ 46 h 216"/>
                <a:gd name="T36" fmla="*/ 74 w 204"/>
                <a:gd name="T37" fmla="*/ 46 h 216"/>
                <a:gd name="T38" fmla="*/ 68 w 204"/>
                <a:gd name="T39" fmla="*/ 46 h 216"/>
                <a:gd name="T40" fmla="*/ 74 w 204"/>
                <a:gd name="T41" fmla="*/ 46 h 216"/>
                <a:gd name="T42" fmla="*/ 74 w 204"/>
                <a:gd name="T43" fmla="*/ 51 h 216"/>
                <a:gd name="T44" fmla="*/ 153 w 204"/>
                <a:gd name="T45" fmla="*/ 0 h 216"/>
                <a:gd name="T46" fmla="*/ 204 w 204"/>
                <a:gd name="T47" fmla="*/ 46 h 216"/>
                <a:gd name="T48" fmla="*/ 199 w 204"/>
                <a:gd name="T4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16">
                  <a:moveTo>
                    <a:pt x="199" y="51"/>
                  </a:moveTo>
                  <a:lnTo>
                    <a:pt x="182" y="68"/>
                  </a:lnTo>
                  <a:lnTo>
                    <a:pt x="182" y="91"/>
                  </a:lnTo>
                  <a:lnTo>
                    <a:pt x="182" y="102"/>
                  </a:lnTo>
                  <a:lnTo>
                    <a:pt x="170" y="131"/>
                  </a:lnTo>
                  <a:lnTo>
                    <a:pt x="159" y="142"/>
                  </a:lnTo>
                  <a:lnTo>
                    <a:pt x="97" y="187"/>
                  </a:lnTo>
                  <a:lnTo>
                    <a:pt x="80" y="199"/>
                  </a:lnTo>
                  <a:lnTo>
                    <a:pt x="63" y="216"/>
                  </a:lnTo>
                  <a:lnTo>
                    <a:pt x="34" y="176"/>
                  </a:lnTo>
                  <a:lnTo>
                    <a:pt x="0" y="136"/>
                  </a:lnTo>
                  <a:lnTo>
                    <a:pt x="6" y="125"/>
                  </a:lnTo>
                  <a:lnTo>
                    <a:pt x="29" y="91"/>
                  </a:lnTo>
                  <a:lnTo>
                    <a:pt x="34" y="80"/>
                  </a:lnTo>
                  <a:lnTo>
                    <a:pt x="63" y="46"/>
                  </a:lnTo>
                  <a:lnTo>
                    <a:pt x="63" y="40"/>
                  </a:lnTo>
                  <a:lnTo>
                    <a:pt x="63" y="46"/>
                  </a:lnTo>
                  <a:lnTo>
                    <a:pt x="68" y="46"/>
                  </a:lnTo>
                  <a:lnTo>
                    <a:pt x="74" y="46"/>
                  </a:lnTo>
                  <a:lnTo>
                    <a:pt x="68" y="46"/>
                  </a:lnTo>
                  <a:lnTo>
                    <a:pt x="74" y="46"/>
                  </a:lnTo>
                  <a:lnTo>
                    <a:pt x="74" y="51"/>
                  </a:lnTo>
                  <a:lnTo>
                    <a:pt x="153" y="0"/>
                  </a:lnTo>
                  <a:lnTo>
                    <a:pt x="204" y="46"/>
                  </a:lnTo>
                  <a:lnTo>
                    <a:pt x="199" y="5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Freeform 160">
              <a:extLst>
                <a:ext uri="{FF2B5EF4-FFF2-40B4-BE49-F238E27FC236}">
                  <a16:creationId xmlns:a16="http://schemas.microsoft.com/office/drawing/2014/main" id="{A6A7BB2C-3224-9C27-2C8E-614952941B47}"/>
                </a:ext>
              </a:extLst>
            </p:cNvPr>
            <p:cNvSpPr>
              <a:spLocks/>
            </p:cNvSpPr>
            <p:nvPr/>
          </p:nvSpPr>
          <p:spPr bwMode="auto">
            <a:xfrm>
              <a:off x="3280" y="2329"/>
              <a:ext cx="159" cy="193"/>
            </a:xfrm>
            <a:custGeom>
              <a:avLst/>
              <a:gdLst>
                <a:gd name="T0" fmla="*/ 159 w 159"/>
                <a:gd name="T1" fmla="*/ 108 h 193"/>
                <a:gd name="T2" fmla="*/ 159 w 159"/>
                <a:gd name="T3" fmla="*/ 113 h 193"/>
                <a:gd name="T4" fmla="*/ 147 w 159"/>
                <a:gd name="T5" fmla="*/ 119 h 193"/>
                <a:gd name="T6" fmla="*/ 142 w 159"/>
                <a:gd name="T7" fmla="*/ 119 h 193"/>
                <a:gd name="T8" fmla="*/ 142 w 159"/>
                <a:gd name="T9" fmla="*/ 125 h 193"/>
                <a:gd name="T10" fmla="*/ 142 w 159"/>
                <a:gd name="T11" fmla="*/ 130 h 193"/>
                <a:gd name="T12" fmla="*/ 136 w 159"/>
                <a:gd name="T13" fmla="*/ 130 h 193"/>
                <a:gd name="T14" fmla="*/ 136 w 159"/>
                <a:gd name="T15" fmla="*/ 136 h 193"/>
                <a:gd name="T16" fmla="*/ 130 w 159"/>
                <a:gd name="T17" fmla="*/ 136 h 193"/>
                <a:gd name="T18" fmla="*/ 125 w 159"/>
                <a:gd name="T19" fmla="*/ 142 h 193"/>
                <a:gd name="T20" fmla="*/ 119 w 159"/>
                <a:gd name="T21" fmla="*/ 142 h 193"/>
                <a:gd name="T22" fmla="*/ 108 w 159"/>
                <a:gd name="T23" fmla="*/ 153 h 193"/>
                <a:gd name="T24" fmla="*/ 108 w 159"/>
                <a:gd name="T25" fmla="*/ 159 h 193"/>
                <a:gd name="T26" fmla="*/ 108 w 159"/>
                <a:gd name="T27" fmla="*/ 164 h 193"/>
                <a:gd name="T28" fmla="*/ 108 w 159"/>
                <a:gd name="T29" fmla="*/ 159 h 193"/>
                <a:gd name="T30" fmla="*/ 113 w 159"/>
                <a:gd name="T31" fmla="*/ 159 h 193"/>
                <a:gd name="T32" fmla="*/ 113 w 159"/>
                <a:gd name="T33" fmla="*/ 164 h 193"/>
                <a:gd name="T34" fmla="*/ 91 w 159"/>
                <a:gd name="T35" fmla="*/ 176 h 193"/>
                <a:gd name="T36" fmla="*/ 79 w 159"/>
                <a:gd name="T37" fmla="*/ 193 h 193"/>
                <a:gd name="T38" fmla="*/ 74 w 159"/>
                <a:gd name="T39" fmla="*/ 182 h 193"/>
                <a:gd name="T40" fmla="*/ 74 w 159"/>
                <a:gd name="T41" fmla="*/ 176 h 193"/>
                <a:gd name="T42" fmla="*/ 68 w 159"/>
                <a:gd name="T43" fmla="*/ 164 h 193"/>
                <a:gd name="T44" fmla="*/ 45 w 159"/>
                <a:gd name="T45" fmla="*/ 142 h 193"/>
                <a:gd name="T46" fmla="*/ 34 w 159"/>
                <a:gd name="T47" fmla="*/ 136 h 193"/>
                <a:gd name="T48" fmla="*/ 0 w 159"/>
                <a:gd name="T49" fmla="*/ 102 h 193"/>
                <a:gd name="T50" fmla="*/ 6 w 159"/>
                <a:gd name="T51" fmla="*/ 79 h 193"/>
                <a:gd name="T52" fmla="*/ 17 w 159"/>
                <a:gd name="T53" fmla="*/ 51 h 193"/>
                <a:gd name="T54" fmla="*/ 34 w 159"/>
                <a:gd name="T55" fmla="*/ 0 h 193"/>
                <a:gd name="T56" fmla="*/ 85 w 159"/>
                <a:gd name="T57" fmla="*/ 45 h 193"/>
                <a:gd name="T58" fmla="*/ 91 w 159"/>
                <a:gd name="T59" fmla="*/ 51 h 193"/>
                <a:gd name="T60" fmla="*/ 102 w 159"/>
                <a:gd name="T61" fmla="*/ 57 h 193"/>
                <a:gd name="T62" fmla="*/ 125 w 159"/>
                <a:gd name="T63" fmla="*/ 79 h 193"/>
                <a:gd name="T64" fmla="*/ 130 w 159"/>
                <a:gd name="T65" fmla="*/ 85 h 193"/>
                <a:gd name="T66" fmla="*/ 159 w 159"/>
                <a:gd name="T67"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93">
                  <a:moveTo>
                    <a:pt x="159" y="108"/>
                  </a:moveTo>
                  <a:lnTo>
                    <a:pt x="159" y="113"/>
                  </a:lnTo>
                  <a:lnTo>
                    <a:pt x="147" y="119"/>
                  </a:lnTo>
                  <a:lnTo>
                    <a:pt x="142" y="119"/>
                  </a:lnTo>
                  <a:lnTo>
                    <a:pt x="142" y="125"/>
                  </a:lnTo>
                  <a:lnTo>
                    <a:pt x="142" y="130"/>
                  </a:lnTo>
                  <a:lnTo>
                    <a:pt x="136" y="130"/>
                  </a:lnTo>
                  <a:lnTo>
                    <a:pt x="136" y="136"/>
                  </a:lnTo>
                  <a:lnTo>
                    <a:pt x="130" y="136"/>
                  </a:lnTo>
                  <a:lnTo>
                    <a:pt x="125" y="142"/>
                  </a:lnTo>
                  <a:lnTo>
                    <a:pt x="119" y="142"/>
                  </a:lnTo>
                  <a:lnTo>
                    <a:pt x="108" y="153"/>
                  </a:lnTo>
                  <a:lnTo>
                    <a:pt x="108" y="159"/>
                  </a:lnTo>
                  <a:lnTo>
                    <a:pt x="108" y="164"/>
                  </a:lnTo>
                  <a:lnTo>
                    <a:pt x="108" y="159"/>
                  </a:lnTo>
                  <a:lnTo>
                    <a:pt x="113" y="159"/>
                  </a:lnTo>
                  <a:lnTo>
                    <a:pt x="113" y="164"/>
                  </a:lnTo>
                  <a:lnTo>
                    <a:pt x="91" y="176"/>
                  </a:lnTo>
                  <a:lnTo>
                    <a:pt x="79" y="193"/>
                  </a:lnTo>
                  <a:lnTo>
                    <a:pt x="74" y="182"/>
                  </a:lnTo>
                  <a:lnTo>
                    <a:pt x="74" y="176"/>
                  </a:lnTo>
                  <a:lnTo>
                    <a:pt x="68" y="164"/>
                  </a:lnTo>
                  <a:lnTo>
                    <a:pt x="45" y="142"/>
                  </a:lnTo>
                  <a:lnTo>
                    <a:pt x="34" y="136"/>
                  </a:lnTo>
                  <a:lnTo>
                    <a:pt x="0" y="102"/>
                  </a:lnTo>
                  <a:lnTo>
                    <a:pt x="6" y="79"/>
                  </a:lnTo>
                  <a:lnTo>
                    <a:pt x="17" y="51"/>
                  </a:lnTo>
                  <a:lnTo>
                    <a:pt x="34" y="0"/>
                  </a:lnTo>
                  <a:lnTo>
                    <a:pt x="85" y="45"/>
                  </a:lnTo>
                  <a:lnTo>
                    <a:pt x="91" y="51"/>
                  </a:lnTo>
                  <a:lnTo>
                    <a:pt x="102" y="57"/>
                  </a:lnTo>
                  <a:lnTo>
                    <a:pt x="125" y="79"/>
                  </a:lnTo>
                  <a:lnTo>
                    <a:pt x="130" y="85"/>
                  </a:lnTo>
                  <a:lnTo>
                    <a:pt x="159" y="10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161">
              <a:extLst>
                <a:ext uri="{FF2B5EF4-FFF2-40B4-BE49-F238E27FC236}">
                  <a16:creationId xmlns:a16="http://schemas.microsoft.com/office/drawing/2014/main" id="{929F9F02-18F6-82FC-9FA2-88A24A7DEE39}"/>
                </a:ext>
              </a:extLst>
            </p:cNvPr>
            <p:cNvSpPr>
              <a:spLocks/>
            </p:cNvSpPr>
            <p:nvPr/>
          </p:nvSpPr>
          <p:spPr bwMode="auto">
            <a:xfrm>
              <a:off x="3161" y="3457"/>
              <a:ext cx="210" cy="238"/>
            </a:xfrm>
            <a:custGeom>
              <a:avLst/>
              <a:gdLst>
                <a:gd name="T0" fmla="*/ 204 w 210"/>
                <a:gd name="T1" fmla="*/ 238 h 238"/>
                <a:gd name="T2" fmla="*/ 198 w 210"/>
                <a:gd name="T3" fmla="*/ 233 h 238"/>
                <a:gd name="T4" fmla="*/ 193 w 210"/>
                <a:gd name="T5" fmla="*/ 238 h 238"/>
                <a:gd name="T6" fmla="*/ 187 w 210"/>
                <a:gd name="T7" fmla="*/ 238 h 238"/>
                <a:gd name="T8" fmla="*/ 181 w 210"/>
                <a:gd name="T9" fmla="*/ 233 h 238"/>
                <a:gd name="T10" fmla="*/ 187 w 210"/>
                <a:gd name="T11" fmla="*/ 238 h 238"/>
                <a:gd name="T12" fmla="*/ 181 w 210"/>
                <a:gd name="T13" fmla="*/ 233 h 238"/>
                <a:gd name="T14" fmla="*/ 176 w 210"/>
                <a:gd name="T15" fmla="*/ 238 h 238"/>
                <a:gd name="T16" fmla="*/ 164 w 210"/>
                <a:gd name="T17" fmla="*/ 233 h 238"/>
                <a:gd name="T18" fmla="*/ 153 w 210"/>
                <a:gd name="T19" fmla="*/ 233 h 238"/>
                <a:gd name="T20" fmla="*/ 147 w 210"/>
                <a:gd name="T21" fmla="*/ 238 h 238"/>
                <a:gd name="T22" fmla="*/ 147 w 210"/>
                <a:gd name="T23" fmla="*/ 238 h 238"/>
                <a:gd name="T24" fmla="*/ 142 w 210"/>
                <a:gd name="T25" fmla="*/ 233 h 238"/>
                <a:gd name="T26" fmla="*/ 142 w 210"/>
                <a:gd name="T27" fmla="*/ 233 h 238"/>
                <a:gd name="T28" fmla="*/ 130 w 210"/>
                <a:gd name="T29" fmla="*/ 233 h 238"/>
                <a:gd name="T30" fmla="*/ 125 w 210"/>
                <a:gd name="T31" fmla="*/ 227 h 238"/>
                <a:gd name="T32" fmla="*/ 119 w 210"/>
                <a:gd name="T33" fmla="*/ 233 h 238"/>
                <a:gd name="T34" fmla="*/ 113 w 210"/>
                <a:gd name="T35" fmla="*/ 227 h 238"/>
                <a:gd name="T36" fmla="*/ 107 w 210"/>
                <a:gd name="T37" fmla="*/ 233 h 238"/>
                <a:gd name="T38" fmla="*/ 102 w 210"/>
                <a:gd name="T39" fmla="*/ 227 h 238"/>
                <a:gd name="T40" fmla="*/ 90 w 210"/>
                <a:gd name="T41" fmla="*/ 221 h 238"/>
                <a:gd name="T42" fmla="*/ 90 w 210"/>
                <a:gd name="T43" fmla="*/ 216 h 238"/>
                <a:gd name="T44" fmla="*/ 90 w 210"/>
                <a:gd name="T45" fmla="*/ 216 h 238"/>
                <a:gd name="T46" fmla="*/ 85 w 210"/>
                <a:gd name="T47" fmla="*/ 210 h 238"/>
                <a:gd name="T48" fmla="*/ 79 w 210"/>
                <a:gd name="T49" fmla="*/ 216 h 238"/>
                <a:gd name="T50" fmla="*/ 73 w 210"/>
                <a:gd name="T51" fmla="*/ 210 h 238"/>
                <a:gd name="T52" fmla="*/ 73 w 210"/>
                <a:gd name="T53" fmla="*/ 204 h 238"/>
                <a:gd name="T54" fmla="*/ 68 w 210"/>
                <a:gd name="T55" fmla="*/ 199 h 238"/>
                <a:gd name="T56" fmla="*/ 68 w 210"/>
                <a:gd name="T57" fmla="*/ 199 h 238"/>
                <a:gd name="T58" fmla="*/ 62 w 210"/>
                <a:gd name="T59" fmla="*/ 199 h 238"/>
                <a:gd name="T60" fmla="*/ 62 w 210"/>
                <a:gd name="T61" fmla="*/ 199 h 238"/>
                <a:gd name="T62" fmla="*/ 51 w 210"/>
                <a:gd name="T63" fmla="*/ 199 h 238"/>
                <a:gd name="T64" fmla="*/ 45 w 210"/>
                <a:gd name="T65" fmla="*/ 193 h 238"/>
                <a:gd name="T66" fmla="*/ 39 w 210"/>
                <a:gd name="T67" fmla="*/ 182 h 238"/>
                <a:gd name="T68" fmla="*/ 39 w 210"/>
                <a:gd name="T69" fmla="*/ 182 h 238"/>
                <a:gd name="T70" fmla="*/ 34 w 210"/>
                <a:gd name="T71" fmla="*/ 176 h 238"/>
                <a:gd name="T72" fmla="*/ 28 w 210"/>
                <a:gd name="T73" fmla="*/ 182 h 238"/>
                <a:gd name="T74" fmla="*/ 28 w 210"/>
                <a:gd name="T75" fmla="*/ 182 h 238"/>
                <a:gd name="T76" fmla="*/ 22 w 210"/>
                <a:gd name="T77" fmla="*/ 176 h 238"/>
                <a:gd name="T78" fmla="*/ 11 w 210"/>
                <a:gd name="T79" fmla="*/ 176 h 238"/>
                <a:gd name="T80" fmla="*/ 5 w 210"/>
                <a:gd name="T81" fmla="*/ 170 h 238"/>
                <a:gd name="T82" fmla="*/ 11 w 210"/>
                <a:gd name="T83" fmla="*/ 176 h 238"/>
                <a:gd name="T84" fmla="*/ 5 w 210"/>
                <a:gd name="T85" fmla="*/ 170 h 238"/>
                <a:gd name="T86" fmla="*/ 0 w 210"/>
                <a:gd name="T87" fmla="*/ 170 h 238"/>
                <a:gd name="T88" fmla="*/ 28 w 210"/>
                <a:gd name="T89" fmla="*/ 102 h 238"/>
                <a:gd name="T90" fmla="*/ 34 w 210"/>
                <a:gd name="T91" fmla="*/ 91 h 238"/>
                <a:gd name="T92" fmla="*/ 79 w 210"/>
                <a:gd name="T93" fmla="*/ 0 h 238"/>
                <a:gd name="T94" fmla="*/ 176 w 210"/>
                <a:gd name="T95" fmla="*/ 57 h 238"/>
                <a:gd name="T96" fmla="*/ 181 w 210"/>
                <a:gd name="T97" fmla="*/ 74 h 238"/>
                <a:gd name="T98" fmla="*/ 176 w 210"/>
                <a:gd name="T99" fmla="*/ 80 h 238"/>
                <a:gd name="T100" fmla="*/ 176 w 210"/>
                <a:gd name="T101" fmla="*/ 85 h 238"/>
                <a:gd name="T102" fmla="*/ 170 w 210"/>
                <a:gd name="T103" fmla="*/ 114 h 238"/>
                <a:gd name="T104" fmla="*/ 193 w 210"/>
                <a:gd name="T105" fmla="*/ 119 h 238"/>
                <a:gd name="T106" fmla="*/ 210 w 210"/>
                <a:gd name="T107" fmla="*/ 119 h 238"/>
                <a:gd name="T108" fmla="*/ 210 w 210"/>
                <a:gd name="T109" fmla="*/ 136 h 238"/>
                <a:gd name="T110" fmla="*/ 204 w 210"/>
                <a:gd name="T111" fmla="*/ 182 h 238"/>
                <a:gd name="T112" fmla="*/ 204 w 210"/>
                <a:gd name="T113" fmla="*/ 21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38">
                  <a:moveTo>
                    <a:pt x="204" y="233"/>
                  </a:moveTo>
                  <a:lnTo>
                    <a:pt x="204" y="238"/>
                  </a:lnTo>
                  <a:lnTo>
                    <a:pt x="204" y="233"/>
                  </a:lnTo>
                  <a:lnTo>
                    <a:pt x="198" y="233"/>
                  </a:lnTo>
                  <a:lnTo>
                    <a:pt x="193" y="233"/>
                  </a:lnTo>
                  <a:lnTo>
                    <a:pt x="193" y="238"/>
                  </a:lnTo>
                  <a:lnTo>
                    <a:pt x="187" y="233"/>
                  </a:lnTo>
                  <a:lnTo>
                    <a:pt x="187" y="238"/>
                  </a:lnTo>
                  <a:lnTo>
                    <a:pt x="187" y="233"/>
                  </a:lnTo>
                  <a:lnTo>
                    <a:pt x="181" y="233"/>
                  </a:lnTo>
                  <a:lnTo>
                    <a:pt x="187" y="233"/>
                  </a:lnTo>
                  <a:lnTo>
                    <a:pt x="187" y="238"/>
                  </a:lnTo>
                  <a:lnTo>
                    <a:pt x="181" y="238"/>
                  </a:lnTo>
                  <a:lnTo>
                    <a:pt x="181" y="233"/>
                  </a:lnTo>
                  <a:lnTo>
                    <a:pt x="176" y="233"/>
                  </a:lnTo>
                  <a:lnTo>
                    <a:pt x="176" y="238"/>
                  </a:lnTo>
                  <a:lnTo>
                    <a:pt x="170" y="233"/>
                  </a:lnTo>
                  <a:lnTo>
                    <a:pt x="164" y="233"/>
                  </a:lnTo>
                  <a:lnTo>
                    <a:pt x="159" y="233"/>
                  </a:lnTo>
                  <a:lnTo>
                    <a:pt x="153" y="233"/>
                  </a:lnTo>
                  <a:lnTo>
                    <a:pt x="153" y="238"/>
                  </a:lnTo>
                  <a:lnTo>
                    <a:pt x="147" y="238"/>
                  </a:lnTo>
                  <a:lnTo>
                    <a:pt x="142" y="238"/>
                  </a:lnTo>
                  <a:lnTo>
                    <a:pt x="147" y="238"/>
                  </a:lnTo>
                  <a:lnTo>
                    <a:pt x="147" y="233"/>
                  </a:lnTo>
                  <a:lnTo>
                    <a:pt x="142" y="233"/>
                  </a:lnTo>
                  <a:lnTo>
                    <a:pt x="142" y="227"/>
                  </a:lnTo>
                  <a:lnTo>
                    <a:pt x="142" y="233"/>
                  </a:lnTo>
                  <a:lnTo>
                    <a:pt x="136" y="233"/>
                  </a:lnTo>
                  <a:lnTo>
                    <a:pt x="130" y="233"/>
                  </a:lnTo>
                  <a:lnTo>
                    <a:pt x="130" y="227"/>
                  </a:lnTo>
                  <a:lnTo>
                    <a:pt x="125" y="227"/>
                  </a:lnTo>
                  <a:lnTo>
                    <a:pt x="125" y="233"/>
                  </a:lnTo>
                  <a:lnTo>
                    <a:pt x="119" y="233"/>
                  </a:lnTo>
                  <a:lnTo>
                    <a:pt x="119" y="227"/>
                  </a:lnTo>
                  <a:lnTo>
                    <a:pt x="113" y="227"/>
                  </a:lnTo>
                  <a:lnTo>
                    <a:pt x="113" y="233"/>
                  </a:lnTo>
                  <a:lnTo>
                    <a:pt x="107" y="233"/>
                  </a:lnTo>
                  <a:lnTo>
                    <a:pt x="107" y="227"/>
                  </a:lnTo>
                  <a:lnTo>
                    <a:pt x="102" y="227"/>
                  </a:lnTo>
                  <a:lnTo>
                    <a:pt x="96" y="227"/>
                  </a:lnTo>
                  <a:lnTo>
                    <a:pt x="90" y="221"/>
                  </a:lnTo>
                  <a:lnTo>
                    <a:pt x="85" y="216"/>
                  </a:lnTo>
                  <a:lnTo>
                    <a:pt x="90" y="216"/>
                  </a:lnTo>
                  <a:lnTo>
                    <a:pt x="90" y="210"/>
                  </a:lnTo>
                  <a:lnTo>
                    <a:pt x="90" y="216"/>
                  </a:lnTo>
                  <a:lnTo>
                    <a:pt x="85" y="216"/>
                  </a:lnTo>
                  <a:lnTo>
                    <a:pt x="85" y="210"/>
                  </a:lnTo>
                  <a:lnTo>
                    <a:pt x="79" y="210"/>
                  </a:lnTo>
                  <a:lnTo>
                    <a:pt x="79" y="216"/>
                  </a:lnTo>
                  <a:lnTo>
                    <a:pt x="73" y="216"/>
                  </a:lnTo>
                  <a:lnTo>
                    <a:pt x="73" y="210"/>
                  </a:lnTo>
                  <a:lnTo>
                    <a:pt x="68" y="204"/>
                  </a:lnTo>
                  <a:lnTo>
                    <a:pt x="73" y="204"/>
                  </a:lnTo>
                  <a:lnTo>
                    <a:pt x="68" y="204"/>
                  </a:lnTo>
                  <a:lnTo>
                    <a:pt x="68" y="199"/>
                  </a:lnTo>
                  <a:lnTo>
                    <a:pt x="73" y="199"/>
                  </a:lnTo>
                  <a:lnTo>
                    <a:pt x="68" y="199"/>
                  </a:lnTo>
                  <a:lnTo>
                    <a:pt x="68" y="204"/>
                  </a:lnTo>
                  <a:lnTo>
                    <a:pt x="62" y="199"/>
                  </a:lnTo>
                  <a:lnTo>
                    <a:pt x="62" y="193"/>
                  </a:lnTo>
                  <a:lnTo>
                    <a:pt x="62" y="199"/>
                  </a:lnTo>
                  <a:lnTo>
                    <a:pt x="56" y="199"/>
                  </a:lnTo>
                  <a:lnTo>
                    <a:pt x="51" y="199"/>
                  </a:lnTo>
                  <a:lnTo>
                    <a:pt x="51" y="193"/>
                  </a:lnTo>
                  <a:lnTo>
                    <a:pt x="45" y="193"/>
                  </a:lnTo>
                  <a:lnTo>
                    <a:pt x="45" y="187"/>
                  </a:lnTo>
                  <a:lnTo>
                    <a:pt x="39" y="182"/>
                  </a:lnTo>
                  <a:lnTo>
                    <a:pt x="39" y="176"/>
                  </a:lnTo>
                  <a:lnTo>
                    <a:pt x="39" y="182"/>
                  </a:lnTo>
                  <a:lnTo>
                    <a:pt x="34" y="182"/>
                  </a:lnTo>
                  <a:lnTo>
                    <a:pt x="34" y="176"/>
                  </a:lnTo>
                  <a:lnTo>
                    <a:pt x="34" y="182"/>
                  </a:lnTo>
                  <a:lnTo>
                    <a:pt x="28" y="182"/>
                  </a:lnTo>
                  <a:lnTo>
                    <a:pt x="28" y="187"/>
                  </a:lnTo>
                  <a:lnTo>
                    <a:pt x="28" y="182"/>
                  </a:lnTo>
                  <a:lnTo>
                    <a:pt x="22" y="182"/>
                  </a:lnTo>
                  <a:lnTo>
                    <a:pt x="22" y="176"/>
                  </a:lnTo>
                  <a:lnTo>
                    <a:pt x="17" y="176"/>
                  </a:lnTo>
                  <a:lnTo>
                    <a:pt x="11" y="176"/>
                  </a:lnTo>
                  <a:lnTo>
                    <a:pt x="11" y="170"/>
                  </a:lnTo>
                  <a:lnTo>
                    <a:pt x="5" y="170"/>
                  </a:lnTo>
                  <a:lnTo>
                    <a:pt x="11" y="170"/>
                  </a:lnTo>
                  <a:lnTo>
                    <a:pt x="11" y="176"/>
                  </a:lnTo>
                  <a:lnTo>
                    <a:pt x="5" y="176"/>
                  </a:lnTo>
                  <a:lnTo>
                    <a:pt x="5" y="170"/>
                  </a:lnTo>
                  <a:lnTo>
                    <a:pt x="0" y="176"/>
                  </a:lnTo>
                  <a:lnTo>
                    <a:pt x="0" y="170"/>
                  </a:lnTo>
                  <a:lnTo>
                    <a:pt x="0" y="165"/>
                  </a:lnTo>
                  <a:lnTo>
                    <a:pt x="28" y="102"/>
                  </a:lnTo>
                  <a:lnTo>
                    <a:pt x="34" y="102"/>
                  </a:lnTo>
                  <a:lnTo>
                    <a:pt x="34" y="91"/>
                  </a:lnTo>
                  <a:lnTo>
                    <a:pt x="56" y="51"/>
                  </a:lnTo>
                  <a:lnTo>
                    <a:pt x="79" y="0"/>
                  </a:lnTo>
                  <a:lnTo>
                    <a:pt x="176" y="6"/>
                  </a:lnTo>
                  <a:lnTo>
                    <a:pt x="176" y="57"/>
                  </a:lnTo>
                  <a:lnTo>
                    <a:pt x="181" y="63"/>
                  </a:lnTo>
                  <a:lnTo>
                    <a:pt x="181" y="74"/>
                  </a:lnTo>
                  <a:lnTo>
                    <a:pt x="176" y="74"/>
                  </a:lnTo>
                  <a:lnTo>
                    <a:pt x="176" y="80"/>
                  </a:lnTo>
                  <a:lnTo>
                    <a:pt x="181" y="85"/>
                  </a:lnTo>
                  <a:lnTo>
                    <a:pt x="176" y="85"/>
                  </a:lnTo>
                  <a:lnTo>
                    <a:pt x="170" y="97"/>
                  </a:lnTo>
                  <a:lnTo>
                    <a:pt x="170" y="114"/>
                  </a:lnTo>
                  <a:lnTo>
                    <a:pt x="193" y="114"/>
                  </a:lnTo>
                  <a:lnTo>
                    <a:pt x="193" y="119"/>
                  </a:lnTo>
                  <a:lnTo>
                    <a:pt x="198" y="119"/>
                  </a:lnTo>
                  <a:lnTo>
                    <a:pt x="210" y="119"/>
                  </a:lnTo>
                  <a:lnTo>
                    <a:pt x="210" y="131"/>
                  </a:lnTo>
                  <a:lnTo>
                    <a:pt x="210" y="136"/>
                  </a:lnTo>
                  <a:lnTo>
                    <a:pt x="210" y="142"/>
                  </a:lnTo>
                  <a:lnTo>
                    <a:pt x="204" y="182"/>
                  </a:lnTo>
                  <a:lnTo>
                    <a:pt x="204" y="204"/>
                  </a:lnTo>
                  <a:lnTo>
                    <a:pt x="204" y="210"/>
                  </a:lnTo>
                  <a:lnTo>
                    <a:pt x="204" y="23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162">
              <a:extLst>
                <a:ext uri="{FF2B5EF4-FFF2-40B4-BE49-F238E27FC236}">
                  <a16:creationId xmlns:a16="http://schemas.microsoft.com/office/drawing/2014/main" id="{BF3EA3ED-EA2E-AFAB-0290-4857339D2C60}"/>
                </a:ext>
              </a:extLst>
            </p:cNvPr>
            <p:cNvSpPr>
              <a:spLocks/>
            </p:cNvSpPr>
            <p:nvPr/>
          </p:nvSpPr>
          <p:spPr bwMode="auto">
            <a:xfrm>
              <a:off x="3643" y="2686"/>
              <a:ext cx="175" cy="187"/>
            </a:xfrm>
            <a:custGeom>
              <a:avLst/>
              <a:gdLst>
                <a:gd name="T0" fmla="*/ 170 w 175"/>
                <a:gd name="T1" fmla="*/ 187 h 187"/>
                <a:gd name="T2" fmla="*/ 147 w 175"/>
                <a:gd name="T3" fmla="*/ 187 h 187"/>
                <a:gd name="T4" fmla="*/ 147 w 175"/>
                <a:gd name="T5" fmla="*/ 182 h 187"/>
                <a:gd name="T6" fmla="*/ 153 w 175"/>
                <a:gd name="T7" fmla="*/ 170 h 187"/>
                <a:gd name="T8" fmla="*/ 147 w 175"/>
                <a:gd name="T9" fmla="*/ 170 h 187"/>
                <a:gd name="T10" fmla="*/ 141 w 175"/>
                <a:gd name="T11" fmla="*/ 176 h 187"/>
                <a:gd name="T12" fmla="*/ 130 w 175"/>
                <a:gd name="T13" fmla="*/ 176 h 187"/>
                <a:gd name="T14" fmla="*/ 102 w 175"/>
                <a:gd name="T15" fmla="*/ 176 h 187"/>
                <a:gd name="T16" fmla="*/ 102 w 175"/>
                <a:gd name="T17" fmla="*/ 182 h 187"/>
                <a:gd name="T18" fmla="*/ 102 w 175"/>
                <a:gd name="T19" fmla="*/ 176 h 187"/>
                <a:gd name="T20" fmla="*/ 96 w 175"/>
                <a:gd name="T21" fmla="*/ 170 h 187"/>
                <a:gd name="T22" fmla="*/ 90 w 175"/>
                <a:gd name="T23" fmla="*/ 170 h 187"/>
                <a:gd name="T24" fmla="*/ 85 w 175"/>
                <a:gd name="T25" fmla="*/ 176 h 187"/>
                <a:gd name="T26" fmla="*/ 79 w 175"/>
                <a:gd name="T27" fmla="*/ 176 h 187"/>
                <a:gd name="T28" fmla="*/ 79 w 175"/>
                <a:gd name="T29" fmla="*/ 170 h 187"/>
                <a:gd name="T30" fmla="*/ 85 w 175"/>
                <a:gd name="T31" fmla="*/ 176 h 187"/>
                <a:gd name="T32" fmla="*/ 85 w 175"/>
                <a:gd name="T33" fmla="*/ 170 h 187"/>
                <a:gd name="T34" fmla="*/ 79 w 175"/>
                <a:gd name="T35" fmla="*/ 170 h 187"/>
                <a:gd name="T36" fmla="*/ 73 w 175"/>
                <a:gd name="T37" fmla="*/ 165 h 187"/>
                <a:gd name="T38" fmla="*/ 79 w 175"/>
                <a:gd name="T39" fmla="*/ 165 h 187"/>
                <a:gd name="T40" fmla="*/ 73 w 175"/>
                <a:gd name="T41" fmla="*/ 165 h 187"/>
                <a:gd name="T42" fmla="*/ 73 w 175"/>
                <a:gd name="T43" fmla="*/ 159 h 187"/>
                <a:gd name="T44" fmla="*/ 68 w 175"/>
                <a:gd name="T45" fmla="*/ 159 h 187"/>
                <a:gd name="T46" fmla="*/ 73 w 175"/>
                <a:gd name="T47" fmla="*/ 159 h 187"/>
                <a:gd name="T48" fmla="*/ 68 w 175"/>
                <a:gd name="T49" fmla="*/ 153 h 187"/>
                <a:gd name="T50" fmla="*/ 68 w 175"/>
                <a:gd name="T51" fmla="*/ 148 h 187"/>
                <a:gd name="T52" fmla="*/ 68 w 175"/>
                <a:gd name="T53" fmla="*/ 142 h 187"/>
                <a:gd name="T54" fmla="*/ 62 w 175"/>
                <a:gd name="T55" fmla="*/ 142 h 187"/>
                <a:gd name="T56" fmla="*/ 62 w 175"/>
                <a:gd name="T57" fmla="*/ 136 h 187"/>
                <a:gd name="T58" fmla="*/ 62 w 175"/>
                <a:gd name="T59" fmla="*/ 131 h 187"/>
                <a:gd name="T60" fmla="*/ 68 w 175"/>
                <a:gd name="T61" fmla="*/ 131 h 187"/>
                <a:gd name="T62" fmla="*/ 62 w 175"/>
                <a:gd name="T63" fmla="*/ 131 h 187"/>
                <a:gd name="T64" fmla="*/ 62 w 175"/>
                <a:gd name="T65" fmla="*/ 125 h 187"/>
                <a:gd name="T66" fmla="*/ 56 w 175"/>
                <a:gd name="T67" fmla="*/ 125 h 187"/>
                <a:gd name="T68" fmla="*/ 56 w 175"/>
                <a:gd name="T69" fmla="*/ 119 h 187"/>
                <a:gd name="T70" fmla="*/ 56 w 175"/>
                <a:gd name="T71" fmla="*/ 114 h 187"/>
                <a:gd name="T72" fmla="*/ 51 w 175"/>
                <a:gd name="T73" fmla="*/ 119 h 187"/>
                <a:gd name="T74" fmla="*/ 51 w 175"/>
                <a:gd name="T75" fmla="*/ 114 h 187"/>
                <a:gd name="T76" fmla="*/ 45 w 175"/>
                <a:gd name="T77" fmla="*/ 114 h 187"/>
                <a:gd name="T78" fmla="*/ 45 w 175"/>
                <a:gd name="T79" fmla="*/ 108 h 187"/>
                <a:gd name="T80" fmla="*/ 39 w 175"/>
                <a:gd name="T81" fmla="*/ 108 h 187"/>
                <a:gd name="T82" fmla="*/ 39 w 175"/>
                <a:gd name="T83" fmla="*/ 102 h 187"/>
                <a:gd name="T84" fmla="*/ 39 w 175"/>
                <a:gd name="T85" fmla="*/ 97 h 187"/>
                <a:gd name="T86" fmla="*/ 39 w 175"/>
                <a:gd name="T87" fmla="*/ 91 h 187"/>
                <a:gd name="T88" fmla="*/ 34 w 175"/>
                <a:gd name="T89" fmla="*/ 91 h 187"/>
                <a:gd name="T90" fmla="*/ 39 w 175"/>
                <a:gd name="T91" fmla="*/ 91 h 187"/>
                <a:gd name="T92" fmla="*/ 34 w 175"/>
                <a:gd name="T93" fmla="*/ 91 h 187"/>
                <a:gd name="T94" fmla="*/ 34 w 175"/>
                <a:gd name="T95" fmla="*/ 85 h 187"/>
                <a:gd name="T96" fmla="*/ 34 w 175"/>
                <a:gd name="T97" fmla="*/ 80 h 187"/>
                <a:gd name="T98" fmla="*/ 34 w 175"/>
                <a:gd name="T99" fmla="*/ 74 h 187"/>
                <a:gd name="T100" fmla="*/ 28 w 175"/>
                <a:gd name="T101" fmla="*/ 74 h 187"/>
                <a:gd name="T102" fmla="*/ 0 w 175"/>
                <a:gd name="T103" fmla="*/ 63 h 187"/>
                <a:gd name="T104" fmla="*/ 28 w 175"/>
                <a:gd name="T105" fmla="*/ 40 h 187"/>
                <a:gd name="T106" fmla="*/ 79 w 175"/>
                <a:gd name="T107" fmla="*/ 0 h 187"/>
                <a:gd name="T108" fmla="*/ 85 w 175"/>
                <a:gd name="T109" fmla="*/ 6 h 187"/>
                <a:gd name="T110" fmla="*/ 107 w 175"/>
                <a:gd name="T111" fmla="*/ 23 h 187"/>
                <a:gd name="T112" fmla="*/ 175 w 175"/>
                <a:gd name="T113" fmla="*/ 97 h 187"/>
                <a:gd name="T114" fmla="*/ 175 w 175"/>
                <a:gd name="T115" fmla="*/ 153 h 187"/>
                <a:gd name="T116" fmla="*/ 170 w 175"/>
                <a:gd name="T1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 h="187">
                  <a:moveTo>
                    <a:pt x="170" y="187"/>
                  </a:moveTo>
                  <a:lnTo>
                    <a:pt x="147" y="187"/>
                  </a:lnTo>
                  <a:lnTo>
                    <a:pt x="147" y="182"/>
                  </a:lnTo>
                  <a:lnTo>
                    <a:pt x="153" y="170"/>
                  </a:lnTo>
                  <a:lnTo>
                    <a:pt x="147" y="170"/>
                  </a:lnTo>
                  <a:lnTo>
                    <a:pt x="141" y="176"/>
                  </a:lnTo>
                  <a:lnTo>
                    <a:pt x="130" y="176"/>
                  </a:lnTo>
                  <a:lnTo>
                    <a:pt x="102" y="176"/>
                  </a:lnTo>
                  <a:lnTo>
                    <a:pt x="102" y="182"/>
                  </a:lnTo>
                  <a:lnTo>
                    <a:pt x="102" y="176"/>
                  </a:lnTo>
                  <a:lnTo>
                    <a:pt x="96" y="170"/>
                  </a:lnTo>
                  <a:lnTo>
                    <a:pt x="90" y="170"/>
                  </a:lnTo>
                  <a:lnTo>
                    <a:pt x="85" y="176"/>
                  </a:lnTo>
                  <a:lnTo>
                    <a:pt x="79" y="176"/>
                  </a:lnTo>
                  <a:lnTo>
                    <a:pt x="79" y="170"/>
                  </a:lnTo>
                  <a:lnTo>
                    <a:pt x="85" y="176"/>
                  </a:lnTo>
                  <a:lnTo>
                    <a:pt x="85" y="170"/>
                  </a:lnTo>
                  <a:lnTo>
                    <a:pt x="79" y="170"/>
                  </a:lnTo>
                  <a:lnTo>
                    <a:pt x="73" y="165"/>
                  </a:lnTo>
                  <a:lnTo>
                    <a:pt x="79" y="165"/>
                  </a:lnTo>
                  <a:lnTo>
                    <a:pt x="73" y="165"/>
                  </a:lnTo>
                  <a:lnTo>
                    <a:pt x="73" y="159"/>
                  </a:lnTo>
                  <a:lnTo>
                    <a:pt x="68" y="159"/>
                  </a:lnTo>
                  <a:lnTo>
                    <a:pt x="73" y="159"/>
                  </a:lnTo>
                  <a:lnTo>
                    <a:pt x="68" y="153"/>
                  </a:lnTo>
                  <a:lnTo>
                    <a:pt x="68" y="148"/>
                  </a:lnTo>
                  <a:lnTo>
                    <a:pt x="68" y="142"/>
                  </a:lnTo>
                  <a:lnTo>
                    <a:pt x="62" y="142"/>
                  </a:lnTo>
                  <a:lnTo>
                    <a:pt x="62" y="136"/>
                  </a:lnTo>
                  <a:lnTo>
                    <a:pt x="62" y="131"/>
                  </a:lnTo>
                  <a:lnTo>
                    <a:pt x="68" y="131"/>
                  </a:lnTo>
                  <a:lnTo>
                    <a:pt x="62" y="131"/>
                  </a:lnTo>
                  <a:lnTo>
                    <a:pt x="62" y="125"/>
                  </a:lnTo>
                  <a:lnTo>
                    <a:pt x="56" y="125"/>
                  </a:lnTo>
                  <a:lnTo>
                    <a:pt x="56" y="119"/>
                  </a:lnTo>
                  <a:lnTo>
                    <a:pt x="56" y="114"/>
                  </a:lnTo>
                  <a:lnTo>
                    <a:pt x="51" y="119"/>
                  </a:lnTo>
                  <a:lnTo>
                    <a:pt x="51" y="114"/>
                  </a:lnTo>
                  <a:lnTo>
                    <a:pt x="45" y="114"/>
                  </a:lnTo>
                  <a:lnTo>
                    <a:pt x="45" y="108"/>
                  </a:lnTo>
                  <a:lnTo>
                    <a:pt x="39" y="108"/>
                  </a:lnTo>
                  <a:lnTo>
                    <a:pt x="39" y="102"/>
                  </a:lnTo>
                  <a:lnTo>
                    <a:pt x="39" y="97"/>
                  </a:lnTo>
                  <a:lnTo>
                    <a:pt x="39" y="91"/>
                  </a:lnTo>
                  <a:lnTo>
                    <a:pt x="34" y="91"/>
                  </a:lnTo>
                  <a:lnTo>
                    <a:pt x="39" y="91"/>
                  </a:lnTo>
                  <a:lnTo>
                    <a:pt x="34" y="91"/>
                  </a:lnTo>
                  <a:lnTo>
                    <a:pt x="34" y="85"/>
                  </a:lnTo>
                  <a:lnTo>
                    <a:pt x="34" y="80"/>
                  </a:lnTo>
                  <a:lnTo>
                    <a:pt x="34" y="74"/>
                  </a:lnTo>
                  <a:lnTo>
                    <a:pt x="28" y="74"/>
                  </a:lnTo>
                  <a:lnTo>
                    <a:pt x="0" y="63"/>
                  </a:lnTo>
                  <a:lnTo>
                    <a:pt x="28" y="40"/>
                  </a:lnTo>
                  <a:lnTo>
                    <a:pt x="79" y="0"/>
                  </a:lnTo>
                  <a:lnTo>
                    <a:pt x="85" y="6"/>
                  </a:lnTo>
                  <a:lnTo>
                    <a:pt x="107" y="23"/>
                  </a:lnTo>
                  <a:lnTo>
                    <a:pt x="175" y="97"/>
                  </a:lnTo>
                  <a:lnTo>
                    <a:pt x="175" y="153"/>
                  </a:lnTo>
                  <a:lnTo>
                    <a:pt x="170" y="18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163">
              <a:extLst>
                <a:ext uri="{FF2B5EF4-FFF2-40B4-BE49-F238E27FC236}">
                  <a16:creationId xmlns:a16="http://schemas.microsoft.com/office/drawing/2014/main" id="{5085F217-E994-50A7-75CC-A156751AB0F1}"/>
                </a:ext>
              </a:extLst>
            </p:cNvPr>
            <p:cNvSpPr>
              <a:spLocks/>
            </p:cNvSpPr>
            <p:nvPr/>
          </p:nvSpPr>
          <p:spPr bwMode="auto">
            <a:xfrm>
              <a:off x="3064" y="3276"/>
              <a:ext cx="153" cy="181"/>
            </a:xfrm>
            <a:custGeom>
              <a:avLst/>
              <a:gdLst>
                <a:gd name="T0" fmla="*/ 0 w 153"/>
                <a:gd name="T1" fmla="*/ 176 h 181"/>
                <a:gd name="T2" fmla="*/ 0 w 153"/>
                <a:gd name="T3" fmla="*/ 79 h 181"/>
                <a:gd name="T4" fmla="*/ 0 w 153"/>
                <a:gd name="T5" fmla="*/ 22 h 181"/>
                <a:gd name="T6" fmla="*/ 46 w 153"/>
                <a:gd name="T7" fmla="*/ 28 h 181"/>
                <a:gd name="T8" fmla="*/ 46 w 153"/>
                <a:gd name="T9" fmla="*/ 0 h 181"/>
                <a:gd name="T10" fmla="*/ 63 w 153"/>
                <a:gd name="T11" fmla="*/ 0 h 181"/>
                <a:gd name="T12" fmla="*/ 97 w 153"/>
                <a:gd name="T13" fmla="*/ 0 h 181"/>
                <a:gd name="T14" fmla="*/ 97 w 153"/>
                <a:gd name="T15" fmla="*/ 5 h 181"/>
                <a:gd name="T16" fmla="*/ 102 w 153"/>
                <a:gd name="T17" fmla="*/ 5 h 181"/>
                <a:gd name="T18" fmla="*/ 108 w 153"/>
                <a:gd name="T19" fmla="*/ 5 h 181"/>
                <a:gd name="T20" fmla="*/ 108 w 153"/>
                <a:gd name="T21" fmla="*/ 0 h 181"/>
                <a:gd name="T22" fmla="*/ 119 w 153"/>
                <a:gd name="T23" fmla="*/ 0 h 181"/>
                <a:gd name="T24" fmla="*/ 119 w 153"/>
                <a:gd name="T25" fmla="*/ 5 h 181"/>
                <a:gd name="T26" fmla="*/ 125 w 153"/>
                <a:gd name="T27" fmla="*/ 5 h 181"/>
                <a:gd name="T28" fmla="*/ 125 w 153"/>
                <a:gd name="T29" fmla="*/ 28 h 181"/>
                <a:gd name="T30" fmla="*/ 119 w 153"/>
                <a:gd name="T31" fmla="*/ 28 h 181"/>
                <a:gd name="T32" fmla="*/ 119 w 153"/>
                <a:gd name="T33" fmla="*/ 34 h 181"/>
                <a:gd name="T34" fmla="*/ 125 w 153"/>
                <a:gd name="T35" fmla="*/ 34 h 181"/>
                <a:gd name="T36" fmla="*/ 131 w 153"/>
                <a:gd name="T37" fmla="*/ 39 h 181"/>
                <a:gd name="T38" fmla="*/ 131 w 153"/>
                <a:gd name="T39" fmla="*/ 68 h 181"/>
                <a:gd name="T40" fmla="*/ 136 w 153"/>
                <a:gd name="T41" fmla="*/ 68 h 181"/>
                <a:gd name="T42" fmla="*/ 136 w 153"/>
                <a:gd name="T43" fmla="*/ 96 h 181"/>
                <a:gd name="T44" fmla="*/ 153 w 153"/>
                <a:gd name="T45" fmla="*/ 96 h 181"/>
                <a:gd name="T46" fmla="*/ 148 w 153"/>
                <a:gd name="T47" fmla="*/ 181 h 181"/>
                <a:gd name="T48" fmla="*/ 29 w 153"/>
                <a:gd name="T49" fmla="*/ 176 h 181"/>
                <a:gd name="T50" fmla="*/ 0 w 153"/>
                <a:gd name="T51" fmla="*/ 1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181">
                  <a:moveTo>
                    <a:pt x="0" y="176"/>
                  </a:moveTo>
                  <a:lnTo>
                    <a:pt x="0" y="79"/>
                  </a:lnTo>
                  <a:lnTo>
                    <a:pt x="0" y="22"/>
                  </a:lnTo>
                  <a:lnTo>
                    <a:pt x="46" y="28"/>
                  </a:lnTo>
                  <a:lnTo>
                    <a:pt x="46" y="0"/>
                  </a:lnTo>
                  <a:lnTo>
                    <a:pt x="63" y="0"/>
                  </a:lnTo>
                  <a:lnTo>
                    <a:pt x="97" y="0"/>
                  </a:lnTo>
                  <a:lnTo>
                    <a:pt x="97" y="5"/>
                  </a:lnTo>
                  <a:lnTo>
                    <a:pt x="102" y="5"/>
                  </a:lnTo>
                  <a:lnTo>
                    <a:pt x="108" y="5"/>
                  </a:lnTo>
                  <a:lnTo>
                    <a:pt x="108" y="0"/>
                  </a:lnTo>
                  <a:lnTo>
                    <a:pt x="119" y="0"/>
                  </a:lnTo>
                  <a:lnTo>
                    <a:pt x="119" y="5"/>
                  </a:lnTo>
                  <a:lnTo>
                    <a:pt x="125" y="5"/>
                  </a:lnTo>
                  <a:lnTo>
                    <a:pt x="125" y="28"/>
                  </a:lnTo>
                  <a:lnTo>
                    <a:pt x="119" y="28"/>
                  </a:lnTo>
                  <a:lnTo>
                    <a:pt x="119" y="34"/>
                  </a:lnTo>
                  <a:lnTo>
                    <a:pt x="125" y="34"/>
                  </a:lnTo>
                  <a:lnTo>
                    <a:pt x="131" y="39"/>
                  </a:lnTo>
                  <a:lnTo>
                    <a:pt x="131" y="68"/>
                  </a:lnTo>
                  <a:lnTo>
                    <a:pt x="136" y="68"/>
                  </a:lnTo>
                  <a:lnTo>
                    <a:pt x="136" y="96"/>
                  </a:lnTo>
                  <a:lnTo>
                    <a:pt x="153" y="96"/>
                  </a:lnTo>
                  <a:lnTo>
                    <a:pt x="148" y="181"/>
                  </a:lnTo>
                  <a:lnTo>
                    <a:pt x="29" y="176"/>
                  </a:lnTo>
                  <a:lnTo>
                    <a:pt x="0" y="17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164">
              <a:extLst>
                <a:ext uri="{FF2B5EF4-FFF2-40B4-BE49-F238E27FC236}">
                  <a16:creationId xmlns:a16="http://schemas.microsoft.com/office/drawing/2014/main" id="{8A9E66A2-90B4-0A55-A672-216AB3A72382}"/>
                </a:ext>
              </a:extLst>
            </p:cNvPr>
            <p:cNvSpPr>
              <a:spLocks/>
            </p:cNvSpPr>
            <p:nvPr/>
          </p:nvSpPr>
          <p:spPr bwMode="auto">
            <a:xfrm>
              <a:off x="3268" y="3055"/>
              <a:ext cx="131" cy="255"/>
            </a:xfrm>
            <a:custGeom>
              <a:avLst/>
              <a:gdLst>
                <a:gd name="T0" fmla="*/ 131 w 131"/>
                <a:gd name="T1" fmla="*/ 28 h 255"/>
                <a:gd name="T2" fmla="*/ 91 w 131"/>
                <a:gd name="T3" fmla="*/ 62 h 255"/>
                <a:gd name="T4" fmla="*/ 91 w 131"/>
                <a:gd name="T5" fmla="*/ 68 h 255"/>
                <a:gd name="T6" fmla="*/ 91 w 131"/>
                <a:gd name="T7" fmla="*/ 96 h 255"/>
                <a:gd name="T8" fmla="*/ 86 w 131"/>
                <a:gd name="T9" fmla="*/ 136 h 255"/>
                <a:gd name="T10" fmla="*/ 52 w 131"/>
                <a:gd name="T11" fmla="*/ 136 h 255"/>
                <a:gd name="T12" fmla="*/ 52 w 131"/>
                <a:gd name="T13" fmla="*/ 192 h 255"/>
                <a:gd name="T14" fmla="*/ 52 w 131"/>
                <a:gd name="T15" fmla="*/ 255 h 255"/>
                <a:gd name="T16" fmla="*/ 0 w 131"/>
                <a:gd name="T17" fmla="*/ 255 h 255"/>
                <a:gd name="T18" fmla="*/ 0 w 131"/>
                <a:gd name="T19" fmla="*/ 215 h 255"/>
                <a:gd name="T20" fmla="*/ 6 w 131"/>
                <a:gd name="T21" fmla="*/ 192 h 255"/>
                <a:gd name="T22" fmla="*/ 6 w 131"/>
                <a:gd name="T23" fmla="*/ 130 h 255"/>
                <a:gd name="T24" fmla="*/ 6 w 131"/>
                <a:gd name="T25" fmla="*/ 62 h 255"/>
                <a:gd name="T26" fmla="*/ 6 w 131"/>
                <a:gd name="T27" fmla="*/ 0 h 255"/>
                <a:gd name="T28" fmla="*/ 86 w 131"/>
                <a:gd name="T29" fmla="*/ 5 h 255"/>
                <a:gd name="T30" fmla="*/ 108 w 131"/>
                <a:gd name="T31" fmla="*/ 5 h 255"/>
                <a:gd name="T32" fmla="*/ 108 w 131"/>
                <a:gd name="T33" fmla="*/ 11 h 255"/>
                <a:gd name="T34" fmla="*/ 114 w 131"/>
                <a:gd name="T35" fmla="*/ 11 h 255"/>
                <a:gd name="T36" fmla="*/ 120 w 131"/>
                <a:gd name="T37" fmla="*/ 11 h 255"/>
                <a:gd name="T38" fmla="*/ 125 w 131"/>
                <a:gd name="T39" fmla="*/ 11 h 255"/>
                <a:gd name="T40" fmla="*/ 131 w 131"/>
                <a:gd name="T41" fmla="*/ 11 h 255"/>
                <a:gd name="T42" fmla="*/ 131 w 131"/>
                <a:gd name="T43" fmla="*/ 17 h 255"/>
                <a:gd name="T44" fmla="*/ 131 w 131"/>
                <a:gd name="T45" fmla="*/ 22 h 255"/>
                <a:gd name="T46" fmla="*/ 131 w 131"/>
                <a:gd name="T47" fmla="*/ 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55">
                  <a:moveTo>
                    <a:pt x="131" y="28"/>
                  </a:moveTo>
                  <a:lnTo>
                    <a:pt x="91" y="62"/>
                  </a:lnTo>
                  <a:lnTo>
                    <a:pt x="91" y="68"/>
                  </a:lnTo>
                  <a:lnTo>
                    <a:pt x="91" y="96"/>
                  </a:lnTo>
                  <a:lnTo>
                    <a:pt x="86" y="136"/>
                  </a:lnTo>
                  <a:lnTo>
                    <a:pt x="52" y="136"/>
                  </a:lnTo>
                  <a:lnTo>
                    <a:pt x="52" y="192"/>
                  </a:lnTo>
                  <a:lnTo>
                    <a:pt x="52" y="255"/>
                  </a:lnTo>
                  <a:lnTo>
                    <a:pt x="0" y="255"/>
                  </a:lnTo>
                  <a:lnTo>
                    <a:pt x="0" y="215"/>
                  </a:lnTo>
                  <a:lnTo>
                    <a:pt x="6" y="192"/>
                  </a:lnTo>
                  <a:lnTo>
                    <a:pt x="6" y="130"/>
                  </a:lnTo>
                  <a:lnTo>
                    <a:pt x="6" y="62"/>
                  </a:lnTo>
                  <a:lnTo>
                    <a:pt x="6" y="0"/>
                  </a:lnTo>
                  <a:lnTo>
                    <a:pt x="86" y="5"/>
                  </a:lnTo>
                  <a:lnTo>
                    <a:pt x="108" y="5"/>
                  </a:lnTo>
                  <a:lnTo>
                    <a:pt x="108" y="11"/>
                  </a:lnTo>
                  <a:lnTo>
                    <a:pt x="114" y="11"/>
                  </a:lnTo>
                  <a:lnTo>
                    <a:pt x="120" y="11"/>
                  </a:lnTo>
                  <a:lnTo>
                    <a:pt x="125" y="11"/>
                  </a:lnTo>
                  <a:lnTo>
                    <a:pt x="131" y="11"/>
                  </a:lnTo>
                  <a:lnTo>
                    <a:pt x="131" y="17"/>
                  </a:lnTo>
                  <a:lnTo>
                    <a:pt x="131" y="22"/>
                  </a:lnTo>
                  <a:lnTo>
                    <a:pt x="131"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165">
              <a:extLst>
                <a:ext uri="{FF2B5EF4-FFF2-40B4-BE49-F238E27FC236}">
                  <a16:creationId xmlns:a16="http://schemas.microsoft.com/office/drawing/2014/main" id="{D6661945-561C-BF93-6BB2-C1D9D40A4D37}"/>
                </a:ext>
              </a:extLst>
            </p:cNvPr>
            <p:cNvSpPr>
              <a:spLocks/>
            </p:cNvSpPr>
            <p:nvPr/>
          </p:nvSpPr>
          <p:spPr bwMode="auto">
            <a:xfrm>
              <a:off x="3297" y="2692"/>
              <a:ext cx="170" cy="176"/>
            </a:xfrm>
            <a:custGeom>
              <a:avLst/>
              <a:gdLst>
                <a:gd name="T0" fmla="*/ 159 w 170"/>
                <a:gd name="T1" fmla="*/ 40 h 176"/>
                <a:gd name="T2" fmla="*/ 119 w 170"/>
                <a:gd name="T3" fmla="*/ 68 h 176"/>
                <a:gd name="T4" fmla="*/ 125 w 170"/>
                <a:gd name="T5" fmla="*/ 74 h 176"/>
                <a:gd name="T6" fmla="*/ 159 w 170"/>
                <a:gd name="T7" fmla="*/ 119 h 176"/>
                <a:gd name="T8" fmla="*/ 170 w 170"/>
                <a:gd name="T9" fmla="*/ 130 h 176"/>
                <a:gd name="T10" fmla="*/ 147 w 170"/>
                <a:gd name="T11" fmla="*/ 147 h 176"/>
                <a:gd name="T12" fmla="*/ 113 w 170"/>
                <a:gd name="T13" fmla="*/ 176 h 176"/>
                <a:gd name="T14" fmla="*/ 108 w 170"/>
                <a:gd name="T15" fmla="*/ 176 h 176"/>
                <a:gd name="T16" fmla="*/ 96 w 170"/>
                <a:gd name="T17" fmla="*/ 176 h 176"/>
                <a:gd name="T18" fmla="*/ 96 w 170"/>
                <a:gd name="T19" fmla="*/ 170 h 176"/>
                <a:gd name="T20" fmla="*/ 96 w 170"/>
                <a:gd name="T21" fmla="*/ 176 h 176"/>
                <a:gd name="T22" fmla="*/ 96 w 170"/>
                <a:gd name="T23" fmla="*/ 170 h 176"/>
                <a:gd name="T24" fmla="*/ 91 w 170"/>
                <a:gd name="T25" fmla="*/ 170 h 176"/>
                <a:gd name="T26" fmla="*/ 85 w 170"/>
                <a:gd name="T27" fmla="*/ 170 h 176"/>
                <a:gd name="T28" fmla="*/ 85 w 170"/>
                <a:gd name="T29" fmla="*/ 164 h 176"/>
                <a:gd name="T30" fmla="*/ 79 w 170"/>
                <a:gd name="T31" fmla="*/ 164 h 176"/>
                <a:gd name="T32" fmla="*/ 79 w 170"/>
                <a:gd name="T33" fmla="*/ 159 h 176"/>
                <a:gd name="T34" fmla="*/ 74 w 170"/>
                <a:gd name="T35" fmla="*/ 159 h 176"/>
                <a:gd name="T36" fmla="*/ 51 w 170"/>
                <a:gd name="T37" fmla="*/ 170 h 176"/>
                <a:gd name="T38" fmla="*/ 40 w 170"/>
                <a:gd name="T39" fmla="*/ 159 h 176"/>
                <a:gd name="T40" fmla="*/ 23 w 170"/>
                <a:gd name="T41" fmla="*/ 136 h 176"/>
                <a:gd name="T42" fmla="*/ 17 w 170"/>
                <a:gd name="T43" fmla="*/ 125 h 176"/>
                <a:gd name="T44" fmla="*/ 6 w 170"/>
                <a:gd name="T45" fmla="*/ 113 h 176"/>
                <a:gd name="T46" fmla="*/ 0 w 170"/>
                <a:gd name="T47" fmla="*/ 108 h 176"/>
                <a:gd name="T48" fmla="*/ 17 w 170"/>
                <a:gd name="T49" fmla="*/ 91 h 176"/>
                <a:gd name="T50" fmla="*/ 34 w 170"/>
                <a:gd name="T51" fmla="*/ 79 h 176"/>
                <a:gd name="T52" fmla="*/ 68 w 170"/>
                <a:gd name="T53" fmla="*/ 51 h 176"/>
                <a:gd name="T54" fmla="*/ 130 w 170"/>
                <a:gd name="T55" fmla="*/ 0 h 176"/>
                <a:gd name="T56" fmla="*/ 159 w 170"/>
                <a:gd name="T57"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0" h="176">
                  <a:moveTo>
                    <a:pt x="159" y="40"/>
                  </a:moveTo>
                  <a:lnTo>
                    <a:pt x="119" y="68"/>
                  </a:lnTo>
                  <a:lnTo>
                    <a:pt x="125" y="74"/>
                  </a:lnTo>
                  <a:lnTo>
                    <a:pt x="159" y="119"/>
                  </a:lnTo>
                  <a:lnTo>
                    <a:pt x="170" y="130"/>
                  </a:lnTo>
                  <a:lnTo>
                    <a:pt x="147" y="147"/>
                  </a:lnTo>
                  <a:lnTo>
                    <a:pt x="113" y="176"/>
                  </a:lnTo>
                  <a:lnTo>
                    <a:pt x="108" y="176"/>
                  </a:lnTo>
                  <a:lnTo>
                    <a:pt x="96" y="176"/>
                  </a:lnTo>
                  <a:lnTo>
                    <a:pt x="96" y="170"/>
                  </a:lnTo>
                  <a:lnTo>
                    <a:pt x="96" y="176"/>
                  </a:lnTo>
                  <a:lnTo>
                    <a:pt x="96" y="170"/>
                  </a:lnTo>
                  <a:lnTo>
                    <a:pt x="91" y="170"/>
                  </a:lnTo>
                  <a:lnTo>
                    <a:pt x="85" y="170"/>
                  </a:lnTo>
                  <a:lnTo>
                    <a:pt x="85" y="164"/>
                  </a:lnTo>
                  <a:lnTo>
                    <a:pt x="79" y="164"/>
                  </a:lnTo>
                  <a:lnTo>
                    <a:pt x="79" y="159"/>
                  </a:lnTo>
                  <a:lnTo>
                    <a:pt x="74" y="159"/>
                  </a:lnTo>
                  <a:lnTo>
                    <a:pt x="51" y="170"/>
                  </a:lnTo>
                  <a:lnTo>
                    <a:pt x="40" y="159"/>
                  </a:lnTo>
                  <a:lnTo>
                    <a:pt x="23" y="136"/>
                  </a:lnTo>
                  <a:lnTo>
                    <a:pt x="17" y="125"/>
                  </a:lnTo>
                  <a:lnTo>
                    <a:pt x="6" y="113"/>
                  </a:lnTo>
                  <a:lnTo>
                    <a:pt x="0" y="108"/>
                  </a:lnTo>
                  <a:lnTo>
                    <a:pt x="17" y="91"/>
                  </a:lnTo>
                  <a:lnTo>
                    <a:pt x="34" y="79"/>
                  </a:lnTo>
                  <a:lnTo>
                    <a:pt x="68" y="51"/>
                  </a:lnTo>
                  <a:lnTo>
                    <a:pt x="130" y="0"/>
                  </a:lnTo>
                  <a:lnTo>
                    <a:pt x="159" y="4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166">
              <a:extLst>
                <a:ext uri="{FF2B5EF4-FFF2-40B4-BE49-F238E27FC236}">
                  <a16:creationId xmlns:a16="http://schemas.microsoft.com/office/drawing/2014/main" id="{A87EA680-B090-BF11-2AE8-DADBA973E16E}"/>
                </a:ext>
              </a:extLst>
            </p:cNvPr>
            <p:cNvSpPr>
              <a:spLocks noEditPoints="1"/>
            </p:cNvSpPr>
            <p:nvPr/>
          </p:nvSpPr>
          <p:spPr bwMode="auto">
            <a:xfrm>
              <a:off x="3337" y="3304"/>
              <a:ext cx="198" cy="221"/>
            </a:xfrm>
            <a:custGeom>
              <a:avLst/>
              <a:gdLst>
                <a:gd name="T0" fmla="*/ 5 w 198"/>
                <a:gd name="T1" fmla="*/ 23 h 221"/>
                <a:gd name="T2" fmla="*/ 11 w 198"/>
                <a:gd name="T3" fmla="*/ 17 h 221"/>
                <a:gd name="T4" fmla="*/ 22 w 198"/>
                <a:gd name="T5" fmla="*/ 17 h 221"/>
                <a:gd name="T6" fmla="*/ 22 w 198"/>
                <a:gd name="T7" fmla="*/ 17 h 221"/>
                <a:gd name="T8" fmla="*/ 28 w 198"/>
                <a:gd name="T9" fmla="*/ 11 h 221"/>
                <a:gd name="T10" fmla="*/ 34 w 198"/>
                <a:gd name="T11" fmla="*/ 17 h 221"/>
                <a:gd name="T12" fmla="*/ 34 w 198"/>
                <a:gd name="T13" fmla="*/ 17 h 221"/>
                <a:gd name="T14" fmla="*/ 45 w 198"/>
                <a:gd name="T15" fmla="*/ 11 h 221"/>
                <a:gd name="T16" fmla="*/ 51 w 198"/>
                <a:gd name="T17" fmla="*/ 6 h 221"/>
                <a:gd name="T18" fmla="*/ 56 w 198"/>
                <a:gd name="T19" fmla="*/ 0 h 221"/>
                <a:gd name="T20" fmla="*/ 68 w 198"/>
                <a:gd name="T21" fmla="*/ 6 h 221"/>
                <a:gd name="T22" fmla="*/ 68 w 198"/>
                <a:gd name="T23" fmla="*/ 6 h 221"/>
                <a:gd name="T24" fmla="*/ 96 w 198"/>
                <a:gd name="T25" fmla="*/ 0 h 221"/>
                <a:gd name="T26" fmla="*/ 102 w 198"/>
                <a:gd name="T27" fmla="*/ 11 h 221"/>
                <a:gd name="T28" fmla="*/ 113 w 198"/>
                <a:gd name="T29" fmla="*/ 17 h 221"/>
                <a:gd name="T30" fmla="*/ 124 w 198"/>
                <a:gd name="T31" fmla="*/ 23 h 221"/>
                <a:gd name="T32" fmla="*/ 136 w 198"/>
                <a:gd name="T33" fmla="*/ 17 h 221"/>
                <a:gd name="T34" fmla="*/ 147 w 198"/>
                <a:gd name="T35" fmla="*/ 11 h 221"/>
                <a:gd name="T36" fmla="*/ 164 w 198"/>
                <a:gd name="T37" fmla="*/ 11 h 221"/>
                <a:gd name="T38" fmla="*/ 153 w 198"/>
                <a:gd name="T39" fmla="*/ 57 h 221"/>
                <a:gd name="T40" fmla="*/ 141 w 198"/>
                <a:gd name="T41" fmla="*/ 62 h 221"/>
                <a:gd name="T42" fmla="*/ 147 w 198"/>
                <a:gd name="T43" fmla="*/ 74 h 221"/>
                <a:gd name="T44" fmla="*/ 141 w 198"/>
                <a:gd name="T45" fmla="*/ 79 h 221"/>
                <a:gd name="T46" fmla="*/ 147 w 198"/>
                <a:gd name="T47" fmla="*/ 91 h 221"/>
                <a:gd name="T48" fmla="*/ 136 w 198"/>
                <a:gd name="T49" fmla="*/ 96 h 221"/>
                <a:gd name="T50" fmla="*/ 124 w 198"/>
                <a:gd name="T51" fmla="*/ 96 h 221"/>
                <a:gd name="T52" fmla="*/ 124 w 198"/>
                <a:gd name="T53" fmla="*/ 113 h 221"/>
                <a:gd name="T54" fmla="*/ 124 w 198"/>
                <a:gd name="T55" fmla="*/ 125 h 221"/>
                <a:gd name="T56" fmla="*/ 119 w 198"/>
                <a:gd name="T57" fmla="*/ 136 h 221"/>
                <a:gd name="T58" fmla="*/ 119 w 198"/>
                <a:gd name="T59" fmla="*/ 142 h 221"/>
                <a:gd name="T60" fmla="*/ 130 w 198"/>
                <a:gd name="T61" fmla="*/ 153 h 221"/>
                <a:gd name="T62" fmla="*/ 136 w 198"/>
                <a:gd name="T63" fmla="*/ 159 h 221"/>
                <a:gd name="T64" fmla="*/ 141 w 198"/>
                <a:gd name="T65" fmla="*/ 170 h 221"/>
                <a:gd name="T66" fmla="*/ 147 w 198"/>
                <a:gd name="T67" fmla="*/ 187 h 221"/>
                <a:gd name="T68" fmla="*/ 153 w 198"/>
                <a:gd name="T69" fmla="*/ 216 h 221"/>
                <a:gd name="T70" fmla="*/ 141 w 198"/>
                <a:gd name="T71" fmla="*/ 221 h 221"/>
                <a:gd name="T72" fmla="*/ 62 w 198"/>
                <a:gd name="T73" fmla="*/ 221 h 221"/>
                <a:gd name="T74" fmla="*/ 5 w 198"/>
                <a:gd name="T75" fmla="*/ 216 h 221"/>
                <a:gd name="T76" fmla="*/ 0 w 198"/>
                <a:gd name="T77" fmla="*/ 159 h 221"/>
                <a:gd name="T78" fmla="*/ 175 w 198"/>
                <a:gd name="T79" fmla="*/ 6 h 221"/>
                <a:gd name="T80" fmla="*/ 175 w 198"/>
                <a:gd name="T81" fmla="*/ 34 h 221"/>
                <a:gd name="T82" fmla="*/ 175 w 198"/>
                <a:gd name="T83" fmla="*/ 79 h 221"/>
                <a:gd name="T84" fmla="*/ 175 w 198"/>
                <a:gd name="T85" fmla="*/ 125 h 221"/>
                <a:gd name="T86" fmla="*/ 181 w 198"/>
                <a:gd name="T87" fmla="*/ 170 h 221"/>
                <a:gd name="T88" fmla="*/ 198 w 198"/>
                <a:gd name="T89" fmla="*/ 221 h 221"/>
                <a:gd name="T90" fmla="*/ 187 w 198"/>
                <a:gd name="T91" fmla="*/ 216 h 221"/>
                <a:gd name="T92" fmla="*/ 181 w 198"/>
                <a:gd name="T93" fmla="*/ 210 h 221"/>
                <a:gd name="T94" fmla="*/ 181 w 198"/>
                <a:gd name="T95" fmla="*/ 199 h 221"/>
                <a:gd name="T96" fmla="*/ 175 w 198"/>
                <a:gd name="T97" fmla="*/ 187 h 221"/>
                <a:gd name="T98" fmla="*/ 175 w 198"/>
                <a:gd name="T99" fmla="*/ 176 h 221"/>
                <a:gd name="T100" fmla="*/ 170 w 198"/>
                <a:gd name="T101" fmla="*/ 153 h 221"/>
                <a:gd name="T102" fmla="*/ 170 w 198"/>
                <a:gd name="T103" fmla="*/ 142 h 221"/>
                <a:gd name="T104" fmla="*/ 170 w 198"/>
                <a:gd name="T105" fmla="*/ 131 h 221"/>
                <a:gd name="T106" fmla="*/ 170 w 198"/>
                <a:gd name="T107" fmla="*/ 119 h 221"/>
                <a:gd name="T108" fmla="*/ 170 w 198"/>
                <a:gd name="T109" fmla="*/ 91 h 221"/>
                <a:gd name="T110" fmla="*/ 170 w 198"/>
                <a:gd name="T111" fmla="*/ 34 h 221"/>
                <a:gd name="T112" fmla="*/ 175 w 198"/>
                <a:gd name="T113" fmla="*/ 17 h 221"/>
                <a:gd name="T114" fmla="*/ 175 w 198"/>
                <a:gd name="T115"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21">
                  <a:moveTo>
                    <a:pt x="0" y="23"/>
                  </a:moveTo>
                  <a:lnTo>
                    <a:pt x="5" y="23"/>
                  </a:lnTo>
                  <a:lnTo>
                    <a:pt x="11" y="23"/>
                  </a:lnTo>
                  <a:lnTo>
                    <a:pt x="11" y="17"/>
                  </a:lnTo>
                  <a:lnTo>
                    <a:pt x="17" y="17"/>
                  </a:lnTo>
                  <a:lnTo>
                    <a:pt x="22" y="17"/>
                  </a:lnTo>
                  <a:lnTo>
                    <a:pt x="22" y="11"/>
                  </a:lnTo>
                  <a:lnTo>
                    <a:pt x="22" y="17"/>
                  </a:lnTo>
                  <a:lnTo>
                    <a:pt x="28" y="17"/>
                  </a:lnTo>
                  <a:lnTo>
                    <a:pt x="28" y="11"/>
                  </a:lnTo>
                  <a:lnTo>
                    <a:pt x="28" y="17"/>
                  </a:lnTo>
                  <a:lnTo>
                    <a:pt x="34" y="17"/>
                  </a:lnTo>
                  <a:lnTo>
                    <a:pt x="34" y="11"/>
                  </a:lnTo>
                  <a:lnTo>
                    <a:pt x="34" y="17"/>
                  </a:lnTo>
                  <a:lnTo>
                    <a:pt x="39" y="11"/>
                  </a:lnTo>
                  <a:lnTo>
                    <a:pt x="45" y="11"/>
                  </a:lnTo>
                  <a:lnTo>
                    <a:pt x="51" y="11"/>
                  </a:lnTo>
                  <a:lnTo>
                    <a:pt x="51" y="6"/>
                  </a:lnTo>
                  <a:lnTo>
                    <a:pt x="56" y="6"/>
                  </a:lnTo>
                  <a:lnTo>
                    <a:pt x="56" y="0"/>
                  </a:lnTo>
                  <a:lnTo>
                    <a:pt x="62" y="0"/>
                  </a:lnTo>
                  <a:lnTo>
                    <a:pt x="68" y="6"/>
                  </a:lnTo>
                  <a:lnTo>
                    <a:pt x="68" y="0"/>
                  </a:lnTo>
                  <a:lnTo>
                    <a:pt x="68" y="6"/>
                  </a:lnTo>
                  <a:lnTo>
                    <a:pt x="73" y="6"/>
                  </a:lnTo>
                  <a:lnTo>
                    <a:pt x="96" y="0"/>
                  </a:lnTo>
                  <a:lnTo>
                    <a:pt x="102" y="6"/>
                  </a:lnTo>
                  <a:lnTo>
                    <a:pt x="102" y="11"/>
                  </a:lnTo>
                  <a:lnTo>
                    <a:pt x="102" y="17"/>
                  </a:lnTo>
                  <a:lnTo>
                    <a:pt x="113" y="17"/>
                  </a:lnTo>
                  <a:lnTo>
                    <a:pt x="119" y="17"/>
                  </a:lnTo>
                  <a:lnTo>
                    <a:pt x="124" y="23"/>
                  </a:lnTo>
                  <a:lnTo>
                    <a:pt x="130" y="23"/>
                  </a:lnTo>
                  <a:lnTo>
                    <a:pt x="136" y="17"/>
                  </a:lnTo>
                  <a:lnTo>
                    <a:pt x="141" y="17"/>
                  </a:lnTo>
                  <a:lnTo>
                    <a:pt x="147" y="11"/>
                  </a:lnTo>
                  <a:lnTo>
                    <a:pt x="153" y="11"/>
                  </a:lnTo>
                  <a:lnTo>
                    <a:pt x="164" y="11"/>
                  </a:lnTo>
                  <a:lnTo>
                    <a:pt x="153" y="45"/>
                  </a:lnTo>
                  <a:lnTo>
                    <a:pt x="153" y="57"/>
                  </a:lnTo>
                  <a:lnTo>
                    <a:pt x="147" y="62"/>
                  </a:lnTo>
                  <a:lnTo>
                    <a:pt x="141" y="62"/>
                  </a:lnTo>
                  <a:lnTo>
                    <a:pt x="141" y="68"/>
                  </a:lnTo>
                  <a:lnTo>
                    <a:pt x="147" y="74"/>
                  </a:lnTo>
                  <a:lnTo>
                    <a:pt x="141" y="74"/>
                  </a:lnTo>
                  <a:lnTo>
                    <a:pt x="141" y="79"/>
                  </a:lnTo>
                  <a:lnTo>
                    <a:pt x="147" y="85"/>
                  </a:lnTo>
                  <a:lnTo>
                    <a:pt x="147" y="91"/>
                  </a:lnTo>
                  <a:lnTo>
                    <a:pt x="147" y="96"/>
                  </a:lnTo>
                  <a:lnTo>
                    <a:pt x="136" y="96"/>
                  </a:lnTo>
                  <a:lnTo>
                    <a:pt x="130" y="91"/>
                  </a:lnTo>
                  <a:lnTo>
                    <a:pt x="124" y="96"/>
                  </a:lnTo>
                  <a:lnTo>
                    <a:pt x="124" y="108"/>
                  </a:lnTo>
                  <a:lnTo>
                    <a:pt x="124" y="113"/>
                  </a:lnTo>
                  <a:lnTo>
                    <a:pt x="124" y="119"/>
                  </a:lnTo>
                  <a:lnTo>
                    <a:pt x="124" y="125"/>
                  </a:lnTo>
                  <a:lnTo>
                    <a:pt x="124" y="136"/>
                  </a:lnTo>
                  <a:lnTo>
                    <a:pt x="119" y="136"/>
                  </a:lnTo>
                  <a:lnTo>
                    <a:pt x="124" y="142"/>
                  </a:lnTo>
                  <a:lnTo>
                    <a:pt x="119" y="142"/>
                  </a:lnTo>
                  <a:lnTo>
                    <a:pt x="124" y="148"/>
                  </a:lnTo>
                  <a:lnTo>
                    <a:pt x="130" y="153"/>
                  </a:lnTo>
                  <a:lnTo>
                    <a:pt x="136" y="153"/>
                  </a:lnTo>
                  <a:lnTo>
                    <a:pt x="136" y="159"/>
                  </a:lnTo>
                  <a:lnTo>
                    <a:pt x="141" y="165"/>
                  </a:lnTo>
                  <a:lnTo>
                    <a:pt x="141" y="170"/>
                  </a:lnTo>
                  <a:lnTo>
                    <a:pt x="147" y="170"/>
                  </a:lnTo>
                  <a:lnTo>
                    <a:pt x="147" y="187"/>
                  </a:lnTo>
                  <a:lnTo>
                    <a:pt x="153" y="210"/>
                  </a:lnTo>
                  <a:lnTo>
                    <a:pt x="153" y="216"/>
                  </a:lnTo>
                  <a:lnTo>
                    <a:pt x="153" y="221"/>
                  </a:lnTo>
                  <a:lnTo>
                    <a:pt x="141" y="221"/>
                  </a:lnTo>
                  <a:lnTo>
                    <a:pt x="136" y="221"/>
                  </a:lnTo>
                  <a:lnTo>
                    <a:pt x="62" y="221"/>
                  </a:lnTo>
                  <a:lnTo>
                    <a:pt x="34" y="216"/>
                  </a:lnTo>
                  <a:lnTo>
                    <a:pt x="5" y="216"/>
                  </a:lnTo>
                  <a:lnTo>
                    <a:pt x="0" y="210"/>
                  </a:lnTo>
                  <a:lnTo>
                    <a:pt x="0" y="159"/>
                  </a:lnTo>
                  <a:lnTo>
                    <a:pt x="0" y="23"/>
                  </a:lnTo>
                  <a:close/>
                  <a:moveTo>
                    <a:pt x="175" y="6"/>
                  </a:moveTo>
                  <a:lnTo>
                    <a:pt x="181" y="6"/>
                  </a:lnTo>
                  <a:lnTo>
                    <a:pt x="175" y="34"/>
                  </a:lnTo>
                  <a:lnTo>
                    <a:pt x="175" y="62"/>
                  </a:lnTo>
                  <a:lnTo>
                    <a:pt x="175" y="79"/>
                  </a:lnTo>
                  <a:lnTo>
                    <a:pt x="175" y="102"/>
                  </a:lnTo>
                  <a:lnTo>
                    <a:pt x="175" y="125"/>
                  </a:lnTo>
                  <a:lnTo>
                    <a:pt x="175" y="136"/>
                  </a:lnTo>
                  <a:lnTo>
                    <a:pt x="181" y="170"/>
                  </a:lnTo>
                  <a:lnTo>
                    <a:pt x="187" y="193"/>
                  </a:lnTo>
                  <a:lnTo>
                    <a:pt x="198" y="221"/>
                  </a:lnTo>
                  <a:lnTo>
                    <a:pt x="187" y="221"/>
                  </a:lnTo>
                  <a:lnTo>
                    <a:pt x="187" y="216"/>
                  </a:lnTo>
                  <a:lnTo>
                    <a:pt x="181" y="216"/>
                  </a:lnTo>
                  <a:lnTo>
                    <a:pt x="181" y="210"/>
                  </a:lnTo>
                  <a:lnTo>
                    <a:pt x="181" y="204"/>
                  </a:lnTo>
                  <a:lnTo>
                    <a:pt x="181" y="199"/>
                  </a:lnTo>
                  <a:lnTo>
                    <a:pt x="181" y="193"/>
                  </a:lnTo>
                  <a:lnTo>
                    <a:pt x="175" y="187"/>
                  </a:lnTo>
                  <a:lnTo>
                    <a:pt x="175" y="182"/>
                  </a:lnTo>
                  <a:lnTo>
                    <a:pt x="175" y="176"/>
                  </a:lnTo>
                  <a:lnTo>
                    <a:pt x="175" y="159"/>
                  </a:lnTo>
                  <a:lnTo>
                    <a:pt x="170" y="153"/>
                  </a:lnTo>
                  <a:lnTo>
                    <a:pt x="170" y="148"/>
                  </a:lnTo>
                  <a:lnTo>
                    <a:pt x="170" y="142"/>
                  </a:lnTo>
                  <a:lnTo>
                    <a:pt x="170" y="136"/>
                  </a:lnTo>
                  <a:lnTo>
                    <a:pt x="170" y="131"/>
                  </a:lnTo>
                  <a:lnTo>
                    <a:pt x="170" y="125"/>
                  </a:lnTo>
                  <a:lnTo>
                    <a:pt x="170" y="119"/>
                  </a:lnTo>
                  <a:lnTo>
                    <a:pt x="170" y="108"/>
                  </a:lnTo>
                  <a:lnTo>
                    <a:pt x="170" y="91"/>
                  </a:lnTo>
                  <a:lnTo>
                    <a:pt x="170" y="45"/>
                  </a:lnTo>
                  <a:lnTo>
                    <a:pt x="170" y="34"/>
                  </a:lnTo>
                  <a:lnTo>
                    <a:pt x="170" y="28"/>
                  </a:lnTo>
                  <a:lnTo>
                    <a:pt x="175" y="17"/>
                  </a:lnTo>
                  <a:lnTo>
                    <a:pt x="175" y="11"/>
                  </a:lnTo>
                  <a:lnTo>
                    <a:pt x="175"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167">
              <a:extLst>
                <a:ext uri="{FF2B5EF4-FFF2-40B4-BE49-F238E27FC236}">
                  <a16:creationId xmlns:a16="http://schemas.microsoft.com/office/drawing/2014/main" id="{235D48A2-83AA-3E32-9DCB-72A50FBFE871}"/>
                </a:ext>
              </a:extLst>
            </p:cNvPr>
            <p:cNvSpPr>
              <a:spLocks/>
            </p:cNvSpPr>
            <p:nvPr/>
          </p:nvSpPr>
          <p:spPr bwMode="auto">
            <a:xfrm>
              <a:off x="2577" y="2533"/>
              <a:ext cx="198" cy="176"/>
            </a:xfrm>
            <a:custGeom>
              <a:avLst/>
              <a:gdLst>
                <a:gd name="T0" fmla="*/ 34 w 198"/>
                <a:gd name="T1" fmla="*/ 0 h 176"/>
                <a:gd name="T2" fmla="*/ 198 w 198"/>
                <a:gd name="T3" fmla="*/ 6 h 176"/>
                <a:gd name="T4" fmla="*/ 187 w 198"/>
                <a:gd name="T5" fmla="*/ 176 h 176"/>
                <a:gd name="T6" fmla="*/ 153 w 198"/>
                <a:gd name="T7" fmla="*/ 176 h 176"/>
                <a:gd name="T8" fmla="*/ 119 w 198"/>
                <a:gd name="T9" fmla="*/ 176 h 176"/>
                <a:gd name="T10" fmla="*/ 34 w 198"/>
                <a:gd name="T11" fmla="*/ 170 h 176"/>
                <a:gd name="T12" fmla="*/ 34 w 198"/>
                <a:gd name="T13" fmla="*/ 165 h 176"/>
                <a:gd name="T14" fmla="*/ 28 w 198"/>
                <a:gd name="T15" fmla="*/ 159 h 176"/>
                <a:gd name="T16" fmla="*/ 17 w 198"/>
                <a:gd name="T17" fmla="*/ 153 h 176"/>
                <a:gd name="T18" fmla="*/ 17 w 198"/>
                <a:gd name="T19" fmla="*/ 148 h 176"/>
                <a:gd name="T20" fmla="*/ 11 w 198"/>
                <a:gd name="T21" fmla="*/ 148 h 176"/>
                <a:gd name="T22" fmla="*/ 11 w 198"/>
                <a:gd name="T23" fmla="*/ 142 h 176"/>
                <a:gd name="T24" fmla="*/ 6 w 198"/>
                <a:gd name="T25" fmla="*/ 142 h 176"/>
                <a:gd name="T26" fmla="*/ 11 w 198"/>
                <a:gd name="T27" fmla="*/ 136 h 176"/>
                <a:gd name="T28" fmla="*/ 11 w 198"/>
                <a:gd name="T29" fmla="*/ 131 h 176"/>
                <a:gd name="T30" fmla="*/ 6 w 198"/>
                <a:gd name="T31" fmla="*/ 131 h 176"/>
                <a:gd name="T32" fmla="*/ 6 w 198"/>
                <a:gd name="T33" fmla="*/ 125 h 176"/>
                <a:gd name="T34" fmla="*/ 0 w 198"/>
                <a:gd name="T35" fmla="*/ 125 h 176"/>
                <a:gd name="T36" fmla="*/ 6 w 198"/>
                <a:gd name="T37" fmla="*/ 119 h 176"/>
                <a:gd name="T38" fmla="*/ 11 w 198"/>
                <a:gd name="T39" fmla="*/ 119 h 176"/>
                <a:gd name="T40" fmla="*/ 11 w 198"/>
                <a:gd name="T41" fmla="*/ 114 h 176"/>
                <a:gd name="T42" fmla="*/ 17 w 198"/>
                <a:gd name="T43" fmla="*/ 114 h 176"/>
                <a:gd name="T44" fmla="*/ 17 w 198"/>
                <a:gd name="T45" fmla="*/ 108 h 176"/>
                <a:gd name="T46" fmla="*/ 17 w 198"/>
                <a:gd name="T47" fmla="*/ 102 h 176"/>
                <a:gd name="T48" fmla="*/ 17 w 198"/>
                <a:gd name="T49" fmla="*/ 97 h 176"/>
                <a:gd name="T50" fmla="*/ 17 w 198"/>
                <a:gd name="T51" fmla="*/ 91 h 176"/>
                <a:gd name="T52" fmla="*/ 23 w 198"/>
                <a:gd name="T53" fmla="*/ 91 h 176"/>
                <a:gd name="T54" fmla="*/ 28 w 198"/>
                <a:gd name="T55" fmla="*/ 91 h 176"/>
                <a:gd name="T56" fmla="*/ 28 w 198"/>
                <a:gd name="T57" fmla="*/ 85 h 176"/>
                <a:gd name="T58" fmla="*/ 28 w 198"/>
                <a:gd name="T59" fmla="*/ 80 h 176"/>
                <a:gd name="T60" fmla="*/ 28 w 198"/>
                <a:gd name="T61" fmla="*/ 68 h 176"/>
                <a:gd name="T62" fmla="*/ 34 w 198"/>
                <a:gd name="T63" fmla="*/ 68 h 176"/>
                <a:gd name="T64" fmla="*/ 34 w 198"/>
                <a:gd name="T65" fmla="*/ 63 h 176"/>
                <a:gd name="T66" fmla="*/ 34 w 198"/>
                <a:gd name="T67" fmla="*/ 40 h 176"/>
                <a:gd name="T68" fmla="*/ 34 w 198"/>
                <a:gd name="T6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76">
                  <a:moveTo>
                    <a:pt x="34" y="0"/>
                  </a:moveTo>
                  <a:lnTo>
                    <a:pt x="198" y="6"/>
                  </a:lnTo>
                  <a:lnTo>
                    <a:pt x="187" y="176"/>
                  </a:lnTo>
                  <a:lnTo>
                    <a:pt x="153" y="176"/>
                  </a:lnTo>
                  <a:lnTo>
                    <a:pt x="119" y="176"/>
                  </a:lnTo>
                  <a:lnTo>
                    <a:pt x="34" y="170"/>
                  </a:lnTo>
                  <a:lnTo>
                    <a:pt x="34" y="165"/>
                  </a:lnTo>
                  <a:lnTo>
                    <a:pt x="28" y="159"/>
                  </a:lnTo>
                  <a:lnTo>
                    <a:pt x="17" y="153"/>
                  </a:lnTo>
                  <a:lnTo>
                    <a:pt x="17" y="148"/>
                  </a:lnTo>
                  <a:lnTo>
                    <a:pt x="11" y="148"/>
                  </a:lnTo>
                  <a:lnTo>
                    <a:pt x="11" y="142"/>
                  </a:lnTo>
                  <a:lnTo>
                    <a:pt x="6" y="142"/>
                  </a:lnTo>
                  <a:lnTo>
                    <a:pt x="11" y="136"/>
                  </a:lnTo>
                  <a:lnTo>
                    <a:pt x="11" y="131"/>
                  </a:lnTo>
                  <a:lnTo>
                    <a:pt x="6" y="131"/>
                  </a:lnTo>
                  <a:lnTo>
                    <a:pt x="6" y="125"/>
                  </a:lnTo>
                  <a:lnTo>
                    <a:pt x="0" y="125"/>
                  </a:lnTo>
                  <a:lnTo>
                    <a:pt x="6" y="119"/>
                  </a:lnTo>
                  <a:lnTo>
                    <a:pt x="11" y="119"/>
                  </a:lnTo>
                  <a:lnTo>
                    <a:pt x="11" y="114"/>
                  </a:lnTo>
                  <a:lnTo>
                    <a:pt x="17" y="114"/>
                  </a:lnTo>
                  <a:lnTo>
                    <a:pt x="17" y="108"/>
                  </a:lnTo>
                  <a:lnTo>
                    <a:pt x="17" y="102"/>
                  </a:lnTo>
                  <a:lnTo>
                    <a:pt x="17" y="97"/>
                  </a:lnTo>
                  <a:lnTo>
                    <a:pt x="17" y="91"/>
                  </a:lnTo>
                  <a:lnTo>
                    <a:pt x="23" y="91"/>
                  </a:lnTo>
                  <a:lnTo>
                    <a:pt x="28" y="91"/>
                  </a:lnTo>
                  <a:lnTo>
                    <a:pt x="28" y="85"/>
                  </a:lnTo>
                  <a:lnTo>
                    <a:pt x="28" y="80"/>
                  </a:lnTo>
                  <a:lnTo>
                    <a:pt x="28" y="68"/>
                  </a:lnTo>
                  <a:lnTo>
                    <a:pt x="34" y="68"/>
                  </a:lnTo>
                  <a:lnTo>
                    <a:pt x="34" y="63"/>
                  </a:lnTo>
                  <a:lnTo>
                    <a:pt x="34" y="40"/>
                  </a:lnTo>
                  <a:lnTo>
                    <a:pt x="3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168">
              <a:extLst>
                <a:ext uri="{FF2B5EF4-FFF2-40B4-BE49-F238E27FC236}">
                  <a16:creationId xmlns:a16="http://schemas.microsoft.com/office/drawing/2014/main" id="{6D9063D3-FB00-6D91-3864-6FFCA6CD1254}"/>
                </a:ext>
              </a:extLst>
            </p:cNvPr>
            <p:cNvSpPr>
              <a:spLocks noEditPoints="1"/>
            </p:cNvSpPr>
            <p:nvPr/>
          </p:nvSpPr>
          <p:spPr bwMode="auto">
            <a:xfrm>
              <a:off x="3320" y="3191"/>
              <a:ext cx="238" cy="136"/>
            </a:xfrm>
            <a:custGeom>
              <a:avLst/>
              <a:gdLst>
                <a:gd name="T0" fmla="*/ 39 w 238"/>
                <a:gd name="T1" fmla="*/ 0 h 136"/>
                <a:gd name="T2" fmla="*/ 45 w 238"/>
                <a:gd name="T3" fmla="*/ 5 h 136"/>
                <a:gd name="T4" fmla="*/ 51 w 238"/>
                <a:gd name="T5" fmla="*/ 11 h 136"/>
                <a:gd name="T6" fmla="*/ 51 w 238"/>
                <a:gd name="T7" fmla="*/ 17 h 136"/>
                <a:gd name="T8" fmla="*/ 56 w 238"/>
                <a:gd name="T9" fmla="*/ 22 h 136"/>
                <a:gd name="T10" fmla="*/ 62 w 238"/>
                <a:gd name="T11" fmla="*/ 28 h 136"/>
                <a:gd name="T12" fmla="*/ 147 w 238"/>
                <a:gd name="T13" fmla="*/ 28 h 136"/>
                <a:gd name="T14" fmla="*/ 209 w 238"/>
                <a:gd name="T15" fmla="*/ 28 h 136"/>
                <a:gd name="T16" fmla="*/ 198 w 238"/>
                <a:gd name="T17" fmla="*/ 51 h 136"/>
                <a:gd name="T18" fmla="*/ 198 w 238"/>
                <a:gd name="T19" fmla="*/ 56 h 136"/>
                <a:gd name="T20" fmla="*/ 192 w 238"/>
                <a:gd name="T21" fmla="*/ 73 h 136"/>
                <a:gd name="T22" fmla="*/ 187 w 238"/>
                <a:gd name="T23" fmla="*/ 102 h 136"/>
                <a:gd name="T24" fmla="*/ 175 w 238"/>
                <a:gd name="T25" fmla="*/ 107 h 136"/>
                <a:gd name="T26" fmla="*/ 164 w 238"/>
                <a:gd name="T27" fmla="*/ 113 h 136"/>
                <a:gd name="T28" fmla="*/ 147 w 238"/>
                <a:gd name="T29" fmla="*/ 119 h 136"/>
                <a:gd name="T30" fmla="*/ 147 w 238"/>
                <a:gd name="T31" fmla="*/ 113 h 136"/>
                <a:gd name="T32" fmla="*/ 153 w 238"/>
                <a:gd name="T33" fmla="*/ 107 h 136"/>
                <a:gd name="T34" fmla="*/ 158 w 238"/>
                <a:gd name="T35" fmla="*/ 102 h 136"/>
                <a:gd name="T36" fmla="*/ 164 w 238"/>
                <a:gd name="T37" fmla="*/ 96 h 136"/>
                <a:gd name="T38" fmla="*/ 158 w 238"/>
                <a:gd name="T39" fmla="*/ 90 h 136"/>
                <a:gd name="T40" fmla="*/ 147 w 238"/>
                <a:gd name="T41" fmla="*/ 96 h 136"/>
                <a:gd name="T42" fmla="*/ 136 w 238"/>
                <a:gd name="T43" fmla="*/ 107 h 136"/>
                <a:gd name="T44" fmla="*/ 119 w 238"/>
                <a:gd name="T45" fmla="*/ 119 h 136"/>
                <a:gd name="T46" fmla="*/ 90 w 238"/>
                <a:gd name="T47" fmla="*/ 119 h 136"/>
                <a:gd name="T48" fmla="*/ 85 w 238"/>
                <a:gd name="T49" fmla="*/ 113 h 136"/>
                <a:gd name="T50" fmla="*/ 79 w 238"/>
                <a:gd name="T51" fmla="*/ 113 h 136"/>
                <a:gd name="T52" fmla="*/ 73 w 238"/>
                <a:gd name="T53" fmla="*/ 119 h 136"/>
                <a:gd name="T54" fmla="*/ 68 w 238"/>
                <a:gd name="T55" fmla="*/ 124 h 136"/>
                <a:gd name="T56" fmla="*/ 56 w 238"/>
                <a:gd name="T57" fmla="*/ 124 h 136"/>
                <a:gd name="T58" fmla="*/ 51 w 238"/>
                <a:gd name="T59" fmla="*/ 124 h 136"/>
                <a:gd name="T60" fmla="*/ 45 w 238"/>
                <a:gd name="T61" fmla="*/ 130 h 136"/>
                <a:gd name="T62" fmla="*/ 45 w 238"/>
                <a:gd name="T63" fmla="*/ 130 h 136"/>
                <a:gd name="T64" fmla="*/ 39 w 238"/>
                <a:gd name="T65" fmla="*/ 124 h 136"/>
                <a:gd name="T66" fmla="*/ 34 w 238"/>
                <a:gd name="T67" fmla="*/ 130 h 136"/>
                <a:gd name="T68" fmla="*/ 28 w 238"/>
                <a:gd name="T69" fmla="*/ 136 h 136"/>
                <a:gd name="T70" fmla="*/ 17 w 238"/>
                <a:gd name="T71" fmla="*/ 136 h 136"/>
                <a:gd name="T72" fmla="*/ 0 w 238"/>
                <a:gd name="T73" fmla="*/ 119 h 136"/>
                <a:gd name="T74" fmla="*/ 0 w 238"/>
                <a:gd name="T75" fmla="*/ 0 h 136"/>
                <a:gd name="T76" fmla="*/ 232 w 238"/>
                <a:gd name="T77" fmla="*/ 22 h 136"/>
                <a:gd name="T78" fmla="*/ 226 w 238"/>
                <a:gd name="T79" fmla="*/ 45 h 136"/>
                <a:gd name="T80" fmla="*/ 204 w 238"/>
                <a:gd name="T81" fmla="*/ 96 h 136"/>
                <a:gd name="T82" fmla="*/ 192 w 238"/>
                <a:gd name="T83" fmla="*/ 119 h 136"/>
                <a:gd name="T84" fmla="*/ 198 w 238"/>
                <a:gd name="T85" fmla="*/ 113 h 136"/>
                <a:gd name="T86" fmla="*/ 198 w 238"/>
                <a:gd name="T87" fmla="*/ 102 h 136"/>
                <a:gd name="T88" fmla="*/ 204 w 238"/>
                <a:gd name="T89" fmla="*/ 79 h 136"/>
                <a:gd name="T90" fmla="*/ 215 w 238"/>
                <a:gd name="T91" fmla="*/ 56 h 136"/>
                <a:gd name="T92" fmla="*/ 221 w 238"/>
                <a:gd name="T93" fmla="*/ 39 h 136"/>
                <a:gd name="T94" fmla="*/ 226 w 238"/>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136">
                  <a:moveTo>
                    <a:pt x="34" y="0"/>
                  </a:moveTo>
                  <a:lnTo>
                    <a:pt x="39" y="0"/>
                  </a:lnTo>
                  <a:lnTo>
                    <a:pt x="39" y="5"/>
                  </a:lnTo>
                  <a:lnTo>
                    <a:pt x="45" y="5"/>
                  </a:lnTo>
                  <a:lnTo>
                    <a:pt x="51" y="5"/>
                  </a:lnTo>
                  <a:lnTo>
                    <a:pt x="51" y="11"/>
                  </a:lnTo>
                  <a:lnTo>
                    <a:pt x="56" y="17"/>
                  </a:lnTo>
                  <a:lnTo>
                    <a:pt x="51" y="17"/>
                  </a:lnTo>
                  <a:lnTo>
                    <a:pt x="56" y="17"/>
                  </a:lnTo>
                  <a:lnTo>
                    <a:pt x="56" y="22"/>
                  </a:lnTo>
                  <a:lnTo>
                    <a:pt x="62" y="22"/>
                  </a:lnTo>
                  <a:lnTo>
                    <a:pt x="62" y="28"/>
                  </a:lnTo>
                  <a:lnTo>
                    <a:pt x="68" y="28"/>
                  </a:lnTo>
                  <a:lnTo>
                    <a:pt x="147" y="28"/>
                  </a:lnTo>
                  <a:lnTo>
                    <a:pt x="192" y="28"/>
                  </a:lnTo>
                  <a:lnTo>
                    <a:pt x="209" y="28"/>
                  </a:lnTo>
                  <a:lnTo>
                    <a:pt x="204" y="51"/>
                  </a:lnTo>
                  <a:lnTo>
                    <a:pt x="198" y="51"/>
                  </a:lnTo>
                  <a:lnTo>
                    <a:pt x="204" y="56"/>
                  </a:lnTo>
                  <a:lnTo>
                    <a:pt x="198" y="56"/>
                  </a:lnTo>
                  <a:lnTo>
                    <a:pt x="198" y="68"/>
                  </a:lnTo>
                  <a:lnTo>
                    <a:pt x="192" y="73"/>
                  </a:lnTo>
                  <a:lnTo>
                    <a:pt x="187" y="96"/>
                  </a:lnTo>
                  <a:lnTo>
                    <a:pt x="187" y="102"/>
                  </a:lnTo>
                  <a:lnTo>
                    <a:pt x="181" y="107"/>
                  </a:lnTo>
                  <a:lnTo>
                    <a:pt x="175" y="107"/>
                  </a:lnTo>
                  <a:lnTo>
                    <a:pt x="170" y="107"/>
                  </a:lnTo>
                  <a:lnTo>
                    <a:pt x="164" y="113"/>
                  </a:lnTo>
                  <a:lnTo>
                    <a:pt x="153" y="119"/>
                  </a:lnTo>
                  <a:lnTo>
                    <a:pt x="147" y="119"/>
                  </a:lnTo>
                  <a:lnTo>
                    <a:pt x="141" y="113"/>
                  </a:lnTo>
                  <a:lnTo>
                    <a:pt x="147" y="113"/>
                  </a:lnTo>
                  <a:lnTo>
                    <a:pt x="153" y="113"/>
                  </a:lnTo>
                  <a:lnTo>
                    <a:pt x="153" y="107"/>
                  </a:lnTo>
                  <a:lnTo>
                    <a:pt x="158" y="107"/>
                  </a:lnTo>
                  <a:lnTo>
                    <a:pt x="158" y="102"/>
                  </a:lnTo>
                  <a:lnTo>
                    <a:pt x="164" y="102"/>
                  </a:lnTo>
                  <a:lnTo>
                    <a:pt x="164" y="96"/>
                  </a:lnTo>
                  <a:lnTo>
                    <a:pt x="164" y="90"/>
                  </a:lnTo>
                  <a:lnTo>
                    <a:pt x="158" y="90"/>
                  </a:lnTo>
                  <a:lnTo>
                    <a:pt x="153" y="90"/>
                  </a:lnTo>
                  <a:lnTo>
                    <a:pt x="147" y="96"/>
                  </a:lnTo>
                  <a:lnTo>
                    <a:pt x="147" y="102"/>
                  </a:lnTo>
                  <a:lnTo>
                    <a:pt x="136" y="107"/>
                  </a:lnTo>
                  <a:lnTo>
                    <a:pt x="124" y="113"/>
                  </a:lnTo>
                  <a:lnTo>
                    <a:pt x="119" y="119"/>
                  </a:lnTo>
                  <a:lnTo>
                    <a:pt x="113" y="113"/>
                  </a:lnTo>
                  <a:lnTo>
                    <a:pt x="90" y="119"/>
                  </a:lnTo>
                  <a:lnTo>
                    <a:pt x="85" y="119"/>
                  </a:lnTo>
                  <a:lnTo>
                    <a:pt x="85" y="113"/>
                  </a:lnTo>
                  <a:lnTo>
                    <a:pt x="85" y="119"/>
                  </a:lnTo>
                  <a:lnTo>
                    <a:pt x="79" y="113"/>
                  </a:lnTo>
                  <a:lnTo>
                    <a:pt x="73" y="113"/>
                  </a:lnTo>
                  <a:lnTo>
                    <a:pt x="73" y="119"/>
                  </a:lnTo>
                  <a:lnTo>
                    <a:pt x="68" y="119"/>
                  </a:lnTo>
                  <a:lnTo>
                    <a:pt x="68" y="124"/>
                  </a:lnTo>
                  <a:lnTo>
                    <a:pt x="62" y="124"/>
                  </a:lnTo>
                  <a:lnTo>
                    <a:pt x="56" y="124"/>
                  </a:lnTo>
                  <a:lnTo>
                    <a:pt x="51" y="130"/>
                  </a:lnTo>
                  <a:lnTo>
                    <a:pt x="51" y="124"/>
                  </a:lnTo>
                  <a:lnTo>
                    <a:pt x="51" y="130"/>
                  </a:lnTo>
                  <a:lnTo>
                    <a:pt x="45" y="130"/>
                  </a:lnTo>
                  <a:lnTo>
                    <a:pt x="45" y="124"/>
                  </a:lnTo>
                  <a:lnTo>
                    <a:pt x="45" y="130"/>
                  </a:lnTo>
                  <a:lnTo>
                    <a:pt x="39" y="130"/>
                  </a:lnTo>
                  <a:lnTo>
                    <a:pt x="39" y="124"/>
                  </a:lnTo>
                  <a:lnTo>
                    <a:pt x="39" y="130"/>
                  </a:lnTo>
                  <a:lnTo>
                    <a:pt x="34" y="130"/>
                  </a:lnTo>
                  <a:lnTo>
                    <a:pt x="28" y="130"/>
                  </a:lnTo>
                  <a:lnTo>
                    <a:pt x="28" y="136"/>
                  </a:lnTo>
                  <a:lnTo>
                    <a:pt x="22" y="136"/>
                  </a:lnTo>
                  <a:lnTo>
                    <a:pt x="17" y="136"/>
                  </a:lnTo>
                  <a:lnTo>
                    <a:pt x="22" y="119"/>
                  </a:lnTo>
                  <a:lnTo>
                    <a:pt x="0" y="119"/>
                  </a:lnTo>
                  <a:lnTo>
                    <a:pt x="0" y="56"/>
                  </a:lnTo>
                  <a:lnTo>
                    <a:pt x="0" y="0"/>
                  </a:lnTo>
                  <a:lnTo>
                    <a:pt x="34" y="0"/>
                  </a:lnTo>
                  <a:close/>
                  <a:moveTo>
                    <a:pt x="232" y="22"/>
                  </a:moveTo>
                  <a:lnTo>
                    <a:pt x="238" y="28"/>
                  </a:lnTo>
                  <a:lnTo>
                    <a:pt x="226" y="45"/>
                  </a:lnTo>
                  <a:lnTo>
                    <a:pt x="221" y="68"/>
                  </a:lnTo>
                  <a:lnTo>
                    <a:pt x="204" y="96"/>
                  </a:lnTo>
                  <a:lnTo>
                    <a:pt x="198" y="119"/>
                  </a:lnTo>
                  <a:lnTo>
                    <a:pt x="192" y="119"/>
                  </a:lnTo>
                  <a:lnTo>
                    <a:pt x="192" y="113"/>
                  </a:lnTo>
                  <a:lnTo>
                    <a:pt x="198" y="113"/>
                  </a:lnTo>
                  <a:lnTo>
                    <a:pt x="198" y="107"/>
                  </a:lnTo>
                  <a:lnTo>
                    <a:pt x="198" y="102"/>
                  </a:lnTo>
                  <a:lnTo>
                    <a:pt x="198" y="90"/>
                  </a:lnTo>
                  <a:lnTo>
                    <a:pt x="204" y="79"/>
                  </a:lnTo>
                  <a:lnTo>
                    <a:pt x="204" y="68"/>
                  </a:lnTo>
                  <a:lnTo>
                    <a:pt x="215" y="56"/>
                  </a:lnTo>
                  <a:lnTo>
                    <a:pt x="215" y="51"/>
                  </a:lnTo>
                  <a:lnTo>
                    <a:pt x="221" y="39"/>
                  </a:lnTo>
                  <a:lnTo>
                    <a:pt x="226" y="39"/>
                  </a:lnTo>
                  <a:lnTo>
                    <a:pt x="226" y="28"/>
                  </a:lnTo>
                  <a:lnTo>
                    <a:pt x="232"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169">
              <a:extLst>
                <a:ext uri="{FF2B5EF4-FFF2-40B4-BE49-F238E27FC236}">
                  <a16:creationId xmlns:a16="http://schemas.microsoft.com/office/drawing/2014/main" id="{E38960AB-4B58-DF2E-34FA-AC33D68E68A3}"/>
                </a:ext>
              </a:extLst>
            </p:cNvPr>
            <p:cNvSpPr>
              <a:spLocks/>
            </p:cNvSpPr>
            <p:nvPr/>
          </p:nvSpPr>
          <p:spPr bwMode="auto">
            <a:xfrm>
              <a:off x="2951" y="2862"/>
              <a:ext cx="176" cy="193"/>
            </a:xfrm>
            <a:custGeom>
              <a:avLst/>
              <a:gdLst>
                <a:gd name="T0" fmla="*/ 176 w 176"/>
                <a:gd name="T1" fmla="*/ 6 h 193"/>
                <a:gd name="T2" fmla="*/ 170 w 176"/>
                <a:gd name="T3" fmla="*/ 130 h 193"/>
                <a:gd name="T4" fmla="*/ 170 w 176"/>
                <a:gd name="T5" fmla="*/ 147 h 193"/>
                <a:gd name="T6" fmla="*/ 164 w 176"/>
                <a:gd name="T7" fmla="*/ 176 h 193"/>
                <a:gd name="T8" fmla="*/ 164 w 176"/>
                <a:gd name="T9" fmla="*/ 193 h 193"/>
                <a:gd name="T10" fmla="*/ 113 w 176"/>
                <a:gd name="T11" fmla="*/ 193 h 193"/>
                <a:gd name="T12" fmla="*/ 85 w 176"/>
                <a:gd name="T13" fmla="*/ 193 h 193"/>
                <a:gd name="T14" fmla="*/ 0 w 176"/>
                <a:gd name="T15" fmla="*/ 193 h 193"/>
                <a:gd name="T16" fmla="*/ 6 w 176"/>
                <a:gd name="T17" fmla="*/ 142 h 193"/>
                <a:gd name="T18" fmla="*/ 6 w 176"/>
                <a:gd name="T19" fmla="*/ 136 h 193"/>
                <a:gd name="T20" fmla="*/ 6 w 176"/>
                <a:gd name="T21" fmla="*/ 125 h 193"/>
                <a:gd name="T22" fmla="*/ 6 w 176"/>
                <a:gd name="T23" fmla="*/ 91 h 193"/>
                <a:gd name="T24" fmla="*/ 6 w 176"/>
                <a:gd name="T25" fmla="*/ 68 h 193"/>
                <a:gd name="T26" fmla="*/ 6 w 176"/>
                <a:gd name="T27" fmla="*/ 45 h 193"/>
                <a:gd name="T28" fmla="*/ 6 w 176"/>
                <a:gd name="T29" fmla="*/ 0 h 193"/>
                <a:gd name="T30" fmla="*/ 57 w 176"/>
                <a:gd name="T31" fmla="*/ 0 h 193"/>
                <a:gd name="T32" fmla="*/ 102 w 176"/>
                <a:gd name="T33" fmla="*/ 0 h 193"/>
                <a:gd name="T34" fmla="*/ 176 w 176"/>
                <a:gd name="T35"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93">
                  <a:moveTo>
                    <a:pt x="176" y="6"/>
                  </a:moveTo>
                  <a:lnTo>
                    <a:pt x="170" y="130"/>
                  </a:lnTo>
                  <a:lnTo>
                    <a:pt x="170" y="147"/>
                  </a:lnTo>
                  <a:lnTo>
                    <a:pt x="164" y="176"/>
                  </a:lnTo>
                  <a:lnTo>
                    <a:pt x="164" y="193"/>
                  </a:lnTo>
                  <a:lnTo>
                    <a:pt x="113" y="193"/>
                  </a:lnTo>
                  <a:lnTo>
                    <a:pt x="85" y="193"/>
                  </a:lnTo>
                  <a:lnTo>
                    <a:pt x="0" y="193"/>
                  </a:lnTo>
                  <a:lnTo>
                    <a:pt x="6" y="142"/>
                  </a:lnTo>
                  <a:lnTo>
                    <a:pt x="6" y="136"/>
                  </a:lnTo>
                  <a:lnTo>
                    <a:pt x="6" y="125"/>
                  </a:lnTo>
                  <a:lnTo>
                    <a:pt x="6" y="91"/>
                  </a:lnTo>
                  <a:lnTo>
                    <a:pt x="6" y="68"/>
                  </a:lnTo>
                  <a:lnTo>
                    <a:pt x="6" y="45"/>
                  </a:lnTo>
                  <a:lnTo>
                    <a:pt x="6" y="0"/>
                  </a:lnTo>
                  <a:lnTo>
                    <a:pt x="57" y="0"/>
                  </a:lnTo>
                  <a:lnTo>
                    <a:pt x="102" y="0"/>
                  </a:lnTo>
                  <a:lnTo>
                    <a:pt x="17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170">
              <a:extLst>
                <a:ext uri="{FF2B5EF4-FFF2-40B4-BE49-F238E27FC236}">
                  <a16:creationId xmlns:a16="http://schemas.microsoft.com/office/drawing/2014/main" id="{FF00385D-0B4C-5BC1-DB41-F7ED14BFAFF5}"/>
                </a:ext>
              </a:extLst>
            </p:cNvPr>
            <p:cNvSpPr>
              <a:spLocks/>
            </p:cNvSpPr>
            <p:nvPr/>
          </p:nvSpPr>
          <p:spPr bwMode="auto">
            <a:xfrm>
              <a:off x="3251" y="2828"/>
              <a:ext cx="148" cy="232"/>
            </a:xfrm>
            <a:custGeom>
              <a:avLst/>
              <a:gdLst>
                <a:gd name="T0" fmla="*/ 97 w 148"/>
                <a:gd name="T1" fmla="*/ 34 h 232"/>
                <a:gd name="T2" fmla="*/ 74 w 148"/>
                <a:gd name="T3" fmla="*/ 40 h 232"/>
                <a:gd name="T4" fmla="*/ 97 w 148"/>
                <a:gd name="T5" fmla="*/ 96 h 232"/>
                <a:gd name="T6" fmla="*/ 108 w 148"/>
                <a:gd name="T7" fmla="*/ 113 h 232"/>
                <a:gd name="T8" fmla="*/ 131 w 148"/>
                <a:gd name="T9" fmla="*/ 164 h 232"/>
                <a:gd name="T10" fmla="*/ 137 w 148"/>
                <a:gd name="T11" fmla="*/ 170 h 232"/>
                <a:gd name="T12" fmla="*/ 148 w 148"/>
                <a:gd name="T13" fmla="*/ 193 h 232"/>
                <a:gd name="T14" fmla="*/ 142 w 148"/>
                <a:gd name="T15" fmla="*/ 193 h 232"/>
                <a:gd name="T16" fmla="*/ 120 w 148"/>
                <a:gd name="T17" fmla="*/ 215 h 232"/>
                <a:gd name="T18" fmla="*/ 120 w 148"/>
                <a:gd name="T19" fmla="*/ 221 h 232"/>
                <a:gd name="T20" fmla="*/ 120 w 148"/>
                <a:gd name="T21" fmla="*/ 227 h 232"/>
                <a:gd name="T22" fmla="*/ 120 w 148"/>
                <a:gd name="T23" fmla="*/ 232 h 232"/>
                <a:gd name="T24" fmla="*/ 125 w 148"/>
                <a:gd name="T25" fmla="*/ 232 h 232"/>
                <a:gd name="T26" fmla="*/ 103 w 148"/>
                <a:gd name="T27" fmla="*/ 232 h 232"/>
                <a:gd name="T28" fmla="*/ 23 w 148"/>
                <a:gd name="T29" fmla="*/ 227 h 232"/>
                <a:gd name="T30" fmla="*/ 0 w 148"/>
                <a:gd name="T31" fmla="*/ 227 h 232"/>
                <a:gd name="T32" fmla="*/ 0 w 148"/>
                <a:gd name="T33" fmla="*/ 164 h 232"/>
                <a:gd name="T34" fmla="*/ 0 w 148"/>
                <a:gd name="T35" fmla="*/ 51 h 232"/>
                <a:gd name="T36" fmla="*/ 12 w 148"/>
                <a:gd name="T37" fmla="*/ 45 h 232"/>
                <a:gd name="T38" fmla="*/ 69 w 148"/>
                <a:gd name="T39" fmla="*/ 0 h 232"/>
                <a:gd name="T40" fmla="*/ 86 w 148"/>
                <a:gd name="T41" fmla="*/ 23 h 232"/>
                <a:gd name="T42" fmla="*/ 97 w 148"/>
                <a:gd name="T43" fmla="*/ 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232">
                  <a:moveTo>
                    <a:pt x="97" y="34"/>
                  </a:moveTo>
                  <a:lnTo>
                    <a:pt x="74" y="40"/>
                  </a:lnTo>
                  <a:lnTo>
                    <a:pt x="97" y="96"/>
                  </a:lnTo>
                  <a:lnTo>
                    <a:pt x="108" y="113"/>
                  </a:lnTo>
                  <a:lnTo>
                    <a:pt x="131" y="164"/>
                  </a:lnTo>
                  <a:lnTo>
                    <a:pt x="137" y="170"/>
                  </a:lnTo>
                  <a:lnTo>
                    <a:pt x="148" y="193"/>
                  </a:lnTo>
                  <a:lnTo>
                    <a:pt x="142" y="193"/>
                  </a:lnTo>
                  <a:lnTo>
                    <a:pt x="120" y="215"/>
                  </a:lnTo>
                  <a:lnTo>
                    <a:pt x="120" y="221"/>
                  </a:lnTo>
                  <a:lnTo>
                    <a:pt x="120" y="227"/>
                  </a:lnTo>
                  <a:lnTo>
                    <a:pt x="120" y="232"/>
                  </a:lnTo>
                  <a:lnTo>
                    <a:pt x="125" y="232"/>
                  </a:lnTo>
                  <a:lnTo>
                    <a:pt x="103" y="232"/>
                  </a:lnTo>
                  <a:lnTo>
                    <a:pt x="23" y="227"/>
                  </a:lnTo>
                  <a:lnTo>
                    <a:pt x="0" y="227"/>
                  </a:lnTo>
                  <a:lnTo>
                    <a:pt x="0" y="164"/>
                  </a:lnTo>
                  <a:lnTo>
                    <a:pt x="0" y="51"/>
                  </a:lnTo>
                  <a:lnTo>
                    <a:pt x="12" y="45"/>
                  </a:lnTo>
                  <a:lnTo>
                    <a:pt x="69" y="0"/>
                  </a:lnTo>
                  <a:lnTo>
                    <a:pt x="86" y="23"/>
                  </a:lnTo>
                  <a:lnTo>
                    <a:pt x="97"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 name="Freeform 171">
              <a:extLst>
                <a:ext uri="{FF2B5EF4-FFF2-40B4-BE49-F238E27FC236}">
                  <a16:creationId xmlns:a16="http://schemas.microsoft.com/office/drawing/2014/main" id="{0E9F3577-8925-8C2D-5653-1006372C1108}"/>
                </a:ext>
              </a:extLst>
            </p:cNvPr>
            <p:cNvSpPr>
              <a:spLocks/>
            </p:cNvSpPr>
            <p:nvPr/>
          </p:nvSpPr>
          <p:spPr bwMode="auto">
            <a:xfrm>
              <a:off x="3115" y="2868"/>
              <a:ext cx="136" cy="187"/>
            </a:xfrm>
            <a:custGeom>
              <a:avLst/>
              <a:gdLst>
                <a:gd name="T0" fmla="*/ 12 w 136"/>
                <a:gd name="T1" fmla="*/ 0 h 187"/>
                <a:gd name="T2" fmla="*/ 63 w 136"/>
                <a:gd name="T3" fmla="*/ 0 h 187"/>
                <a:gd name="T4" fmla="*/ 136 w 136"/>
                <a:gd name="T5" fmla="*/ 5 h 187"/>
                <a:gd name="T6" fmla="*/ 136 w 136"/>
                <a:gd name="T7" fmla="*/ 11 h 187"/>
                <a:gd name="T8" fmla="*/ 136 w 136"/>
                <a:gd name="T9" fmla="*/ 124 h 187"/>
                <a:gd name="T10" fmla="*/ 136 w 136"/>
                <a:gd name="T11" fmla="*/ 187 h 187"/>
                <a:gd name="T12" fmla="*/ 85 w 136"/>
                <a:gd name="T13" fmla="*/ 187 h 187"/>
                <a:gd name="T14" fmla="*/ 0 w 136"/>
                <a:gd name="T15" fmla="*/ 187 h 187"/>
                <a:gd name="T16" fmla="*/ 0 w 136"/>
                <a:gd name="T17" fmla="*/ 170 h 187"/>
                <a:gd name="T18" fmla="*/ 6 w 136"/>
                <a:gd name="T19" fmla="*/ 141 h 187"/>
                <a:gd name="T20" fmla="*/ 6 w 136"/>
                <a:gd name="T21" fmla="*/ 124 h 187"/>
                <a:gd name="T22" fmla="*/ 12 w 136"/>
                <a:gd name="T2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87">
                  <a:moveTo>
                    <a:pt x="12" y="0"/>
                  </a:moveTo>
                  <a:lnTo>
                    <a:pt x="63" y="0"/>
                  </a:lnTo>
                  <a:lnTo>
                    <a:pt x="136" y="5"/>
                  </a:lnTo>
                  <a:lnTo>
                    <a:pt x="136" y="11"/>
                  </a:lnTo>
                  <a:lnTo>
                    <a:pt x="136" y="124"/>
                  </a:lnTo>
                  <a:lnTo>
                    <a:pt x="136" y="187"/>
                  </a:lnTo>
                  <a:lnTo>
                    <a:pt x="85" y="187"/>
                  </a:lnTo>
                  <a:lnTo>
                    <a:pt x="0" y="187"/>
                  </a:lnTo>
                  <a:lnTo>
                    <a:pt x="0" y="170"/>
                  </a:lnTo>
                  <a:lnTo>
                    <a:pt x="6" y="141"/>
                  </a:lnTo>
                  <a:lnTo>
                    <a:pt x="6" y="124"/>
                  </a:lnTo>
                  <a:lnTo>
                    <a:pt x="1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172">
              <a:extLst>
                <a:ext uri="{FF2B5EF4-FFF2-40B4-BE49-F238E27FC236}">
                  <a16:creationId xmlns:a16="http://schemas.microsoft.com/office/drawing/2014/main" id="{44906F42-86AE-9456-6C91-1A38C7FA0724}"/>
                </a:ext>
              </a:extLst>
            </p:cNvPr>
            <p:cNvSpPr>
              <a:spLocks/>
            </p:cNvSpPr>
            <p:nvPr/>
          </p:nvSpPr>
          <p:spPr bwMode="auto">
            <a:xfrm>
              <a:off x="3813" y="2698"/>
              <a:ext cx="226" cy="232"/>
            </a:xfrm>
            <a:custGeom>
              <a:avLst/>
              <a:gdLst>
                <a:gd name="T0" fmla="*/ 22 w 226"/>
                <a:gd name="T1" fmla="*/ 79 h 232"/>
                <a:gd name="T2" fmla="*/ 79 w 226"/>
                <a:gd name="T3" fmla="*/ 39 h 232"/>
                <a:gd name="T4" fmla="*/ 102 w 226"/>
                <a:gd name="T5" fmla="*/ 28 h 232"/>
                <a:gd name="T6" fmla="*/ 136 w 226"/>
                <a:gd name="T7" fmla="*/ 11 h 232"/>
                <a:gd name="T8" fmla="*/ 136 w 226"/>
                <a:gd name="T9" fmla="*/ 17 h 232"/>
                <a:gd name="T10" fmla="*/ 136 w 226"/>
                <a:gd name="T11" fmla="*/ 28 h 232"/>
                <a:gd name="T12" fmla="*/ 136 w 226"/>
                <a:gd name="T13" fmla="*/ 39 h 232"/>
                <a:gd name="T14" fmla="*/ 141 w 226"/>
                <a:gd name="T15" fmla="*/ 45 h 232"/>
                <a:gd name="T16" fmla="*/ 147 w 226"/>
                <a:gd name="T17" fmla="*/ 51 h 232"/>
                <a:gd name="T18" fmla="*/ 158 w 226"/>
                <a:gd name="T19" fmla="*/ 56 h 232"/>
                <a:gd name="T20" fmla="*/ 153 w 226"/>
                <a:gd name="T21" fmla="*/ 62 h 232"/>
                <a:gd name="T22" fmla="*/ 153 w 226"/>
                <a:gd name="T23" fmla="*/ 73 h 232"/>
                <a:gd name="T24" fmla="*/ 153 w 226"/>
                <a:gd name="T25" fmla="*/ 73 h 232"/>
                <a:gd name="T26" fmla="*/ 158 w 226"/>
                <a:gd name="T27" fmla="*/ 79 h 232"/>
                <a:gd name="T28" fmla="*/ 158 w 226"/>
                <a:gd name="T29" fmla="*/ 79 h 232"/>
                <a:gd name="T30" fmla="*/ 158 w 226"/>
                <a:gd name="T31" fmla="*/ 79 h 232"/>
                <a:gd name="T32" fmla="*/ 153 w 226"/>
                <a:gd name="T33" fmla="*/ 85 h 232"/>
                <a:gd name="T34" fmla="*/ 170 w 226"/>
                <a:gd name="T35" fmla="*/ 85 h 232"/>
                <a:gd name="T36" fmla="*/ 181 w 226"/>
                <a:gd name="T37" fmla="*/ 85 h 232"/>
                <a:gd name="T38" fmla="*/ 187 w 226"/>
                <a:gd name="T39" fmla="*/ 90 h 232"/>
                <a:gd name="T40" fmla="*/ 187 w 226"/>
                <a:gd name="T41" fmla="*/ 96 h 232"/>
                <a:gd name="T42" fmla="*/ 192 w 226"/>
                <a:gd name="T43" fmla="*/ 107 h 232"/>
                <a:gd name="T44" fmla="*/ 198 w 226"/>
                <a:gd name="T45" fmla="*/ 113 h 232"/>
                <a:gd name="T46" fmla="*/ 204 w 226"/>
                <a:gd name="T47" fmla="*/ 119 h 232"/>
                <a:gd name="T48" fmla="*/ 209 w 226"/>
                <a:gd name="T49" fmla="*/ 124 h 232"/>
                <a:gd name="T50" fmla="*/ 215 w 226"/>
                <a:gd name="T51" fmla="*/ 130 h 232"/>
                <a:gd name="T52" fmla="*/ 226 w 226"/>
                <a:gd name="T53" fmla="*/ 130 h 232"/>
                <a:gd name="T54" fmla="*/ 226 w 226"/>
                <a:gd name="T55" fmla="*/ 130 h 232"/>
                <a:gd name="T56" fmla="*/ 181 w 226"/>
                <a:gd name="T57" fmla="*/ 158 h 232"/>
                <a:gd name="T58" fmla="*/ 124 w 226"/>
                <a:gd name="T59" fmla="*/ 187 h 232"/>
                <a:gd name="T60" fmla="*/ 28 w 226"/>
                <a:gd name="T61" fmla="*/ 232 h 232"/>
                <a:gd name="T62" fmla="*/ 39 w 226"/>
                <a:gd name="T63" fmla="*/ 221 h 232"/>
                <a:gd name="T64" fmla="*/ 62 w 226"/>
                <a:gd name="T65" fmla="*/ 215 h 232"/>
                <a:gd name="T66" fmla="*/ 96 w 226"/>
                <a:gd name="T67" fmla="*/ 198 h 232"/>
                <a:gd name="T68" fmla="*/ 85 w 226"/>
                <a:gd name="T69" fmla="*/ 187 h 232"/>
                <a:gd name="T70" fmla="*/ 62 w 226"/>
                <a:gd name="T71" fmla="*/ 192 h 232"/>
                <a:gd name="T72" fmla="*/ 34 w 226"/>
                <a:gd name="T73" fmla="*/ 204 h 232"/>
                <a:gd name="T74" fmla="*/ 28 w 226"/>
                <a:gd name="T75" fmla="*/ 204 h 232"/>
                <a:gd name="T76" fmla="*/ 28 w 226"/>
                <a:gd name="T77" fmla="*/ 198 h 232"/>
                <a:gd name="T78" fmla="*/ 34 w 226"/>
                <a:gd name="T79" fmla="*/ 192 h 232"/>
                <a:gd name="T80" fmla="*/ 22 w 226"/>
                <a:gd name="T81" fmla="*/ 187 h 232"/>
                <a:gd name="T82" fmla="*/ 34 w 226"/>
                <a:gd name="T83" fmla="*/ 181 h 232"/>
                <a:gd name="T84" fmla="*/ 34 w 226"/>
                <a:gd name="T85" fmla="*/ 175 h 232"/>
                <a:gd name="T86" fmla="*/ 28 w 226"/>
                <a:gd name="T87" fmla="*/ 170 h 232"/>
                <a:gd name="T88" fmla="*/ 22 w 226"/>
                <a:gd name="T89" fmla="*/ 175 h 232"/>
                <a:gd name="T90" fmla="*/ 5 w 226"/>
                <a:gd name="T91" fmla="*/ 181 h 232"/>
                <a:gd name="T92" fmla="*/ 0 w 226"/>
                <a:gd name="T93" fmla="*/ 187 h 232"/>
                <a:gd name="T94" fmla="*/ 5 w 226"/>
                <a:gd name="T95" fmla="*/ 14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232">
                  <a:moveTo>
                    <a:pt x="5" y="85"/>
                  </a:moveTo>
                  <a:lnTo>
                    <a:pt x="22" y="79"/>
                  </a:lnTo>
                  <a:lnTo>
                    <a:pt x="56" y="56"/>
                  </a:lnTo>
                  <a:lnTo>
                    <a:pt x="79" y="39"/>
                  </a:lnTo>
                  <a:lnTo>
                    <a:pt x="96" y="34"/>
                  </a:lnTo>
                  <a:lnTo>
                    <a:pt x="102" y="28"/>
                  </a:lnTo>
                  <a:lnTo>
                    <a:pt x="130" y="0"/>
                  </a:lnTo>
                  <a:lnTo>
                    <a:pt x="136" y="11"/>
                  </a:lnTo>
                  <a:lnTo>
                    <a:pt x="130" y="11"/>
                  </a:lnTo>
                  <a:lnTo>
                    <a:pt x="136" y="17"/>
                  </a:lnTo>
                  <a:lnTo>
                    <a:pt x="136" y="22"/>
                  </a:lnTo>
                  <a:lnTo>
                    <a:pt x="136" y="28"/>
                  </a:lnTo>
                  <a:lnTo>
                    <a:pt x="136" y="34"/>
                  </a:lnTo>
                  <a:lnTo>
                    <a:pt x="136" y="39"/>
                  </a:lnTo>
                  <a:lnTo>
                    <a:pt x="136" y="45"/>
                  </a:lnTo>
                  <a:lnTo>
                    <a:pt x="141" y="45"/>
                  </a:lnTo>
                  <a:lnTo>
                    <a:pt x="147" y="45"/>
                  </a:lnTo>
                  <a:lnTo>
                    <a:pt x="147" y="51"/>
                  </a:lnTo>
                  <a:lnTo>
                    <a:pt x="153" y="56"/>
                  </a:lnTo>
                  <a:lnTo>
                    <a:pt x="158" y="56"/>
                  </a:lnTo>
                  <a:lnTo>
                    <a:pt x="153" y="56"/>
                  </a:lnTo>
                  <a:lnTo>
                    <a:pt x="153" y="62"/>
                  </a:lnTo>
                  <a:lnTo>
                    <a:pt x="153" y="68"/>
                  </a:lnTo>
                  <a:lnTo>
                    <a:pt x="153" y="73"/>
                  </a:lnTo>
                  <a:lnTo>
                    <a:pt x="158" y="73"/>
                  </a:lnTo>
                  <a:lnTo>
                    <a:pt x="153" y="73"/>
                  </a:lnTo>
                  <a:lnTo>
                    <a:pt x="153" y="79"/>
                  </a:lnTo>
                  <a:lnTo>
                    <a:pt x="158" y="79"/>
                  </a:lnTo>
                  <a:lnTo>
                    <a:pt x="153" y="79"/>
                  </a:lnTo>
                  <a:lnTo>
                    <a:pt x="158" y="79"/>
                  </a:lnTo>
                  <a:lnTo>
                    <a:pt x="153" y="79"/>
                  </a:lnTo>
                  <a:lnTo>
                    <a:pt x="158" y="79"/>
                  </a:lnTo>
                  <a:lnTo>
                    <a:pt x="158" y="85"/>
                  </a:lnTo>
                  <a:lnTo>
                    <a:pt x="153" y="85"/>
                  </a:lnTo>
                  <a:lnTo>
                    <a:pt x="158" y="85"/>
                  </a:lnTo>
                  <a:lnTo>
                    <a:pt x="170" y="85"/>
                  </a:lnTo>
                  <a:lnTo>
                    <a:pt x="175" y="85"/>
                  </a:lnTo>
                  <a:lnTo>
                    <a:pt x="181" y="85"/>
                  </a:lnTo>
                  <a:lnTo>
                    <a:pt x="181" y="90"/>
                  </a:lnTo>
                  <a:lnTo>
                    <a:pt x="187" y="90"/>
                  </a:lnTo>
                  <a:lnTo>
                    <a:pt x="192" y="96"/>
                  </a:lnTo>
                  <a:lnTo>
                    <a:pt x="187" y="96"/>
                  </a:lnTo>
                  <a:lnTo>
                    <a:pt x="187" y="102"/>
                  </a:lnTo>
                  <a:lnTo>
                    <a:pt x="192" y="107"/>
                  </a:lnTo>
                  <a:lnTo>
                    <a:pt x="198" y="107"/>
                  </a:lnTo>
                  <a:lnTo>
                    <a:pt x="198" y="113"/>
                  </a:lnTo>
                  <a:lnTo>
                    <a:pt x="204" y="113"/>
                  </a:lnTo>
                  <a:lnTo>
                    <a:pt x="204" y="119"/>
                  </a:lnTo>
                  <a:lnTo>
                    <a:pt x="209" y="119"/>
                  </a:lnTo>
                  <a:lnTo>
                    <a:pt x="209" y="124"/>
                  </a:lnTo>
                  <a:lnTo>
                    <a:pt x="209" y="130"/>
                  </a:lnTo>
                  <a:lnTo>
                    <a:pt x="215" y="130"/>
                  </a:lnTo>
                  <a:lnTo>
                    <a:pt x="221" y="130"/>
                  </a:lnTo>
                  <a:lnTo>
                    <a:pt x="226" y="130"/>
                  </a:lnTo>
                  <a:lnTo>
                    <a:pt x="226" y="124"/>
                  </a:lnTo>
                  <a:lnTo>
                    <a:pt x="226" y="130"/>
                  </a:lnTo>
                  <a:lnTo>
                    <a:pt x="204" y="147"/>
                  </a:lnTo>
                  <a:lnTo>
                    <a:pt x="181" y="158"/>
                  </a:lnTo>
                  <a:lnTo>
                    <a:pt x="141" y="181"/>
                  </a:lnTo>
                  <a:lnTo>
                    <a:pt x="124" y="187"/>
                  </a:lnTo>
                  <a:lnTo>
                    <a:pt x="68" y="215"/>
                  </a:lnTo>
                  <a:lnTo>
                    <a:pt x="28" y="232"/>
                  </a:lnTo>
                  <a:lnTo>
                    <a:pt x="28" y="226"/>
                  </a:lnTo>
                  <a:lnTo>
                    <a:pt x="39" y="221"/>
                  </a:lnTo>
                  <a:lnTo>
                    <a:pt x="51" y="215"/>
                  </a:lnTo>
                  <a:lnTo>
                    <a:pt x="62" y="215"/>
                  </a:lnTo>
                  <a:lnTo>
                    <a:pt x="79" y="204"/>
                  </a:lnTo>
                  <a:lnTo>
                    <a:pt x="96" y="198"/>
                  </a:lnTo>
                  <a:lnTo>
                    <a:pt x="96" y="192"/>
                  </a:lnTo>
                  <a:lnTo>
                    <a:pt x="85" y="187"/>
                  </a:lnTo>
                  <a:lnTo>
                    <a:pt x="79" y="187"/>
                  </a:lnTo>
                  <a:lnTo>
                    <a:pt x="62" y="192"/>
                  </a:lnTo>
                  <a:lnTo>
                    <a:pt x="51" y="198"/>
                  </a:lnTo>
                  <a:lnTo>
                    <a:pt x="34" y="204"/>
                  </a:lnTo>
                  <a:lnTo>
                    <a:pt x="28" y="209"/>
                  </a:lnTo>
                  <a:lnTo>
                    <a:pt x="28" y="204"/>
                  </a:lnTo>
                  <a:lnTo>
                    <a:pt x="22" y="198"/>
                  </a:lnTo>
                  <a:lnTo>
                    <a:pt x="28" y="198"/>
                  </a:lnTo>
                  <a:lnTo>
                    <a:pt x="34" y="198"/>
                  </a:lnTo>
                  <a:lnTo>
                    <a:pt x="34" y="192"/>
                  </a:lnTo>
                  <a:lnTo>
                    <a:pt x="28" y="192"/>
                  </a:lnTo>
                  <a:lnTo>
                    <a:pt x="22" y="187"/>
                  </a:lnTo>
                  <a:lnTo>
                    <a:pt x="28" y="187"/>
                  </a:lnTo>
                  <a:lnTo>
                    <a:pt x="34" y="181"/>
                  </a:lnTo>
                  <a:lnTo>
                    <a:pt x="28" y="181"/>
                  </a:lnTo>
                  <a:lnTo>
                    <a:pt x="34" y="175"/>
                  </a:lnTo>
                  <a:lnTo>
                    <a:pt x="34" y="170"/>
                  </a:lnTo>
                  <a:lnTo>
                    <a:pt x="28" y="170"/>
                  </a:lnTo>
                  <a:lnTo>
                    <a:pt x="22" y="170"/>
                  </a:lnTo>
                  <a:lnTo>
                    <a:pt x="22" y="175"/>
                  </a:lnTo>
                  <a:lnTo>
                    <a:pt x="11" y="175"/>
                  </a:lnTo>
                  <a:lnTo>
                    <a:pt x="5" y="181"/>
                  </a:lnTo>
                  <a:lnTo>
                    <a:pt x="5" y="187"/>
                  </a:lnTo>
                  <a:lnTo>
                    <a:pt x="0" y="187"/>
                  </a:lnTo>
                  <a:lnTo>
                    <a:pt x="0" y="175"/>
                  </a:lnTo>
                  <a:lnTo>
                    <a:pt x="5" y="141"/>
                  </a:lnTo>
                  <a:lnTo>
                    <a:pt x="5"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0" name="Freeform 173">
              <a:extLst>
                <a:ext uri="{FF2B5EF4-FFF2-40B4-BE49-F238E27FC236}">
                  <a16:creationId xmlns:a16="http://schemas.microsoft.com/office/drawing/2014/main" id="{93D3311E-B996-DF54-519F-205A1C87BEF5}"/>
                </a:ext>
              </a:extLst>
            </p:cNvPr>
            <p:cNvSpPr>
              <a:spLocks/>
            </p:cNvSpPr>
            <p:nvPr/>
          </p:nvSpPr>
          <p:spPr bwMode="auto">
            <a:xfrm>
              <a:off x="2611" y="2703"/>
              <a:ext cx="153" cy="289"/>
            </a:xfrm>
            <a:custGeom>
              <a:avLst/>
              <a:gdLst>
                <a:gd name="T0" fmla="*/ 153 w 153"/>
                <a:gd name="T1" fmla="*/ 57 h 289"/>
                <a:gd name="T2" fmla="*/ 142 w 153"/>
                <a:gd name="T3" fmla="*/ 289 h 289"/>
                <a:gd name="T4" fmla="*/ 113 w 153"/>
                <a:gd name="T5" fmla="*/ 284 h 289"/>
                <a:gd name="T6" fmla="*/ 108 w 153"/>
                <a:gd name="T7" fmla="*/ 278 h 289"/>
                <a:gd name="T8" fmla="*/ 96 w 153"/>
                <a:gd name="T9" fmla="*/ 267 h 289"/>
                <a:gd name="T10" fmla="*/ 91 w 153"/>
                <a:gd name="T11" fmla="*/ 261 h 289"/>
                <a:gd name="T12" fmla="*/ 96 w 153"/>
                <a:gd name="T13" fmla="*/ 250 h 289"/>
                <a:gd name="T14" fmla="*/ 85 w 153"/>
                <a:gd name="T15" fmla="*/ 238 h 289"/>
                <a:gd name="T16" fmla="*/ 79 w 153"/>
                <a:gd name="T17" fmla="*/ 227 h 289"/>
                <a:gd name="T18" fmla="*/ 79 w 153"/>
                <a:gd name="T19" fmla="*/ 216 h 289"/>
                <a:gd name="T20" fmla="*/ 85 w 153"/>
                <a:gd name="T21" fmla="*/ 210 h 289"/>
                <a:gd name="T22" fmla="*/ 74 w 153"/>
                <a:gd name="T23" fmla="*/ 199 h 289"/>
                <a:gd name="T24" fmla="*/ 79 w 153"/>
                <a:gd name="T25" fmla="*/ 193 h 289"/>
                <a:gd name="T26" fmla="*/ 85 w 153"/>
                <a:gd name="T27" fmla="*/ 187 h 289"/>
                <a:gd name="T28" fmla="*/ 74 w 153"/>
                <a:gd name="T29" fmla="*/ 187 h 289"/>
                <a:gd name="T30" fmla="*/ 68 w 153"/>
                <a:gd name="T31" fmla="*/ 182 h 289"/>
                <a:gd name="T32" fmla="*/ 62 w 153"/>
                <a:gd name="T33" fmla="*/ 170 h 289"/>
                <a:gd name="T34" fmla="*/ 68 w 153"/>
                <a:gd name="T35" fmla="*/ 165 h 289"/>
                <a:gd name="T36" fmla="*/ 62 w 153"/>
                <a:gd name="T37" fmla="*/ 159 h 289"/>
                <a:gd name="T38" fmla="*/ 57 w 153"/>
                <a:gd name="T39" fmla="*/ 153 h 289"/>
                <a:gd name="T40" fmla="*/ 57 w 153"/>
                <a:gd name="T41" fmla="*/ 142 h 289"/>
                <a:gd name="T42" fmla="*/ 45 w 153"/>
                <a:gd name="T43" fmla="*/ 142 h 289"/>
                <a:gd name="T44" fmla="*/ 40 w 153"/>
                <a:gd name="T45" fmla="*/ 125 h 289"/>
                <a:gd name="T46" fmla="*/ 40 w 153"/>
                <a:gd name="T47" fmla="*/ 114 h 289"/>
                <a:gd name="T48" fmla="*/ 34 w 153"/>
                <a:gd name="T49" fmla="*/ 108 h 289"/>
                <a:gd name="T50" fmla="*/ 34 w 153"/>
                <a:gd name="T51" fmla="*/ 97 h 289"/>
                <a:gd name="T52" fmla="*/ 28 w 153"/>
                <a:gd name="T53" fmla="*/ 85 h 289"/>
                <a:gd name="T54" fmla="*/ 28 w 153"/>
                <a:gd name="T55" fmla="*/ 85 h 289"/>
                <a:gd name="T56" fmla="*/ 23 w 153"/>
                <a:gd name="T57" fmla="*/ 80 h 289"/>
                <a:gd name="T58" fmla="*/ 17 w 153"/>
                <a:gd name="T59" fmla="*/ 74 h 289"/>
                <a:gd name="T60" fmla="*/ 23 w 153"/>
                <a:gd name="T61" fmla="*/ 63 h 289"/>
                <a:gd name="T62" fmla="*/ 17 w 153"/>
                <a:gd name="T63" fmla="*/ 57 h 289"/>
                <a:gd name="T64" fmla="*/ 6 w 153"/>
                <a:gd name="T65" fmla="*/ 57 h 289"/>
                <a:gd name="T66" fmla="*/ 11 w 153"/>
                <a:gd name="T67" fmla="*/ 51 h 289"/>
                <a:gd name="T68" fmla="*/ 6 w 153"/>
                <a:gd name="T69" fmla="*/ 46 h 289"/>
                <a:gd name="T70" fmla="*/ 6 w 153"/>
                <a:gd name="T71" fmla="*/ 34 h 289"/>
                <a:gd name="T72" fmla="*/ 6 w 153"/>
                <a:gd name="T73" fmla="*/ 23 h 289"/>
                <a:gd name="T74" fmla="*/ 0 w 153"/>
                <a:gd name="T75" fmla="*/ 6 h 289"/>
                <a:gd name="T76" fmla="*/ 85 w 153"/>
                <a:gd name="T77" fmla="*/ 6 h 289"/>
                <a:gd name="T78" fmla="*/ 153 w 153"/>
                <a:gd name="T79" fmla="*/ 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 h="289">
                  <a:moveTo>
                    <a:pt x="153" y="6"/>
                  </a:moveTo>
                  <a:lnTo>
                    <a:pt x="153" y="57"/>
                  </a:lnTo>
                  <a:lnTo>
                    <a:pt x="147" y="148"/>
                  </a:lnTo>
                  <a:lnTo>
                    <a:pt x="142" y="289"/>
                  </a:lnTo>
                  <a:lnTo>
                    <a:pt x="113" y="289"/>
                  </a:lnTo>
                  <a:lnTo>
                    <a:pt x="113" y="284"/>
                  </a:lnTo>
                  <a:lnTo>
                    <a:pt x="113" y="278"/>
                  </a:lnTo>
                  <a:lnTo>
                    <a:pt x="108" y="278"/>
                  </a:lnTo>
                  <a:lnTo>
                    <a:pt x="102" y="272"/>
                  </a:lnTo>
                  <a:lnTo>
                    <a:pt x="96" y="267"/>
                  </a:lnTo>
                  <a:lnTo>
                    <a:pt x="96" y="261"/>
                  </a:lnTo>
                  <a:lnTo>
                    <a:pt x="91" y="261"/>
                  </a:lnTo>
                  <a:lnTo>
                    <a:pt x="96" y="255"/>
                  </a:lnTo>
                  <a:lnTo>
                    <a:pt x="96" y="250"/>
                  </a:lnTo>
                  <a:lnTo>
                    <a:pt x="91" y="238"/>
                  </a:lnTo>
                  <a:lnTo>
                    <a:pt x="85" y="238"/>
                  </a:lnTo>
                  <a:lnTo>
                    <a:pt x="85" y="233"/>
                  </a:lnTo>
                  <a:lnTo>
                    <a:pt x="79" y="227"/>
                  </a:lnTo>
                  <a:lnTo>
                    <a:pt x="79" y="221"/>
                  </a:lnTo>
                  <a:lnTo>
                    <a:pt x="79" y="216"/>
                  </a:lnTo>
                  <a:lnTo>
                    <a:pt x="85" y="216"/>
                  </a:lnTo>
                  <a:lnTo>
                    <a:pt x="85" y="210"/>
                  </a:lnTo>
                  <a:lnTo>
                    <a:pt x="85" y="204"/>
                  </a:lnTo>
                  <a:lnTo>
                    <a:pt x="74" y="199"/>
                  </a:lnTo>
                  <a:lnTo>
                    <a:pt x="79" y="199"/>
                  </a:lnTo>
                  <a:lnTo>
                    <a:pt x="79" y="193"/>
                  </a:lnTo>
                  <a:lnTo>
                    <a:pt x="85" y="193"/>
                  </a:lnTo>
                  <a:lnTo>
                    <a:pt x="85" y="187"/>
                  </a:lnTo>
                  <a:lnTo>
                    <a:pt x="79" y="187"/>
                  </a:lnTo>
                  <a:lnTo>
                    <a:pt x="74" y="187"/>
                  </a:lnTo>
                  <a:lnTo>
                    <a:pt x="68" y="187"/>
                  </a:lnTo>
                  <a:lnTo>
                    <a:pt x="68" y="182"/>
                  </a:lnTo>
                  <a:lnTo>
                    <a:pt x="68" y="176"/>
                  </a:lnTo>
                  <a:lnTo>
                    <a:pt x="62" y="170"/>
                  </a:lnTo>
                  <a:lnTo>
                    <a:pt x="68" y="170"/>
                  </a:lnTo>
                  <a:lnTo>
                    <a:pt x="68" y="165"/>
                  </a:lnTo>
                  <a:lnTo>
                    <a:pt x="68" y="159"/>
                  </a:lnTo>
                  <a:lnTo>
                    <a:pt x="62" y="159"/>
                  </a:lnTo>
                  <a:lnTo>
                    <a:pt x="57" y="159"/>
                  </a:lnTo>
                  <a:lnTo>
                    <a:pt x="57" y="153"/>
                  </a:lnTo>
                  <a:lnTo>
                    <a:pt x="57" y="148"/>
                  </a:lnTo>
                  <a:lnTo>
                    <a:pt x="57" y="142"/>
                  </a:lnTo>
                  <a:lnTo>
                    <a:pt x="51" y="142"/>
                  </a:lnTo>
                  <a:lnTo>
                    <a:pt x="45" y="142"/>
                  </a:lnTo>
                  <a:lnTo>
                    <a:pt x="40" y="136"/>
                  </a:lnTo>
                  <a:lnTo>
                    <a:pt x="40" y="125"/>
                  </a:lnTo>
                  <a:lnTo>
                    <a:pt x="40" y="119"/>
                  </a:lnTo>
                  <a:lnTo>
                    <a:pt x="40" y="114"/>
                  </a:lnTo>
                  <a:lnTo>
                    <a:pt x="40" y="108"/>
                  </a:lnTo>
                  <a:lnTo>
                    <a:pt x="34" y="108"/>
                  </a:lnTo>
                  <a:lnTo>
                    <a:pt x="34" y="102"/>
                  </a:lnTo>
                  <a:lnTo>
                    <a:pt x="34" y="97"/>
                  </a:lnTo>
                  <a:lnTo>
                    <a:pt x="34" y="91"/>
                  </a:lnTo>
                  <a:lnTo>
                    <a:pt x="28" y="85"/>
                  </a:lnTo>
                  <a:lnTo>
                    <a:pt x="34" y="85"/>
                  </a:lnTo>
                  <a:lnTo>
                    <a:pt x="28" y="85"/>
                  </a:lnTo>
                  <a:lnTo>
                    <a:pt x="23" y="85"/>
                  </a:lnTo>
                  <a:lnTo>
                    <a:pt x="23" y="80"/>
                  </a:lnTo>
                  <a:lnTo>
                    <a:pt x="23" y="74"/>
                  </a:lnTo>
                  <a:lnTo>
                    <a:pt x="17" y="74"/>
                  </a:lnTo>
                  <a:lnTo>
                    <a:pt x="17" y="68"/>
                  </a:lnTo>
                  <a:lnTo>
                    <a:pt x="23" y="63"/>
                  </a:lnTo>
                  <a:lnTo>
                    <a:pt x="17" y="63"/>
                  </a:lnTo>
                  <a:lnTo>
                    <a:pt x="17" y="57"/>
                  </a:lnTo>
                  <a:lnTo>
                    <a:pt x="11" y="57"/>
                  </a:lnTo>
                  <a:lnTo>
                    <a:pt x="6" y="57"/>
                  </a:lnTo>
                  <a:lnTo>
                    <a:pt x="11" y="57"/>
                  </a:lnTo>
                  <a:lnTo>
                    <a:pt x="11" y="51"/>
                  </a:lnTo>
                  <a:lnTo>
                    <a:pt x="6" y="51"/>
                  </a:lnTo>
                  <a:lnTo>
                    <a:pt x="6" y="46"/>
                  </a:lnTo>
                  <a:lnTo>
                    <a:pt x="6" y="40"/>
                  </a:lnTo>
                  <a:lnTo>
                    <a:pt x="6" y="34"/>
                  </a:lnTo>
                  <a:lnTo>
                    <a:pt x="6" y="29"/>
                  </a:lnTo>
                  <a:lnTo>
                    <a:pt x="6" y="23"/>
                  </a:lnTo>
                  <a:lnTo>
                    <a:pt x="0" y="12"/>
                  </a:lnTo>
                  <a:lnTo>
                    <a:pt x="0" y="6"/>
                  </a:lnTo>
                  <a:lnTo>
                    <a:pt x="0" y="0"/>
                  </a:lnTo>
                  <a:lnTo>
                    <a:pt x="85" y="6"/>
                  </a:lnTo>
                  <a:lnTo>
                    <a:pt x="119" y="6"/>
                  </a:lnTo>
                  <a:lnTo>
                    <a:pt x="153"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174">
              <a:extLst>
                <a:ext uri="{FF2B5EF4-FFF2-40B4-BE49-F238E27FC236}">
                  <a16:creationId xmlns:a16="http://schemas.microsoft.com/office/drawing/2014/main" id="{7C6C5A51-0121-CA63-A0DA-8B4FB6BBEB71}"/>
                </a:ext>
              </a:extLst>
            </p:cNvPr>
            <p:cNvSpPr>
              <a:spLocks/>
            </p:cNvSpPr>
            <p:nvPr/>
          </p:nvSpPr>
          <p:spPr bwMode="auto">
            <a:xfrm>
              <a:off x="2957" y="2533"/>
              <a:ext cx="175" cy="193"/>
            </a:xfrm>
            <a:custGeom>
              <a:avLst/>
              <a:gdLst>
                <a:gd name="T0" fmla="*/ 175 w 175"/>
                <a:gd name="T1" fmla="*/ 0 h 193"/>
                <a:gd name="T2" fmla="*/ 175 w 175"/>
                <a:gd name="T3" fmla="*/ 57 h 193"/>
                <a:gd name="T4" fmla="*/ 175 w 175"/>
                <a:gd name="T5" fmla="*/ 108 h 193"/>
                <a:gd name="T6" fmla="*/ 175 w 175"/>
                <a:gd name="T7" fmla="*/ 131 h 193"/>
                <a:gd name="T8" fmla="*/ 175 w 175"/>
                <a:gd name="T9" fmla="*/ 142 h 193"/>
                <a:gd name="T10" fmla="*/ 170 w 175"/>
                <a:gd name="T11" fmla="*/ 193 h 193"/>
                <a:gd name="T12" fmla="*/ 153 w 175"/>
                <a:gd name="T13" fmla="*/ 193 h 193"/>
                <a:gd name="T14" fmla="*/ 130 w 175"/>
                <a:gd name="T15" fmla="*/ 193 h 193"/>
                <a:gd name="T16" fmla="*/ 90 w 175"/>
                <a:gd name="T17" fmla="*/ 187 h 193"/>
                <a:gd name="T18" fmla="*/ 85 w 175"/>
                <a:gd name="T19" fmla="*/ 187 h 193"/>
                <a:gd name="T20" fmla="*/ 62 w 175"/>
                <a:gd name="T21" fmla="*/ 187 h 193"/>
                <a:gd name="T22" fmla="*/ 0 w 175"/>
                <a:gd name="T23" fmla="*/ 187 h 193"/>
                <a:gd name="T24" fmla="*/ 11 w 175"/>
                <a:gd name="T25" fmla="*/ 17 h 193"/>
                <a:gd name="T26" fmla="*/ 51 w 175"/>
                <a:gd name="T27" fmla="*/ 17 h 193"/>
                <a:gd name="T28" fmla="*/ 107 w 175"/>
                <a:gd name="T29" fmla="*/ 23 h 193"/>
                <a:gd name="T30" fmla="*/ 130 w 175"/>
                <a:gd name="T31" fmla="*/ 23 h 193"/>
                <a:gd name="T32" fmla="*/ 130 w 175"/>
                <a:gd name="T33" fmla="*/ 29 h 193"/>
                <a:gd name="T34" fmla="*/ 124 w 175"/>
                <a:gd name="T35" fmla="*/ 34 h 193"/>
                <a:gd name="T36" fmla="*/ 130 w 175"/>
                <a:gd name="T37" fmla="*/ 34 h 193"/>
                <a:gd name="T38" fmla="*/ 130 w 175"/>
                <a:gd name="T39" fmla="*/ 40 h 193"/>
                <a:gd name="T40" fmla="*/ 124 w 175"/>
                <a:gd name="T41" fmla="*/ 40 h 193"/>
                <a:gd name="T42" fmla="*/ 130 w 175"/>
                <a:gd name="T43" fmla="*/ 46 h 193"/>
                <a:gd name="T44" fmla="*/ 130 w 175"/>
                <a:gd name="T45" fmla="*/ 40 h 193"/>
                <a:gd name="T46" fmla="*/ 136 w 175"/>
                <a:gd name="T47" fmla="*/ 40 h 193"/>
                <a:gd name="T48" fmla="*/ 136 w 175"/>
                <a:gd name="T49" fmla="*/ 46 h 193"/>
                <a:gd name="T50" fmla="*/ 141 w 175"/>
                <a:gd name="T51" fmla="*/ 46 h 193"/>
                <a:gd name="T52" fmla="*/ 141 w 175"/>
                <a:gd name="T53" fmla="*/ 40 h 193"/>
                <a:gd name="T54" fmla="*/ 147 w 175"/>
                <a:gd name="T55" fmla="*/ 34 h 193"/>
                <a:gd name="T56" fmla="*/ 175 w 175"/>
                <a:gd name="T5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 h="193">
                  <a:moveTo>
                    <a:pt x="175" y="0"/>
                  </a:moveTo>
                  <a:lnTo>
                    <a:pt x="175" y="57"/>
                  </a:lnTo>
                  <a:lnTo>
                    <a:pt x="175" y="108"/>
                  </a:lnTo>
                  <a:lnTo>
                    <a:pt x="175" y="131"/>
                  </a:lnTo>
                  <a:lnTo>
                    <a:pt x="175" y="142"/>
                  </a:lnTo>
                  <a:lnTo>
                    <a:pt x="170" y="193"/>
                  </a:lnTo>
                  <a:lnTo>
                    <a:pt x="153" y="193"/>
                  </a:lnTo>
                  <a:lnTo>
                    <a:pt x="130" y="193"/>
                  </a:lnTo>
                  <a:lnTo>
                    <a:pt x="90" y="187"/>
                  </a:lnTo>
                  <a:lnTo>
                    <a:pt x="85" y="187"/>
                  </a:lnTo>
                  <a:lnTo>
                    <a:pt x="62" y="187"/>
                  </a:lnTo>
                  <a:lnTo>
                    <a:pt x="0" y="187"/>
                  </a:lnTo>
                  <a:lnTo>
                    <a:pt x="11" y="17"/>
                  </a:lnTo>
                  <a:lnTo>
                    <a:pt x="51" y="17"/>
                  </a:lnTo>
                  <a:lnTo>
                    <a:pt x="107" y="23"/>
                  </a:lnTo>
                  <a:lnTo>
                    <a:pt x="130" y="23"/>
                  </a:lnTo>
                  <a:lnTo>
                    <a:pt x="130" y="29"/>
                  </a:lnTo>
                  <a:lnTo>
                    <a:pt x="124" y="34"/>
                  </a:lnTo>
                  <a:lnTo>
                    <a:pt x="130" y="34"/>
                  </a:lnTo>
                  <a:lnTo>
                    <a:pt x="130" y="40"/>
                  </a:lnTo>
                  <a:lnTo>
                    <a:pt x="124" y="40"/>
                  </a:lnTo>
                  <a:lnTo>
                    <a:pt x="130" y="46"/>
                  </a:lnTo>
                  <a:lnTo>
                    <a:pt x="130" y="40"/>
                  </a:lnTo>
                  <a:lnTo>
                    <a:pt x="136" y="40"/>
                  </a:lnTo>
                  <a:lnTo>
                    <a:pt x="136" y="46"/>
                  </a:lnTo>
                  <a:lnTo>
                    <a:pt x="141" y="46"/>
                  </a:lnTo>
                  <a:lnTo>
                    <a:pt x="141" y="40"/>
                  </a:lnTo>
                  <a:lnTo>
                    <a:pt x="147" y="34"/>
                  </a:lnTo>
                  <a:lnTo>
                    <a:pt x="17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2" name="Freeform 175">
              <a:extLst>
                <a:ext uri="{FF2B5EF4-FFF2-40B4-BE49-F238E27FC236}">
                  <a16:creationId xmlns:a16="http://schemas.microsoft.com/office/drawing/2014/main" id="{E61E3551-75FD-D255-0B5A-299F5A07EDE0}"/>
                </a:ext>
              </a:extLst>
            </p:cNvPr>
            <p:cNvSpPr>
              <a:spLocks noEditPoints="1"/>
            </p:cNvSpPr>
            <p:nvPr/>
          </p:nvSpPr>
          <p:spPr bwMode="auto">
            <a:xfrm>
              <a:off x="3354" y="3083"/>
              <a:ext cx="255" cy="136"/>
            </a:xfrm>
            <a:custGeom>
              <a:avLst/>
              <a:gdLst>
                <a:gd name="T0" fmla="*/ 158 w 255"/>
                <a:gd name="T1" fmla="*/ 51 h 136"/>
                <a:gd name="T2" fmla="*/ 158 w 255"/>
                <a:gd name="T3" fmla="*/ 68 h 136"/>
                <a:gd name="T4" fmla="*/ 164 w 255"/>
                <a:gd name="T5" fmla="*/ 79 h 136"/>
                <a:gd name="T6" fmla="*/ 181 w 255"/>
                <a:gd name="T7" fmla="*/ 91 h 136"/>
                <a:gd name="T8" fmla="*/ 192 w 255"/>
                <a:gd name="T9" fmla="*/ 108 h 136"/>
                <a:gd name="T10" fmla="*/ 187 w 255"/>
                <a:gd name="T11" fmla="*/ 119 h 136"/>
                <a:gd name="T12" fmla="*/ 175 w 255"/>
                <a:gd name="T13" fmla="*/ 136 h 136"/>
                <a:gd name="T14" fmla="*/ 34 w 255"/>
                <a:gd name="T15" fmla="*/ 136 h 136"/>
                <a:gd name="T16" fmla="*/ 22 w 255"/>
                <a:gd name="T17" fmla="*/ 130 h 136"/>
                <a:gd name="T18" fmla="*/ 22 w 255"/>
                <a:gd name="T19" fmla="*/ 125 h 136"/>
                <a:gd name="T20" fmla="*/ 11 w 255"/>
                <a:gd name="T21" fmla="*/ 113 h 136"/>
                <a:gd name="T22" fmla="*/ 0 w 255"/>
                <a:gd name="T23" fmla="*/ 108 h 136"/>
                <a:gd name="T24" fmla="*/ 5 w 255"/>
                <a:gd name="T25" fmla="*/ 34 h 136"/>
                <a:gd name="T26" fmla="*/ 39 w 255"/>
                <a:gd name="T27" fmla="*/ 11 h 136"/>
                <a:gd name="T28" fmla="*/ 45 w 255"/>
                <a:gd name="T29" fmla="*/ 11 h 136"/>
                <a:gd name="T30" fmla="*/ 56 w 255"/>
                <a:gd name="T31" fmla="*/ 17 h 136"/>
                <a:gd name="T32" fmla="*/ 56 w 255"/>
                <a:gd name="T33" fmla="*/ 23 h 136"/>
                <a:gd name="T34" fmla="*/ 68 w 255"/>
                <a:gd name="T35" fmla="*/ 23 h 136"/>
                <a:gd name="T36" fmla="*/ 79 w 255"/>
                <a:gd name="T37" fmla="*/ 28 h 136"/>
                <a:gd name="T38" fmla="*/ 90 w 255"/>
                <a:gd name="T39" fmla="*/ 40 h 136"/>
                <a:gd name="T40" fmla="*/ 96 w 255"/>
                <a:gd name="T41" fmla="*/ 34 h 136"/>
                <a:gd name="T42" fmla="*/ 102 w 255"/>
                <a:gd name="T43" fmla="*/ 45 h 136"/>
                <a:gd name="T44" fmla="*/ 113 w 255"/>
                <a:gd name="T45" fmla="*/ 45 h 136"/>
                <a:gd name="T46" fmla="*/ 130 w 255"/>
                <a:gd name="T47" fmla="*/ 45 h 136"/>
                <a:gd name="T48" fmla="*/ 124 w 255"/>
                <a:gd name="T49" fmla="*/ 45 h 136"/>
                <a:gd name="T50" fmla="*/ 124 w 255"/>
                <a:gd name="T51" fmla="*/ 34 h 136"/>
                <a:gd name="T52" fmla="*/ 130 w 255"/>
                <a:gd name="T53" fmla="*/ 40 h 136"/>
                <a:gd name="T54" fmla="*/ 141 w 255"/>
                <a:gd name="T55" fmla="*/ 40 h 136"/>
                <a:gd name="T56" fmla="*/ 147 w 255"/>
                <a:gd name="T57" fmla="*/ 40 h 136"/>
                <a:gd name="T58" fmla="*/ 170 w 255"/>
                <a:gd name="T59" fmla="*/ 34 h 136"/>
                <a:gd name="T60" fmla="*/ 170 w 255"/>
                <a:gd name="T61" fmla="*/ 40 h 136"/>
                <a:gd name="T62" fmla="*/ 170 w 255"/>
                <a:gd name="T63" fmla="*/ 45 h 136"/>
                <a:gd name="T64" fmla="*/ 164 w 255"/>
                <a:gd name="T65" fmla="*/ 45 h 136"/>
                <a:gd name="T66" fmla="*/ 170 w 255"/>
                <a:gd name="T67" fmla="*/ 45 h 136"/>
                <a:gd name="T68" fmla="*/ 255 w 255"/>
                <a:gd name="T69" fmla="*/ 51 h 136"/>
                <a:gd name="T70" fmla="*/ 221 w 255"/>
                <a:gd name="T71" fmla="*/ 102 h 136"/>
                <a:gd name="T72" fmla="*/ 198 w 255"/>
                <a:gd name="T73" fmla="*/ 130 h 136"/>
                <a:gd name="T74" fmla="*/ 198 w 255"/>
                <a:gd name="T75" fmla="*/ 113 h 136"/>
                <a:gd name="T76" fmla="*/ 209 w 255"/>
                <a:gd name="T77" fmla="*/ 108 h 136"/>
                <a:gd name="T78" fmla="*/ 221 w 255"/>
                <a:gd name="T79" fmla="*/ 91 h 136"/>
                <a:gd name="T80" fmla="*/ 221 w 255"/>
                <a:gd name="T81" fmla="*/ 74 h 136"/>
                <a:gd name="T82" fmla="*/ 238 w 255"/>
                <a:gd name="T83" fmla="*/ 57 h 136"/>
                <a:gd name="T84" fmla="*/ 232 w 255"/>
                <a:gd name="T85" fmla="*/ 57 h 136"/>
                <a:gd name="T86" fmla="*/ 255 w 255"/>
                <a:gd name="T87"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36">
                  <a:moveTo>
                    <a:pt x="170" y="45"/>
                  </a:moveTo>
                  <a:lnTo>
                    <a:pt x="164" y="51"/>
                  </a:lnTo>
                  <a:lnTo>
                    <a:pt x="158" y="51"/>
                  </a:lnTo>
                  <a:lnTo>
                    <a:pt x="158" y="57"/>
                  </a:lnTo>
                  <a:lnTo>
                    <a:pt x="158" y="62"/>
                  </a:lnTo>
                  <a:lnTo>
                    <a:pt x="158" y="68"/>
                  </a:lnTo>
                  <a:lnTo>
                    <a:pt x="158" y="74"/>
                  </a:lnTo>
                  <a:lnTo>
                    <a:pt x="158" y="79"/>
                  </a:lnTo>
                  <a:lnTo>
                    <a:pt x="164" y="79"/>
                  </a:lnTo>
                  <a:lnTo>
                    <a:pt x="164" y="85"/>
                  </a:lnTo>
                  <a:lnTo>
                    <a:pt x="175" y="91"/>
                  </a:lnTo>
                  <a:lnTo>
                    <a:pt x="181" y="91"/>
                  </a:lnTo>
                  <a:lnTo>
                    <a:pt x="192" y="96"/>
                  </a:lnTo>
                  <a:lnTo>
                    <a:pt x="192" y="102"/>
                  </a:lnTo>
                  <a:lnTo>
                    <a:pt x="192" y="108"/>
                  </a:lnTo>
                  <a:lnTo>
                    <a:pt x="187" y="108"/>
                  </a:lnTo>
                  <a:lnTo>
                    <a:pt x="187" y="113"/>
                  </a:lnTo>
                  <a:lnTo>
                    <a:pt x="187" y="119"/>
                  </a:lnTo>
                  <a:lnTo>
                    <a:pt x="181" y="125"/>
                  </a:lnTo>
                  <a:lnTo>
                    <a:pt x="181" y="130"/>
                  </a:lnTo>
                  <a:lnTo>
                    <a:pt x="175" y="136"/>
                  </a:lnTo>
                  <a:lnTo>
                    <a:pt x="158" y="136"/>
                  </a:lnTo>
                  <a:lnTo>
                    <a:pt x="113" y="136"/>
                  </a:lnTo>
                  <a:lnTo>
                    <a:pt x="34" y="136"/>
                  </a:lnTo>
                  <a:lnTo>
                    <a:pt x="28" y="136"/>
                  </a:lnTo>
                  <a:lnTo>
                    <a:pt x="28" y="130"/>
                  </a:lnTo>
                  <a:lnTo>
                    <a:pt x="22" y="130"/>
                  </a:lnTo>
                  <a:lnTo>
                    <a:pt x="22" y="125"/>
                  </a:lnTo>
                  <a:lnTo>
                    <a:pt x="17" y="125"/>
                  </a:lnTo>
                  <a:lnTo>
                    <a:pt x="22" y="125"/>
                  </a:lnTo>
                  <a:lnTo>
                    <a:pt x="17" y="119"/>
                  </a:lnTo>
                  <a:lnTo>
                    <a:pt x="17" y="113"/>
                  </a:lnTo>
                  <a:lnTo>
                    <a:pt x="11" y="113"/>
                  </a:lnTo>
                  <a:lnTo>
                    <a:pt x="5" y="113"/>
                  </a:lnTo>
                  <a:lnTo>
                    <a:pt x="5" y="108"/>
                  </a:lnTo>
                  <a:lnTo>
                    <a:pt x="0" y="108"/>
                  </a:lnTo>
                  <a:lnTo>
                    <a:pt x="5" y="68"/>
                  </a:lnTo>
                  <a:lnTo>
                    <a:pt x="5" y="40"/>
                  </a:lnTo>
                  <a:lnTo>
                    <a:pt x="5" y="34"/>
                  </a:lnTo>
                  <a:lnTo>
                    <a:pt x="45" y="0"/>
                  </a:lnTo>
                  <a:lnTo>
                    <a:pt x="39" y="6"/>
                  </a:lnTo>
                  <a:lnTo>
                    <a:pt x="39" y="11"/>
                  </a:lnTo>
                  <a:lnTo>
                    <a:pt x="39" y="17"/>
                  </a:lnTo>
                  <a:lnTo>
                    <a:pt x="45" y="17"/>
                  </a:lnTo>
                  <a:lnTo>
                    <a:pt x="45" y="11"/>
                  </a:lnTo>
                  <a:lnTo>
                    <a:pt x="51" y="11"/>
                  </a:lnTo>
                  <a:lnTo>
                    <a:pt x="51" y="17"/>
                  </a:lnTo>
                  <a:lnTo>
                    <a:pt x="56" y="17"/>
                  </a:lnTo>
                  <a:lnTo>
                    <a:pt x="51" y="17"/>
                  </a:lnTo>
                  <a:lnTo>
                    <a:pt x="56" y="17"/>
                  </a:lnTo>
                  <a:lnTo>
                    <a:pt x="56" y="23"/>
                  </a:lnTo>
                  <a:lnTo>
                    <a:pt x="56" y="17"/>
                  </a:lnTo>
                  <a:lnTo>
                    <a:pt x="62" y="23"/>
                  </a:lnTo>
                  <a:lnTo>
                    <a:pt x="68" y="23"/>
                  </a:lnTo>
                  <a:lnTo>
                    <a:pt x="73" y="23"/>
                  </a:lnTo>
                  <a:lnTo>
                    <a:pt x="73" y="28"/>
                  </a:lnTo>
                  <a:lnTo>
                    <a:pt x="79" y="28"/>
                  </a:lnTo>
                  <a:lnTo>
                    <a:pt x="79" y="34"/>
                  </a:lnTo>
                  <a:lnTo>
                    <a:pt x="85" y="40"/>
                  </a:lnTo>
                  <a:lnTo>
                    <a:pt x="90" y="40"/>
                  </a:lnTo>
                  <a:lnTo>
                    <a:pt x="90" y="34"/>
                  </a:lnTo>
                  <a:lnTo>
                    <a:pt x="90" y="28"/>
                  </a:lnTo>
                  <a:lnTo>
                    <a:pt x="96" y="34"/>
                  </a:lnTo>
                  <a:lnTo>
                    <a:pt x="96" y="40"/>
                  </a:lnTo>
                  <a:lnTo>
                    <a:pt x="102" y="40"/>
                  </a:lnTo>
                  <a:lnTo>
                    <a:pt x="102" y="45"/>
                  </a:lnTo>
                  <a:lnTo>
                    <a:pt x="107" y="40"/>
                  </a:lnTo>
                  <a:lnTo>
                    <a:pt x="113" y="40"/>
                  </a:lnTo>
                  <a:lnTo>
                    <a:pt x="113" y="45"/>
                  </a:lnTo>
                  <a:lnTo>
                    <a:pt x="119" y="45"/>
                  </a:lnTo>
                  <a:lnTo>
                    <a:pt x="124" y="45"/>
                  </a:lnTo>
                  <a:lnTo>
                    <a:pt x="130" y="45"/>
                  </a:lnTo>
                  <a:lnTo>
                    <a:pt x="130" y="51"/>
                  </a:lnTo>
                  <a:lnTo>
                    <a:pt x="130" y="45"/>
                  </a:lnTo>
                  <a:lnTo>
                    <a:pt x="124" y="45"/>
                  </a:lnTo>
                  <a:lnTo>
                    <a:pt x="119" y="40"/>
                  </a:lnTo>
                  <a:lnTo>
                    <a:pt x="124" y="40"/>
                  </a:lnTo>
                  <a:lnTo>
                    <a:pt x="124" y="34"/>
                  </a:lnTo>
                  <a:lnTo>
                    <a:pt x="124" y="40"/>
                  </a:lnTo>
                  <a:lnTo>
                    <a:pt x="130" y="34"/>
                  </a:lnTo>
                  <a:lnTo>
                    <a:pt x="130" y="40"/>
                  </a:lnTo>
                  <a:lnTo>
                    <a:pt x="130" y="45"/>
                  </a:lnTo>
                  <a:lnTo>
                    <a:pt x="136" y="40"/>
                  </a:lnTo>
                  <a:lnTo>
                    <a:pt x="141" y="40"/>
                  </a:lnTo>
                  <a:lnTo>
                    <a:pt x="136" y="40"/>
                  </a:lnTo>
                  <a:lnTo>
                    <a:pt x="141" y="40"/>
                  </a:lnTo>
                  <a:lnTo>
                    <a:pt x="147" y="40"/>
                  </a:lnTo>
                  <a:lnTo>
                    <a:pt x="153" y="40"/>
                  </a:lnTo>
                  <a:lnTo>
                    <a:pt x="164" y="40"/>
                  </a:lnTo>
                  <a:lnTo>
                    <a:pt x="170" y="34"/>
                  </a:lnTo>
                  <a:lnTo>
                    <a:pt x="175" y="34"/>
                  </a:lnTo>
                  <a:lnTo>
                    <a:pt x="175" y="40"/>
                  </a:lnTo>
                  <a:lnTo>
                    <a:pt x="170" y="40"/>
                  </a:lnTo>
                  <a:lnTo>
                    <a:pt x="170" y="45"/>
                  </a:lnTo>
                  <a:lnTo>
                    <a:pt x="170" y="40"/>
                  </a:lnTo>
                  <a:lnTo>
                    <a:pt x="170" y="45"/>
                  </a:lnTo>
                  <a:lnTo>
                    <a:pt x="170" y="40"/>
                  </a:lnTo>
                  <a:lnTo>
                    <a:pt x="170" y="45"/>
                  </a:lnTo>
                  <a:lnTo>
                    <a:pt x="164" y="45"/>
                  </a:lnTo>
                  <a:lnTo>
                    <a:pt x="170" y="45"/>
                  </a:lnTo>
                  <a:lnTo>
                    <a:pt x="164" y="45"/>
                  </a:lnTo>
                  <a:lnTo>
                    <a:pt x="170" y="45"/>
                  </a:lnTo>
                  <a:lnTo>
                    <a:pt x="164" y="45"/>
                  </a:lnTo>
                  <a:lnTo>
                    <a:pt x="170" y="45"/>
                  </a:lnTo>
                  <a:close/>
                  <a:moveTo>
                    <a:pt x="255" y="51"/>
                  </a:moveTo>
                  <a:lnTo>
                    <a:pt x="243" y="62"/>
                  </a:lnTo>
                  <a:lnTo>
                    <a:pt x="238" y="74"/>
                  </a:lnTo>
                  <a:lnTo>
                    <a:pt x="221" y="102"/>
                  </a:lnTo>
                  <a:lnTo>
                    <a:pt x="215" y="113"/>
                  </a:lnTo>
                  <a:lnTo>
                    <a:pt x="204" y="136"/>
                  </a:lnTo>
                  <a:lnTo>
                    <a:pt x="198" y="130"/>
                  </a:lnTo>
                  <a:lnTo>
                    <a:pt x="192" y="130"/>
                  </a:lnTo>
                  <a:lnTo>
                    <a:pt x="198" y="119"/>
                  </a:lnTo>
                  <a:lnTo>
                    <a:pt x="198" y="113"/>
                  </a:lnTo>
                  <a:lnTo>
                    <a:pt x="204" y="113"/>
                  </a:lnTo>
                  <a:lnTo>
                    <a:pt x="209" y="113"/>
                  </a:lnTo>
                  <a:lnTo>
                    <a:pt x="209" y="108"/>
                  </a:lnTo>
                  <a:lnTo>
                    <a:pt x="209" y="96"/>
                  </a:lnTo>
                  <a:lnTo>
                    <a:pt x="215" y="96"/>
                  </a:lnTo>
                  <a:lnTo>
                    <a:pt x="221" y="91"/>
                  </a:lnTo>
                  <a:lnTo>
                    <a:pt x="221" y="79"/>
                  </a:lnTo>
                  <a:lnTo>
                    <a:pt x="215" y="79"/>
                  </a:lnTo>
                  <a:lnTo>
                    <a:pt x="221" y="74"/>
                  </a:lnTo>
                  <a:lnTo>
                    <a:pt x="232" y="68"/>
                  </a:lnTo>
                  <a:lnTo>
                    <a:pt x="238" y="62"/>
                  </a:lnTo>
                  <a:lnTo>
                    <a:pt x="238" y="57"/>
                  </a:lnTo>
                  <a:lnTo>
                    <a:pt x="232" y="57"/>
                  </a:lnTo>
                  <a:lnTo>
                    <a:pt x="226" y="57"/>
                  </a:lnTo>
                  <a:lnTo>
                    <a:pt x="232" y="57"/>
                  </a:lnTo>
                  <a:lnTo>
                    <a:pt x="238" y="51"/>
                  </a:lnTo>
                  <a:lnTo>
                    <a:pt x="249" y="51"/>
                  </a:lnTo>
                  <a:lnTo>
                    <a:pt x="255" y="5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3" name="Freeform 176">
              <a:extLst>
                <a:ext uri="{FF2B5EF4-FFF2-40B4-BE49-F238E27FC236}">
                  <a16:creationId xmlns:a16="http://schemas.microsoft.com/office/drawing/2014/main" id="{2C52C12F-11E2-945B-A9CB-743C525460C4}"/>
                </a:ext>
              </a:extLst>
            </p:cNvPr>
            <p:cNvSpPr>
              <a:spLocks/>
            </p:cNvSpPr>
            <p:nvPr/>
          </p:nvSpPr>
          <p:spPr bwMode="auto">
            <a:xfrm>
              <a:off x="3473" y="2907"/>
              <a:ext cx="215" cy="159"/>
            </a:xfrm>
            <a:custGeom>
              <a:avLst/>
              <a:gdLst>
                <a:gd name="T0" fmla="*/ 119 w 215"/>
                <a:gd name="T1" fmla="*/ 91 h 159"/>
                <a:gd name="T2" fmla="*/ 119 w 215"/>
                <a:gd name="T3" fmla="*/ 91 h 159"/>
                <a:gd name="T4" fmla="*/ 113 w 215"/>
                <a:gd name="T5" fmla="*/ 97 h 159"/>
                <a:gd name="T6" fmla="*/ 119 w 215"/>
                <a:gd name="T7" fmla="*/ 102 h 159"/>
                <a:gd name="T8" fmla="*/ 124 w 215"/>
                <a:gd name="T9" fmla="*/ 108 h 159"/>
                <a:gd name="T10" fmla="*/ 130 w 215"/>
                <a:gd name="T11" fmla="*/ 114 h 159"/>
                <a:gd name="T12" fmla="*/ 141 w 215"/>
                <a:gd name="T13" fmla="*/ 114 h 159"/>
                <a:gd name="T14" fmla="*/ 141 w 215"/>
                <a:gd name="T15" fmla="*/ 119 h 159"/>
                <a:gd name="T16" fmla="*/ 107 w 215"/>
                <a:gd name="T17" fmla="*/ 142 h 159"/>
                <a:gd name="T18" fmla="*/ 85 w 215"/>
                <a:gd name="T19" fmla="*/ 153 h 159"/>
                <a:gd name="T20" fmla="*/ 79 w 215"/>
                <a:gd name="T21" fmla="*/ 153 h 159"/>
                <a:gd name="T22" fmla="*/ 79 w 215"/>
                <a:gd name="T23" fmla="*/ 148 h 159"/>
                <a:gd name="T24" fmla="*/ 68 w 215"/>
                <a:gd name="T25" fmla="*/ 148 h 159"/>
                <a:gd name="T26" fmla="*/ 62 w 215"/>
                <a:gd name="T27" fmla="*/ 142 h 159"/>
                <a:gd name="T28" fmla="*/ 62 w 215"/>
                <a:gd name="T29" fmla="*/ 131 h 159"/>
                <a:gd name="T30" fmla="*/ 56 w 215"/>
                <a:gd name="T31" fmla="*/ 136 h 159"/>
                <a:gd name="T32" fmla="*/ 62 w 215"/>
                <a:gd name="T33" fmla="*/ 136 h 159"/>
                <a:gd name="T34" fmla="*/ 51 w 215"/>
                <a:gd name="T35" fmla="*/ 136 h 159"/>
                <a:gd name="T36" fmla="*/ 45 w 215"/>
                <a:gd name="T37" fmla="*/ 131 h 159"/>
                <a:gd name="T38" fmla="*/ 39 w 215"/>
                <a:gd name="T39" fmla="*/ 136 h 159"/>
                <a:gd name="T40" fmla="*/ 39 w 215"/>
                <a:gd name="T41" fmla="*/ 136 h 159"/>
                <a:gd name="T42" fmla="*/ 34 w 215"/>
                <a:gd name="T43" fmla="*/ 142 h 159"/>
                <a:gd name="T44" fmla="*/ 28 w 215"/>
                <a:gd name="T45" fmla="*/ 136 h 159"/>
                <a:gd name="T46" fmla="*/ 34 w 215"/>
                <a:gd name="T47" fmla="*/ 131 h 159"/>
                <a:gd name="T48" fmla="*/ 22 w 215"/>
                <a:gd name="T49" fmla="*/ 131 h 159"/>
                <a:gd name="T50" fmla="*/ 28 w 215"/>
                <a:gd name="T51" fmla="*/ 125 h 159"/>
                <a:gd name="T52" fmla="*/ 22 w 215"/>
                <a:gd name="T53" fmla="*/ 131 h 159"/>
                <a:gd name="T54" fmla="*/ 17 w 215"/>
                <a:gd name="T55" fmla="*/ 125 h 159"/>
                <a:gd name="T56" fmla="*/ 11 w 215"/>
                <a:gd name="T57" fmla="*/ 119 h 159"/>
                <a:gd name="T58" fmla="*/ 0 w 215"/>
                <a:gd name="T59" fmla="*/ 125 h 159"/>
                <a:gd name="T60" fmla="*/ 39 w 215"/>
                <a:gd name="T61" fmla="*/ 68 h 159"/>
                <a:gd name="T62" fmla="*/ 107 w 215"/>
                <a:gd name="T63" fmla="*/ 0 h 159"/>
                <a:gd name="T64" fmla="*/ 113 w 215"/>
                <a:gd name="T65" fmla="*/ 0 h 159"/>
                <a:gd name="T66" fmla="*/ 113 w 215"/>
                <a:gd name="T67" fmla="*/ 6 h 159"/>
                <a:gd name="T68" fmla="*/ 113 w 215"/>
                <a:gd name="T69" fmla="*/ 6 h 159"/>
                <a:gd name="T70" fmla="*/ 113 w 215"/>
                <a:gd name="T71" fmla="*/ 6 h 159"/>
                <a:gd name="T72" fmla="*/ 119 w 215"/>
                <a:gd name="T73" fmla="*/ 0 h 159"/>
                <a:gd name="T74" fmla="*/ 119 w 215"/>
                <a:gd name="T75" fmla="*/ 0 h 159"/>
                <a:gd name="T76" fmla="*/ 124 w 215"/>
                <a:gd name="T77" fmla="*/ 6 h 159"/>
                <a:gd name="T78" fmla="*/ 136 w 215"/>
                <a:gd name="T79" fmla="*/ 6 h 159"/>
                <a:gd name="T80" fmla="*/ 136 w 215"/>
                <a:gd name="T81" fmla="*/ 6 h 159"/>
                <a:gd name="T82" fmla="*/ 136 w 215"/>
                <a:gd name="T83" fmla="*/ 6 h 159"/>
                <a:gd name="T84" fmla="*/ 136 w 215"/>
                <a:gd name="T85" fmla="*/ 6 h 159"/>
                <a:gd name="T86" fmla="*/ 141 w 215"/>
                <a:gd name="T87" fmla="*/ 12 h 159"/>
                <a:gd name="T88" fmla="*/ 147 w 215"/>
                <a:gd name="T89" fmla="*/ 6 h 159"/>
                <a:gd name="T90" fmla="*/ 147 w 215"/>
                <a:gd name="T91" fmla="*/ 17 h 159"/>
                <a:gd name="T92" fmla="*/ 158 w 215"/>
                <a:gd name="T93" fmla="*/ 17 h 159"/>
                <a:gd name="T94" fmla="*/ 170 w 215"/>
                <a:gd name="T95" fmla="*/ 17 h 159"/>
                <a:gd name="T96" fmla="*/ 175 w 215"/>
                <a:gd name="T97" fmla="*/ 23 h 159"/>
                <a:gd name="T98" fmla="*/ 181 w 215"/>
                <a:gd name="T99" fmla="*/ 17 h 159"/>
                <a:gd name="T100" fmla="*/ 187 w 215"/>
                <a:gd name="T101" fmla="*/ 23 h 159"/>
                <a:gd name="T102" fmla="*/ 192 w 215"/>
                <a:gd name="T103" fmla="*/ 29 h 159"/>
                <a:gd name="T104" fmla="*/ 198 w 215"/>
                <a:gd name="T105" fmla="*/ 34 h 159"/>
                <a:gd name="T106" fmla="*/ 209 w 215"/>
                <a:gd name="T107" fmla="*/ 40 h 159"/>
                <a:gd name="T108" fmla="*/ 215 w 215"/>
                <a:gd name="T109" fmla="*/ 40 h 159"/>
                <a:gd name="T110" fmla="*/ 215 w 215"/>
                <a:gd name="T111" fmla="*/ 51 h 159"/>
                <a:gd name="T112" fmla="*/ 209 w 215"/>
                <a:gd name="T11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159">
                  <a:moveTo>
                    <a:pt x="209" y="80"/>
                  </a:moveTo>
                  <a:lnTo>
                    <a:pt x="119" y="91"/>
                  </a:lnTo>
                  <a:lnTo>
                    <a:pt x="113" y="91"/>
                  </a:lnTo>
                  <a:lnTo>
                    <a:pt x="119" y="91"/>
                  </a:lnTo>
                  <a:lnTo>
                    <a:pt x="119" y="97"/>
                  </a:lnTo>
                  <a:lnTo>
                    <a:pt x="113" y="97"/>
                  </a:lnTo>
                  <a:lnTo>
                    <a:pt x="119" y="97"/>
                  </a:lnTo>
                  <a:lnTo>
                    <a:pt x="119" y="102"/>
                  </a:lnTo>
                  <a:lnTo>
                    <a:pt x="124" y="102"/>
                  </a:lnTo>
                  <a:lnTo>
                    <a:pt x="124" y="108"/>
                  </a:lnTo>
                  <a:lnTo>
                    <a:pt x="130" y="108"/>
                  </a:lnTo>
                  <a:lnTo>
                    <a:pt x="130" y="114"/>
                  </a:lnTo>
                  <a:lnTo>
                    <a:pt x="136" y="114"/>
                  </a:lnTo>
                  <a:lnTo>
                    <a:pt x="141" y="114"/>
                  </a:lnTo>
                  <a:lnTo>
                    <a:pt x="147" y="114"/>
                  </a:lnTo>
                  <a:lnTo>
                    <a:pt x="141" y="119"/>
                  </a:lnTo>
                  <a:lnTo>
                    <a:pt x="113" y="142"/>
                  </a:lnTo>
                  <a:lnTo>
                    <a:pt x="107" y="142"/>
                  </a:lnTo>
                  <a:lnTo>
                    <a:pt x="90" y="153"/>
                  </a:lnTo>
                  <a:lnTo>
                    <a:pt x="85" y="153"/>
                  </a:lnTo>
                  <a:lnTo>
                    <a:pt x="85" y="159"/>
                  </a:lnTo>
                  <a:lnTo>
                    <a:pt x="79" y="153"/>
                  </a:lnTo>
                  <a:lnTo>
                    <a:pt x="73" y="148"/>
                  </a:lnTo>
                  <a:lnTo>
                    <a:pt x="79" y="148"/>
                  </a:lnTo>
                  <a:lnTo>
                    <a:pt x="73" y="148"/>
                  </a:lnTo>
                  <a:lnTo>
                    <a:pt x="68" y="148"/>
                  </a:lnTo>
                  <a:lnTo>
                    <a:pt x="68" y="142"/>
                  </a:lnTo>
                  <a:lnTo>
                    <a:pt x="62" y="142"/>
                  </a:lnTo>
                  <a:lnTo>
                    <a:pt x="62" y="136"/>
                  </a:lnTo>
                  <a:lnTo>
                    <a:pt x="62" y="131"/>
                  </a:lnTo>
                  <a:lnTo>
                    <a:pt x="56" y="131"/>
                  </a:lnTo>
                  <a:lnTo>
                    <a:pt x="56" y="136"/>
                  </a:lnTo>
                  <a:lnTo>
                    <a:pt x="62" y="131"/>
                  </a:lnTo>
                  <a:lnTo>
                    <a:pt x="62" y="136"/>
                  </a:lnTo>
                  <a:lnTo>
                    <a:pt x="56" y="136"/>
                  </a:lnTo>
                  <a:lnTo>
                    <a:pt x="51" y="136"/>
                  </a:lnTo>
                  <a:lnTo>
                    <a:pt x="45" y="136"/>
                  </a:lnTo>
                  <a:lnTo>
                    <a:pt x="45" y="131"/>
                  </a:lnTo>
                  <a:lnTo>
                    <a:pt x="45" y="136"/>
                  </a:lnTo>
                  <a:lnTo>
                    <a:pt x="39" y="136"/>
                  </a:lnTo>
                  <a:lnTo>
                    <a:pt x="34" y="136"/>
                  </a:lnTo>
                  <a:lnTo>
                    <a:pt x="39" y="136"/>
                  </a:lnTo>
                  <a:lnTo>
                    <a:pt x="39" y="142"/>
                  </a:lnTo>
                  <a:lnTo>
                    <a:pt x="34" y="142"/>
                  </a:lnTo>
                  <a:lnTo>
                    <a:pt x="34" y="136"/>
                  </a:lnTo>
                  <a:lnTo>
                    <a:pt x="28" y="136"/>
                  </a:lnTo>
                  <a:lnTo>
                    <a:pt x="28" y="131"/>
                  </a:lnTo>
                  <a:lnTo>
                    <a:pt x="34" y="131"/>
                  </a:lnTo>
                  <a:lnTo>
                    <a:pt x="28" y="131"/>
                  </a:lnTo>
                  <a:lnTo>
                    <a:pt x="22" y="131"/>
                  </a:lnTo>
                  <a:lnTo>
                    <a:pt x="28" y="131"/>
                  </a:lnTo>
                  <a:lnTo>
                    <a:pt x="28" y="125"/>
                  </a:lnTo>
                  <a:lnTo>
                    <a:pt x="22" y="125"/>
                  </a:lnTo>
                  <a:lnTo>
                    <a:pt x="22" y="131"/>
                  </a:lnTo>
                  <a:lnTo>
                    <a:pt x="22" y="125"/>
                  </a:lnTo>
                  <a:lnTo>
                    <a:pt x="17" y="125"/>
                  </a:lnTo>
                  <a:lnTo>
                    <a:pt x="17" y="119"/>
                  </a:lnTo>
                  <a:lnTo>
                    <a:pt x="11" y="119"/>
                  </a:lnTo>
                  <a:lnTo>
                    <a:pt x="5" y="125"/>
                  </a:lnTo>
                  <a:lnTo>
                    <a:pt x="0" y="125"/>
                  </a:lnTo>
                  <a:lnTo>
                    <a:pt x="0" y="119"/>
                  </a:lnTo>
                  <a:lnTo>
                    <a:pt x="39" y="68"/>
                  </a:lnTo>
                  <a:lnTo>
                    <a:pt x="45" y="51"/>
                  </a:lnTo>
                  <a:lnTo>
                    <a:pt x="107" y="0"/>
                  </a:lnTo>
                  <a:lnTo>
                    <a:pt x="107" y="6"/>
                  </a:lnTo>
                  <a:lnTo>
                    <a:pt x="113" y="0"/>
                  </a:lnTo>
                  <a:lnTo>
                    <a:pt x="107" y="0"/>
                  </a:lnTo>
                  <a:lnTo>
                    <a:pt x="113" y="6"/>
                  </a:lnTo>
                  <a:lnTo>
                    <a:pt x="113" y="0"/>
                  </a:lnTo>
                  <a:lnTo>
                    <a:pt x="113" y="6"/>
                  </a:lnTo>
                  <a:lnTo>
                    <a:pt x="113" y="0"/>
                  </a:lnTo>
                  <a:lnTo>
                    <a:pt x="113" y="6"/>
                  </a:lnTo>
                  <a:lnTo>
                    <a:pt x="119" y="6"/>
                  </a:lnTo>
                  <a:lnTo>
                    <a:pt x="119" y="0"/>
                  </a:lnTo>
                  <a:lnTo>
                    <a:pt x="119" y="6"/>
                  </a:lnTo>
                  <a:lnTo>
                    <a:pt x="119" y="0"/>
                  </a:lnTo>
                  <a:lnTo>
                    <a:pt x="124" y="0"/>
                  </a:lnTo>
                  <a:lnTo>
                    <a:pt x="124" y="6"/>
                  </a:lnTo>
                  <a:lnTo>
                    <a:pt x="130" y="6"/>
                  </a:lnTo>
                  <a:lnTo>
                    <a:pt x="136" y="6"/>
                  </a:lnTo>
                  <a:lnTo>
                    <a:pt x="136" y="0"/>
                  </a:lnTo>
                  <a:lnTo>
                    <a:pt x="136" y="6"/>
                  </a:lnTo>
                  <a:lnTo>
                    <a:pt x="141" y="6"/>
                  </a:lnTo>
                  <a:lnTo>
                    <a:pt x="136" y="6"/>
                  </a:lnTo>
                  <a:lnTo>
                    <a:pt x="141" y="6"/>
                  </a:lnTo>
                  <a:lnTo>
                    <a:pt x="136" y="6"/>
                  </a:lnTo>
                  <a:lnTo>
                    <a:pt x="141" y="6"/>
                  </a:lnTo>
                  <a:lnTo>
                    <a:pt x="141" y="12"/>
                  </a:lnTo>
                  <a:lnTo>
                    <a:pt x="141" y="6"/>
                  </a:lnTo>
                  <a:lnTo>
                    <a:pt x="147" y="6"/>
                  </a:lnTo>
                  <a:lnTo>
                    <a:pt x="147" y="12"/>
                  </a:lnTo>
                  <a:lnTo>
                    <a:pt x="147" y="17"/>
                  </a:lnTo>
                  <a:lnTo>
                    <a:pt x="153" y="17"/>
                  </a:lnTo>
                  <a:lnTo>
                    <a:pt x="158" y="17"/>
                  </a:lnTo>
                  <a:lnTo>
                    <a:pt x="164" y="17"/>
                  </a:lnTo>
                  <a:lnTo>
                    <a:pt x="170" y="17"/>
                  </a:lnTo>
                  <a:lnTo>
                    <a:pt x="170" y="23"/>
                  </a:lnTo>
                  <a:lnTo>
                    <a:pt x="175" y="23"/>
                  </a:lnTo>
                  <a:lnTo>
                    <a:pt x="175" y="17"/>
                  </a:lnTo>
                  <a:lnTo>
                    <a:pt x="181" y="17"/>
                  </a:lnTo>
                  <a:lnTo>
                    <a:pt x="187" y="17"/>
                  </a:lnTo>
                  <a:lnTo>
                    <a:pt x="187" y="23"/>
                  </a:lnTo>
                  <a:lnTo>
                    <a:pt x="192" y="23"/>
                  </a:lnTo>
                  <a:lnTo>
                    <a:pt x="192" y="29"/>
                  </a:lnTo>
                  <a:lnTo>
                    <a:pt x="198" y="29"/>
                  </a:lnTo>
                  <a:lnTo>
                    <a:pt x="198" y="34"/>
                  </a:lnTo>
                  <a:lnTo>
                    <a:pt x="204" y="40"/>
                  </a:lnTo>
                  <a:lnTo>
                    <a:pt x="209" y="40"/>
                  </a:lnTo>
                  <a:lnTo>
                    <a:pt x="209" y="34"/>
                  </a:lnTo>
                  <a:lnTo>
                    <a:pt x="215" y="40"/>
                  </a:lnTo>
                  <a:lnTo>
                    <a:pt x="215" y="46"/>
                  </a:lnTo>
                  <a:lnTo>
                    <a:pt x="215" y="51"/>
                  </a:lnTo>
                  <a:lnTo>
                    <a:pt x="209" y="63"/>
                  </a:lnTo>
                  <a:lnTo>
                    <a:pt x="209" y="68"/>
                  </a:lnTo>
                  <a:lnTo>
                    <a:pt x="209"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177">
              <a:extLst>
                <a:ext uri="{FF2B5EF4-FFF2-40B4-BE49-F238E27FC236}">
                  <a16:creationId xmlns:a16="http://schemas.microsoft.com/office/drawing/2014/main" id="{9695B854-84CF-DC9B-E413-39C44373D91A}"/>
                </a:ext>
              </a:extLst>
            </p:cNvPr>
            <p:cNvSpPr>
              <a:spLocks/>
            </p:cNvSpPr>
            <p:nvPr/>
          </p:nvSpPr>
          <p:spPr bwMode="auto">
            <a:xfrm>
              <a:off x="3371" y="3021"/>
              <a:ext cx="215" cy="119"/>
            </a:xfrm>
            <a:custGeom>
              <a:avLst/>
              <a:gdLst>
                <a:gd name="T0" fmla="*/ 209 w 215"/>
                <a:gd name="T1" fmla="*/ 102 h 119"/>
                <a:gd name="T2" fmla="*/ 198 w 215"/>
                <a:gd name="T3" fmla="*/ 119 h 119"/>
                <a:gd name="T4" fmla="*/ 187 w 215"/>
                <a:gd name="T5" fmla="*/ 113 h 119"/>
                <a:gd name="T6" fmla="*/ 181 w 215"/>
                <a:gd name="T7" fmla="*/ 102 h 119"/>
                <a:gd name="T8" fmla="*/ 158 w 215"/>
                <a:gd name="T9" fmla="*/ 102 h 119"/>
                <a:gd name="T10" fmla="*/ 153 w 215"/>
                <a:gd name="T11" fmla="*/ 107 h 119"/>
                <a:gd name="T12" fmla="*/ 147 w 215"/>
                <a:gd name="T13" fmla="*/ 107 h 119"/>
                <a:gd name="T14" fmla="*/ 153 w 215"/>
                <a:gd name="T15" fmla="*/ 107 h 119"/>
                <a:gd name="T16" fmla="*/ 153 w 215"/>
                <a:gd name="T17" fmla="*/ 102 h 119"/>
                <a:gd name="T18" fmla="*/ 153 w 215"/>
                <a:gd name="T19" fmla="*/ 96 h 119"/>
                <a:gd name="T20" fmla="*/ 130 w 215"/>
                <a:gd name="T21" fmla="*/ 102 h 119"/>
                <a:gd name="T22" fmla="*/ 124 w 215"/>
                <a:gd name="T23" fmla="*/ 102 h 119"/>
                <a:gd name="T24" fmla="*/ 113 w 215"/>
                <a:gd name="T25" fmla="*/ 102 h 119"/>
                <a:gd name="T26" fmla="*/ 107 w 215"/>
                <a:gd name="T27" fmla="*/ 96 h 119"/>
                <a:gd name="T28" fmla="*/ 107 w 215"/>
                <a:gd name="T29" fmla="*/ 107 h 119"/>
                <a:gd name="T30" fmla="*/ 113 w 215"/>
                <a:gd name="T31" fmla="*/ 107 h 119"/>
                <a:gd name="T32" fmla="*/ 96 w 215"/>
                <a:gd name="T33" fmla="*/ 107 h 119"/>
                <a:gd name="T34" fmla="*/ 85 w 215"/>
                <a:gd name="T35" fmla="*/ 107 h 119"/>
                <a:gd name="T36" fmla="*/ 79 w 215"/>
                <a:gd name="T37" fmla="*/ 96 h 119"/>
                <a:gd name="T38" fmla="*/ 73 w 215"/>
                <a:gd name="T39" fmla="*/ 102 h 119"/>
                <a:gd name="T40" fmla="*/ 62 w 215"/>
                <a:gd name="T41" fmla="*/ 90 h 119"/>
                <a:gd name="T42" fmla="*/ 51 w 215"/>
                <a:gd name="T43" fmla="*/ 85 h 119"/>
                <a:gd name="T44" fmla="*/ 39 w 215"/>
                <a:gd name="T45" fmla="*/ 85 h 119"/>
                <a:gd name="T46" fmla="*/ 39 w 215"/>
                <a:gd name="T47" fmla="*/ 79 h 119"/>
                <a:gd name="T48" fmla="*/ 28 w 215"/>
                <a:gd name="T49" fmla="*/ 73 h 119"/>
                <a:gd name="T50" fmla="*/ 22 w 215"/>
                <a:gd name="T51" fmla="*/ 73 h 119"/>
                <a:gd name="T52" fmla="*/ 28 w 215"/>
                <a:gd name="T53" fmla="*/ 56 h 119"/>
                <a:gd name="T54" fmla="*/ 22 w 215"/>
                <a:gd name="T55" fmla="*/ 45 h 119"/>
                <a:gd name="T56" fmla="*/ 5 w 215"/>
                <a:gd name="T57" fmla="*/ 45 h 119"/>
                <a:gd name="T58" fmla="*/ 0 w 215"/>
                <a:gd name="T59" fmla="*/ 34 h 119"/>
                <a:gd name="T60" fmla="*/ 22 w 215"/>
                <a:gd name="T61" fmla="*/ 0 h 119"/>
                <a:gd name="T62" fmla="*/ 102 w 215"/>
                <a:gd name="T63" fmla="*/ 5 h 119"/>
                <a:gd name="T64" fmla="*/ 113 w 215"/>
                <a:gd name="T65" fmla="*/ 5 h 119"/>
                <a:gd name="T66" fmla="*/ 124 w 215"/>
                <a:gd name="T67" fmla="*/ 11 h 119"/>
                <a:gd name="T68" fmla="*/ 130 w 215"/>
                <a:gd name="T69" fmla="*/ 11 h 119"/>
                <a:gd name="T70" fmla="*/ 130 w 215"/>
                <a:gd name="T71" fmla="*/ 17 h 119"/>
                <a:gd name="T72" fmla="*/ 130 w 215"/>
                <a:gd name="T73" fmla="*/ 22 h 119"/>
                <a:gd name="T74" fmla="*/ 141 w 215"/>
                <a:gd name="T75" fmla="*/ 28 h 119"/>
                <a:gd name="T76" fmla="*/ 141 w 215"/>
                <a:gd name="T77" fmla="*/ 22 h 119"/>
                <a:gd name="T78" fmla="*/ 147 w 215"/>
                <a:gd name="T79" fmla="*/ 22 h 119"/>
                <a:gd name="T80" fmla="*/ 164 w 215"/>
                <a:gd name="T81" fmla="*/ 22 h 119"/>
                <a:gd name="T82" fmla="*/ 158 w 215"/>
                <a:gd name="T83" fmla="*/ 17 h 119"/>
                <a:gd name="T84" fmla="*/ 164 w 215"/>
                <a:gd name="T85" fmla="*/ 28 h 119"/>
                <a:gd name="T86" fmla="*/ 175 w 215"/>
                <a:gd name="T87" fmla="*/ 34 h 119"/>
                <a:gd name="T88" fmla="*/ 181 w 215"/>
                <a:gd name="T89" fmla="*/ 3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5" h="119">
                  <a:moveTo>
                    <a:pt x="215" y="90"/>
                  </a:moveTo>
                  <a:lnTo>
                    <a:pt x="209" y="96"/>
                  </a:lnTo>
                  <a:lnTo>
                    <a:pt x="209" y="102"/>
                  </a:lnTo>
                  <a:lnTo>
                    <a:pt x="204" y="102"/>
                  </a:lnTo>
                  <a:lnTo>
                    <a:pt x="204" y="107"/>
                  </a:lnTo>
                  <a:lnTo>
                    <a:pt x="198" y="119"/>
                  </a:lnTo>
                  <a:lnTo>
                    <a:pt x="192" y="119"/>
                  </a:lnTo>
                  <a:lnTo>
                    <a:pt x="187" y="119"/>
                  </a:lnTo>
                  <a:lnTo>
                    <a:pt x="187" y="113"/>
                  </a:lnTo>
                  <a:lnTo>
                    <a:pt x="187" y="107"/>
                  </a:lnTo>
                  <a:lnTo>
                    <a:pt x="181" y="107"/>
                  </a:lnTo>
                  <a:lnTo>
                    <a:pt x="181" y="102"/>
                  </a:lnTo>
                  <a:lnTo>
                    <a:pt x="175" y="102"/>
                  </a:lnTo>
                  <a:lnTo>
                    <a:pt x="164" y="102"/>
                  </a:lnTo>
                  <a:lnTo>
                    <a:pt x="158" y="102"/>
                  </a:lnTo>
                  <a:lnTo>
                    <a:pt x="153" y="107"/>
                  </a:lnTo>
                  <a:lnTo>
                    <a:pt x="147" y="107"/>
                  </a:lnTo>
                  <a:lnTo>
                    <a:pt x="153" y="107"/>
                  </a:lnTo>
                  <a:lnTo>
                    <a:pt x="147" y="107"/>
                  </a:lnTo>
                  <a:lnTo>
                    <a:pt x="153" y="107"/>
                  </a:lnTo>
                  <a:lnTo>
                    <a:pt x="147" y="107"/>
                  </a:lnTo>
                  <a:lnTo>
                    <a:pt x="153" y="107"/>
                  </a:lnTo>
                  <a:lnTo>
                    <a:pt x="153" y="102"/>
                  </a:lnTo>
                  <a:lnTo>
                    <a:pt x="153" y="107"/>
                  </a:lnTo>
                  <a:lnTo>
                    <a:pt x="153" y="102"/>
                  </a:lnTo>
                  <a:lnTo>
                    <a:pt x="153" y="107"/>
                  </a:lnTo>
                  <a:lnTo>
                    <a:pt x="153" y="102"/>
                  </a:lnTo>
                  <a:lnTo>
                    <a:pt x="158" y="102"/>
                  </a:lnTo>
                  <a:lnTo>
                    <a:pt x="158" y="96"/>
                  </a:lnTo>
                  <a:lnTo>
                    <a:pt x="153" y="96"/>
                  </a:lnTo>
                  <a:lnTo>
                    <a:pt x="147" y="102"/>
                  </a:lnTo>
                  <a:lnTo>
                    <a:pt x="136" y="102"/>
                  </a:lnTo>
                  <a:lnTo>
                    <a:pt x="130" y="102"/>
                  </a:lnTo>
                  <a:lnTo>
                    <a:pt x="124" y="102"/>
                  </a:lnTo>
                  <a:lnTo>
                    <a:pt x="119" y="102"/>
                  </a:lnTo>
                  <a:lnTo>
                    <a:pt x="124" y="102"/>
                  </a:lnTo>
                  <a:lnTo>
                    <a:pt x="119" y="102"/>
                  </a:lnTo>
                  <a:lnTo>
                    <a:pt x="113" y="107"/>
                  </a:lnTo>
                  <a:lnTo>
                    <a:pt x="113" y="102"/>
                  </a:lnTo>
                  <a:lnTo>
                    <a:pt x="113" y="96"/>
                  </a:lnTo>
                  <a:lnTo>
                    <a:pt x="107" y="102"/>
                  </a:lnTo>
                  <a:lnTo>
                    <a:pt x="107" y="96"/>
                  </a:lnTo>
                  <a:lnTo>
                    <a:pt x="107" y="102"/>
                  </a:lnTo>
                  <a:lnTo>
                    <a:pt x="102" y="102"/>
                  </a:lnTo>
                  <a:lnTo>
                    <a:pt x="107" y="107"/>
                  </a:lnTo>
                  <a:lnTo>
                    <a:pt x="113" y="107"/>
                  </a:lnTo>
                  <a:lnTo>
                    <a:pt x="113" y="113"/>
                  </a:lnTo>
                  <a:lnTo>
                    <a:pt x="113" y="107"/>
                  </a:lnTo>
                  <a:lnTo>
                    <a:pt x="107" y="107"/>
                  </a:lnTo>
                  <a:lnTo>
                    <a:pt x="102" y="107"/>
                  </a:lnTo>
                  <a:lnTo>
                    <a:pt x="96" y="107"/>
                  </a:lnTo>
                  <a:lnTo>
                    <a:pt x="96" y="102"/>
                  </a:lnTo>
                  <a:lnTo>
                    <a:pt x="90" y="102"/>
                  </a:lnTo>
                  <a:lnTo>
                    <a:pt x="85" y="107"/>
                  </a:lnTo>
                  <a:lnTo>
                    <a:pt x="85" y="102"/>
                  </a:lnTo>
                  <a:lnTo>
                    <a:pt x="79" y="102"/>
                  </a:lnTo>
                  <a:lnTo>
                    <a:pt x="79" y="96"/>
                  </a:lnTo>
                  <a:lnTo>
                    <a:pt x="73" y="90"/>
                  </a:lnTo>
                  <a:lnTo>
                    <a:pt x="73" y="96"/>
                  </a:lnTo>
                  <a:lnTo>
                    <a:pt x="73" y="102"/>
                  </a:lnTo>
                  <a:lnTo>
                    <a:pt x="68" y="102"/>
                  </a:lnTo>
                  <a:lnTo>
                    <a:pt x="62" y="96"/>
                  </a:lnTo>
                  <a:lnTo>
                    <a:pt x="62" y="90"/>
                  </a:lnTo>
                  <a:lnTo>
                    <a:pt x="56" y="90"/>
                  </a:lnTo>
                  <a:lnTo>
                    <a:pt x="56" y="85"/>
                  </a:lnTo>
                  <a:lnTo>
                    <a:pt x="51" y="85"/>
                  </a:lnTo>
                  <a:lnTo>
                    <a:pt x="45" y="85"/>
                  </a:lnTo>
                  <a:lnTo>
                    <a:pt x="39" y="79"/>
                  </a:lnTo>
                  <a:lnTo>
                    <a:pt x="39" y="85"/>
                  </a:lnTo>
                  <a:lnTo>
                    <a:pt x="39" y="79"/>
                  </a:lnTo>
                  <a:lnTo>
                    <a:pt x="34" y="79"/>
                  </a:lnTo>
                  <a:lnTo>
                    <a:pt x="39" y="79"/>
                  </a:lnTo>
                  <a:lnTo>
                    <a:pt x="34" y="79"/>
                  </a:lnTo>
                  <a:lnTo>
                    <a:pt x="34" y="73"/>
                  </a:lnTo>
                  <a:lnTo>
                    <a:pt x="28" y="73"/>
                  </a:lnTo>
                  <a:lnTo>
                    <a:pt x="28" y="79"/>
                  </a:lnTo>
                  <a:lnTo>
                    <a:pt x="22" y="79"/>
                  </a:lnTo>
                  <a:lnTo>
                    <a:pt x="22" y="73"/>
                  </a:lnTo>
                  <a:lnTo>
                    <a:pt x="22" y="68"/>
                  </a:lnTo>
                  <a:lnTo>
                    <a:pt x="28" y="62"/>
                  </a:lnTo>
                  <a:lnTo>
                    <a:pt x="28" y="56"/>
                  </a:lnTo>
                  <a:lnTo>
                    <a:pt x="28" y="51"/>
                  </a:lnTo>
                  <a:lnTo>
                    <a:pt x="28" y="45"/>
                  </a:lnTo>
                  <a:lnTo>
                    <a:pt x="22" y="45"/>
                  </a:lnTo>
                  <a:lnTo>
                    <a:pt x="17" y="45"/>
                  </a:lnTo>
                  <a:lnTo>
                    <a:pt x="11" y="45"/>
                  </a:lnTo>
                  <a:lnTo>
                    <a:pt x="5" y="45"/>
                  </a:lnTo>
                  <a:lnTo>
                    <a:pt x="5" y="39"/>
                  </a:lnTo>
                  <a:lnTo>
                    <a:pt x="0" y="39"/>
                  </a:lnTo>
                  <a:lnTo>
                    <a:pt x="0" y="34"/>
                  </a:lnTo>
                  <a:lnTo>
                    <a:pt x="0" y="28"/>
                  </a:lnTo>
                  <a:lnTo>
                    <a:pt x="0" y="22"/>
                  </a:lnTo>
                  <a:lnTo>
                    <a:pt x="22" y="0"/>
                  </a:lnTo>
                  <a:lnTo>
                    <a:pt x="68" y="11"/>
                  </a:lnTo>
                  <a:lnTo>
                    <a:pt x="90" y="17"/>
                  </a:lnTo>
                  <a:lnTo>
                    <a:pt x="102" y="5"/>
                  </a:lnTo>
                  <a:lnTo>
                    <a:pt x="102" y="11"/>
                  </a:lnTo>
                  <a:lnTo>
                    <a:pt x="107" y="11"/>
                  </a:lnTo>
                  <a:lnTo>
                    <a:pt x="113" y="5"/>
                  </a:lnTo>
                  <a:lnTo>
                    <a:pt x="119" y="5"/>
                  </a:lnTo>
                  <a:lnTo>
                    <a:pt x="119" y="11"/>
                  </a:lnTo>
                  <a:lnTo>
                    <a:pt x="124" y="11"/>
                  </a:lnTo>
                  <a:lnTo>
                    <a:pt x="124" y="17"/>
                  </a:lnTo>
                  <a:lnTo>
                    <a:pt x="124" y="11"/>
                  </a:lnTo>
                  <a:lnTo>
                    <a:pt x="130" y="11"/>
                  </a:lnTo>
                  <a:lnTo>
                    <a:pt x="130" y="17"/>
                  </a:lnTo>
                  <a:lnTo>
                    <a:pt x="124" y="17"/>
                  </a:lnTo>
                  <a:lnTo>
                    <a:pt x="130" y="17"/>
                  </a:lnTo>
                  <a:lnTo>
                    <a:pt x="136" y="17"/>
                  </a:lnTo>
                  <a:lnTo>
                    <a:pt x="130" y="17"/>
                  </a:lnTo>
                  <a:lnTo>
                    <a:pt x="130" y="22"/>
                  </a:lnTo>
                  <a:lnTo>
                    <a:pt x="136" y="22"/>
                  </a:lnTo>
                  <a:lnTo>
                    <a:pt x="136" y="28"/>
                  </a:lnTo>
                  <a:lnTo>
                    <a:pt x="141" y="28"/>
                  </a:lnTo>
                  <a:lnTo>
                    <a:pt x="141" y="22"/>
                  </a:lnTo>
                  <a:lnTo>
                    <a:pt x="136" y="22"/>
                  </a:lnTo>
                  <a:lnTo>
                    <a:pt x="141" y="22"/>
                  </a:lnTo>
                  <a:lnTo>
                    <a:pt x="147" y="22"/>
                  </a:lnTo>
                  <a:lnTo>
                    <a:pt x="147" y="17"/>
                  </a:lnTo>
                  <a:lnTo>
                    <a:pt x="147" y="22"/>
                  </a:lnTo>
                  <a:lnTo>
                    <a:pt x="153" y="22"/>
                  </a:lnTo>
                  <a:lnTo>
                    <a:pt x="158" y="22"/>
                  </a:lnTo>
                  <a:lnTo>
                    <a:pt x="164" y="22"/>
                  </a:lnTo>
                  <a:lnTo>
                    <a:pt x="164" y="17"/>
                  </a:lnTo>
                  <a:lnTo>
                    <a:pt x="158" y="22"/>
                  </a:lnTo>
                  <a:lnTo>
                    <a:pt x="158" y="17"/>
                  </a:lnTo>
                  <a:lnTo>
                    <a:pt x="164" y="17"/>
                  </a:lnTo>
                  <a:lnTo>
                    <a:pt x="164" y="22"/>
                  </a:lnTo>
                  <a:lnTo>
                    <a:pt x="164" y="28"/>
                  </a:lnTo>
                  <a:lnTo>
                    <a:pt x="170" y="28"/>
                  </a:lnTo>
                  <a:lnTo>
                    <a:pt x="170" y="34"/>
                  </a:lnTo>
                  <a:lnTo>
                    <a:pt x="175" y="34"/>
                  </a:lnTo>
                  <a:lnTo>
                    <a:pt x="181" y="34"/>
                  </a:lnTo>
                  <a:lnTo>
                    <a:pt x="175" y="34"/>
                  </a:lnTo>
                  <a:lnTo>
                    <a:pt x="181" y="39"/>
                  </a:lnTo>
                  <a:lnTo>
                    <a:pt x="204" y="79"/>
                  </a:lnTo>
                  <a:lnTo>
                    <a:pt x="215" y="9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 name="Freeform 178">
              <a:extLst>
                <a:ext uri="{FF2B5EF4-FFF2-40B4-BE49-F238E27FC236}">
                  <a16:creationId xmlns:a16="http://schemas.microsoft.com/office/drawing/2014/main" id="{6F719434-3AD9-92A3-08B7-F3D0638F752A}"/>
                </a:ext>
              </a:extLst>
            </p:cNvPr>
            <p:cNvSpPr>
              <a:spLocks/>
            </p:cNvSpPr>
            <p:nvPr/>
          </p:nvSpPr>
          <p:spPr bwMode="auto">
            <a:xfrm>
              <a:off x="2996" y="3452"/>
              <a:ext cx="244" cy="175"/>
            </a:xfrm>
            <a:custGeom>
              <a:avLst/>
              <a:gdLst>
                <a:gd name="T0" fmla="*/ 159 w 244"/>
                <a:gd name="T1" fmla="*/ 170 h 175"/>
                <a:gd name="T2" fmla="*/ 153 w 244"/>
                <a:gd name="T3" fmla="*/ 175 h 175"/>
                <a:gd name="T4" fmla="*/ 153 w 244"/>
                <a:gd name="T5" fmla="*/ 175 h 175"/>
                <a:gd name="T6" fmla="*/ 142 w 244"/>
                <a:gd name="T7" fmla="*/ 175 h 175"/>
                <a:gd name="T8" fmla="*/ 136 w 244"/>
                <a:gd name="T9" fmla="*/ 170 h 175"/>
                <a:gd name="T10" fmla="*/ 131 w 244"/>
                <a:gd name="T11" fmla="*/ 164 h 175"/>
                <a:gd name="T12" fmla="*/ 125 w 244"/>
                <a:gd name="T13" fmla="*/ 158 h 175"/>
                <a:gd name="T14" fmla="*/ 119 w 244"/>
                <a:gd name="T15" fmla="*/ 153 h 175"/>
                <a:gd name="T16" fmla="*/ 119 w 244"/>
                <a:gd name="T17" fmla="*/ 153 h 175"/>
                <a:gd name="T18" fmla="*/ 108 w 244"/>
                <a:gd name="T19" fmla="*/ 147 h 175"/>
                <a:gd name="T20" fmla="*/ 108 w 244"/>
                <a:gd name="T21" fmla="*/ 136 h 175"/>
                <a:gd name="T22" fmla="*/ 97 w 244"/>
                <a:gd name="T23" fmla="*/ 136 h 175"/>
                <a:gd name="T24" fmla="*/ 85 w 244"/>
                <a:gd name="T25" fmla="*/ 136 h 175"/>
                <a:gd name="T26" fmla="*/ 74 w 244"/>
                <a:gd name="T27" fmla="*/ 136 h 175"/>
                <a:gd name="T28" fmla="*/ 68 w 244"/>
                <a:gd name="T29" fmla="*/ 130 h 175"/>
                <a:gd name="T30" fmla="*/ 68 w 244"/>
                <a:gd name="T31" fmla="*/ 130 h 175"/>
                <a:gd name="T32" fmla="*/ 63 w 244"/>
                <a:gd name="T33" fmla="*/ 124 h 175"/>
                <a:gd name="T34" fmla="*/ 51 w 244"/>
                <a:gd name="T35" fmla="*/ 124 h 175"/>
                <a:gd name="T36" fmla="*/ 46 w 244"/>
                <a:gd name="T37" fmla="*/ 119 h 175"/>
                <a:gd name="T38" fmla="*/ 34 w 244"/>
                <a:gd name="T39" fmla="*/ 119 h 175"/>
                <a:gd name="T40" fmla="*/ 23 w 244"/>
                <a:gd name="T41" fmla="*/ 119 h 175"/>
                <a:gd name="T42" fmla="*/ 17 w 244"/>
                <a:gd name="T43" fmla="*/ 113 h 175"/>
                <a:gd name="T44" fmla="*/ 23 w 244"/>
                <a:gd name="T45" fmla="*/ 107 h 175"/>
                <a:gd name="T46" fmla="*/ 23 w 244"/>
                <a:gd name="T47" fmla="*/ 96 h 175"/>
                <a:gd name="T48" fmla="*/ 17 w 244"/>
                <a:gd name="T49" fmla="*/ 85 h 175"/>
                <a:gd name="T50" fmla="*/ 12 w 244"/>
                <a:gd name="T51" fmla="*/ 79 h 175"/>
                <a:gd name="T52" fmla="*/ 0 w 244"/>
                <a:gd name="T53" fmla="*/ 68 h 175"/>
                <a:gd name="T54" fmla="*/ 68 w 244"/>
                <a:gd name="T55" fmla="*/ 0 h 175"/>
                <a:gd name="T56" fmla="*/ 216 w 244"/>
                <a:gd name="T57" fmla="*/ 5 h 175"/>
                <a:gd name="T58" fmla="*/ 221 w 244"/>
                <a:gd name="T59" fmla="*/ 56 h 175"/>
                <a:gd name="T60" fmla="*/ 199 w 244"/>
                <a:gd name="T61" fmla="*/ 107 h 175"/>
                <a:gd name="T62" fmla="*/ 165 w 244"/>
                <a:gd name="T63"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75">
                  <a:moveTo>
                    <a:pt x="165" y="170"/>
                  </a:moveTo>
                  <a:lnTo>
                    <a:pt x="159" y="170"/>
                  </a:lnTo>
                  <a:lnTo>
                    <a:pt x="159" y="175"/>
                  </a:lnTo>
                  <a:lnTo>
                    <a:pt x="153" y="175"/>
                  </a:lnTo>
                  <a:lnTo>
                    <a:pt x="153" y="170"/>
                  </a:lnTo>
                  <a:lnTo>
                    <a:pt x="153" y="175"/>
                  </a:lnTo>
                  <a:lnTo>
                    <a:pt x="148" y="175"/>
                  </a:lnTo>
                  <a:lnTo>
                    <a:pt x="142" y="175"/>
                  </a:lnTo>
                  <a:lnTo>
                    <a:pt x="136" y="175"/>
                  </a:lnTo>
                  <a:lnTo>
                    <a:pt x="136" y="170"/>
                  </a:lnTo>
                  <a:lnTo>
                    <a:pt x="125" y="164"/>
                  </a:lnTo>
                  <a:lnTo>
                    <a:pt x="131" y="164"/>
                  </a:lnTo>
                  <a:lnTo>
                    <a:pt x="131" y="158"/>
                  </a:lnTo>
                  <a:lnTo>
                    <a:pt x="125" y="158"/>
                  </a:lnTo>
                  <a:lnTo>
                    <a:pt x="119" y="158"/>
                  </a:lnTo>
                  <a:lnTo>
                    <a:pt x="119" y="153"/>
                  </a:lnTo>
                  <a:lnTo>
                    <a:pt x="125" y="153"/>
                  </a:lnTo>
                  <a:lnTo>
                    <a:pt x="119" y="153"/>
                  </a:lnTo>
                  <a:lnTo>
                    <a:pt x="119" y="147"/>
                  </a:lnTo>
                  <a:lnTo>
                    <a:pt x="108" y="147"/>
                  </a:lnTo>
                  <a:lnTo>
                    <a:pt x="108" y="141"/>
                  </a:lnTo>
                  <a:lnTo>
                    <a:pt x="108" y="136"/>
                  </a:lnTo>
                  <a:lnTo>
                    <a:pt x="102" y="136"/>
                  </a:lnTo>
                  <a:lnTo>
                    <a:pt x="97" y="136"/>
                  </a:lnTo>
                  <a:lnTo>
                    <a:pt x="91" y="136"/>
                  </a:lnTo>
                  <a:lnTo>
                    <a:pt x="85" y="136"/>
                  </a:lnTo>
                  <a:lnTo>
                    <a:pt x="80" y="136"/>
                  </a:lnTo>
                  <a:lnTo>
                    <a:pt x="74" y="136"/>
                  </a:lnTo>
                  <a:lnTo>
                    <a:pt x="74" y="130"/>
                  </a:lnTo>
                  <a:lnTo>
                    <a:pt x="68" y="130"/>
                  </a:lnTo>
                  <a:lnTo>
                    <a:pt x="68" y="124"/>
                  </a:lnTo>
                  <a:lnTo>
                    <a:pt x="68" y="130"/>
                  </a:lnTo>
                  <a:lnTo>
                    <a:pt x="63" y="130"/>
                  </a:lnTo>
                  <a:lnTo>
                    <a:pt x="63" y="124"/>
                  </a:lnTo>
                  <a:lnTo>
                    <a:pt x="57" y="124"/>
                  </a:lnTo>
                  <a:lnTo>
                    <a:pt x="51" y="124"/>
                  </a:lnTo>
                  <a:lnTo>
                    <a:pt x="46" y="124"/>
                  </a:lnTo>
                  <a:lnTo>
                    <a:pt x="46" y="119"/>
                  </a:lnTo>
                  <a:lnTo>
                    <a:pt x="40" y="119"/>
                  </a:lnTo>
                  <a:lnTo>
                    <a:pt x="34" y="119"/>
                  </a:lnTo>
                  <a:lnTo>
                    <a:pt x="29" y="124"/>
                  </a:lnTo>
                  <a:lnTo>
                    <a:pt x="23" y="119"/>
                  </a:lnTo>
                  <a:lnTo>
                    <a:pt x="23" y="113"/>
                  </a:lnTo>
                  <a:lnTo>
                    <a:pt x="17" y="113"/>
                  </a:lnTo>
                  <a:lnTo>
                    <a:pt x="17" y="107"/>
                  </a:lnTo>
                  <a:lnTo>
                    <a:pt x="23" y="107"/>
                  </a:lnTo>
                  <a:lnTo>
                    <a:pt x="23" y="102"/>
                  </a:lnTo>
                  <a:lnTo>
                    <a:pt x="23" y="96"/>
                  </a:lnTo>
                  <a:lnTo>
                    <a:pt x="17" y="90"/>
                  </a:lnTo>
                  <a:lnTo>
                    <a:pt x="17" y="85"/>
                  </a:lnTo>
                  <a:lnTo>
                    <a:pt x="12" y="85"/>
                  </a:lnTo>
                  <a:lnTo>
                    <a:pt x="12" y="79"/>
                  </a:lnTo>
                  <a:lnTo>
                    <a:pt x="0" y="73"/>
                  </a:lnTo>
                  <a:lnTo>
                    <a:pt x="0" y="68"/>
                  </a:lnTo>
                  <a:lnTo>
                    <a:pt x="46" y="34"/>
                  </a:lnTo>
                  <a:lnTo>
                    <a:pt x="68" y="0"/>
                  </a:lnTo>
                  <a:lnTo>
                    <a:pt x="97" y="0"/>
                  </a:lnTo>
                  <a:lnTo>
                    <a:pt x="216" y="5"/>
                  </a:lnTo>
                  <a:lnTo>
                    <a:pt x="244" y="5"/>
                  </a:lnTo>
                  <a:lnTo>
                    <a:pt x="221" y="56"/>
                  </a:lnTo>
                  <a:lnTo>
                    <a:pt x="199" y="96"/>
                  </a:lnTo>
                  <a:lnTo>
                    <a:pt x="199" y="107"/>
                  </a:lnTo>
                  <a:lnTo>
                    <a:pt x="193" y="107"/>
                  </a:lnTo>
                  <a:lnTo>
                    <a:pt x="165" y="17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6" name="Freeform 179">
              <a:extLst>
                <a:ext uri="{FF2B5EF4-FFF2-40B4-BE49-F238E27FC236}">
                  <a16:creationId xmlns:a16="http://schemas.microsoft.com/office/drawing/2014/main" id="{2D2E6FC3-B1E3-585A-9AA0-A6D07D3D5AF9}"/>
                </a:ext>
              </a:extLst>
            </p:cNvPr>
            <p:cNvSpPr>
              <a:spLocks/>
            </p:cNvSpPr>
            <p:nvPr/>
          </p:nvSpPr>
          <p:spPr bwMode="auto">
            <a:xfrm>
              <a:off x="2764" y="2539"/>
              <a:ext cx="204" cy="181"/>
            </a:xfrm>
            <a:custGeom>
              <a:avLst/>
              <a:gdLst>
                <a:gd name="T0" fmla="*/ 204 w 204"/>
                <a:gd name="T1" fmla="*/ 11 h 181"/>
                <a:gd name="T2" fmla="*/ 193 w 204"/>
                <a:gd name="T3" fmla="*/ 181 h 181"/>
                <a:gd name="T4" fmla="*/ 130 w 204"/>
                <a:gd name="T5" fmla="*/ 176 h 181"/>
                <a:gd name="T6" fmla="*/ 85 w 204"/>
                <a:gd name="T7" fmla="*/ 176 h 181"/>
                <a:gd name="T8" fmla="*/ 0 w 204"/>
                <a:gd name="T9" fmla="*/ 170 h 181"/>
                <a:gd name="T10" fmla="*/ 11 w 204"/>
                <a:gd name="T11" fmla="*/ 0 h 181"/>
                <a:gd name="T12" fmla="*/ 40 w 204"/>
                <a:gd name="T13" fmla="*/ 6 h 181"/>
                <a:gd name="T14" fmla="*/ 108 w 204"/>
                <a:gd name="T15" fmla="*/ 6 h 181"/>
                <a:gd name="T16" fmla="*/ 147 w 204"/>
                <a:gd name="T17" fmla="*/ 6 h 181"/>
                <a:gd name="T18" fmla="*/ 204 w 204"/>
                <a:gd name="T19" fmla="*/ 1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81">
                  <a:moveTo>
                    <a:pt x="204" y="11"/>
                  </a:moveTo>
                  <a:lnTo>
                    <a:pt x="193" y="181"/>
                  </a:lnTo>
                  <a:lnTo>
                    <a:pt x="130" y="176"/>
                  </a:lnTo>
                  <a:lnTo>
                    <a:pt x="85" y="176"/>
                  </a:lnTo>
                  <a:lnTo>
                    <a:pt x="0" y="170"/>
                  </a:lnTo>
                  <a:lnTo>
                    <a:pt x="11" y="0"/>
                  </a:lnTo>
                  <a:lnTo>
                    <a:pt x="40" y="6"/>
                  </a:lnTo>
                  <a:lnTo>
                    <a:pt x="108" y="6"/>
                  </a:lnTo>
                  <a:lnTo>
                    <a:pt x="147" y="6"/>
                  </a:lnTo>
                  <a:lnTo>
                    <a:pt x="204"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7" name="Freeform 180">
              <a:extLst>
                <a:ext uri="{FF2B5EF4-FFF2-40B4-BE49-F238E27FC236}">
                  <a16:creationId xmlns:a16="http://schemas.microsoft.com/office/drawing/2014/main" id="{82243765-7EE3-1803-0028-D4B6611940A6}"/>
                </a:ext>
              </a:extLst>
            </p:cNvPr>
            <p:cNvSpPr>
              <a:spLocks/>
            </p:cNvSpPr>
            <p:nvPr/>
          </p:nvSpPr>
          <p:spPr bwMode="auto">
            <a:xfrm>
              <a:off x="3541" y="2737"/>
              <a:ext cx="187" cy="193"/>
            </a:xfrm>
            <a:custGeom>
              <a:avLst/>
              <a:gdLst>
                <a:gd name="T0" fmla="*/ 130 w 187"/>
                <a:gd name="T1" fmla="*/ 23 h 193"/>
                <a:gd name="T2" fmla="*/ 136 w 187"/>
                <a:gd name="T3" fmla="*/ 29 h 193"/>
                <a:gd name="T4" fmla="*/ 136 w 187"/>
                <a:gd name="T5" fmla="*/ 40 h 193"/>
                <a:gd name="T6" fmla="*/ 136 w 187"/>
                <a:gd name="T7" fmla="*/ 40 h 193"/>
                <a:gd name="T8" fmla="*/ 141 w 187"/>
                <a:gd name="T9" fmla="*/ 46 h 193"/>
                <a:gd name="T10" fmla="*/ 141 w 187"/>
                <a:gd name="T11" fmla="*/ 57 h 193"/>
                <a:gd name="T12" fmla="*/ 147 w 187"/>
                <a:gd name="T13" fmla="*/ 63 h 193"/>
                <a:gd name="T14" fmla="*/ 153 w 187"/>
                <a:gd name="T15" fmla="*/ 68 h 193"/>
                <a:gd name="T16" fmla="*/ 158 w 187"/>
                <a:gd name="T17" fmla="*/ 68 h 193"/>
                <a:gd name="T18" fmla="*/ 164 w 187"/>
                <a:gd name="T19" fmla="*/ 74 h 193"/>
                <a:gd name="T20" fmla="*/ 170 w 187"/>
                <a:gd name="T21" fmla="*/ 80 h 193"/>
                <a:gd name="T22" fmla="*/ 164 w 187"/>
                <a:gd name="T23" fmla="*/ 85 h 193"/>
                <a:gd name="T24" fmla="*/ 170 w 187"/>
                <a:gd name="T25" fmla="*/ 91 h 193"/>
                <a:gd name="T26" fmla="*/ 170 w 187"/>
                <a:gd name="T27" fmla="*/ 102 h 193"/>
                <a:gd name="T28" fmla="*/ 170 w 187"/>
                <a:gd name="T29" fmla="*/ 108 h 193"/>
                <a:gd name="T30" fmla="*/ 175 w 187"/>
                <a:gd name="T31" fmla="*/ 114 h 193"/>
                <a:gd name="T32" fmla="*/ 175 w 187"/>
                <a:gd name="T33" fmla="*/ 114 h 193"/>
                <a:gd name="T34" fmla="*/ 187 w 187"/>
                <a:gd name="T35" fmla="*/ 119 h 193"/>
                <a:gd name="T36" fmla="*/ 181 w 187"/>
                <a:gd name="T37" fmla="*/ 119 h 193"/>
                <a:gd name="T38" fmla="*/ 175 w 187"/>
                <a:gd name="T39" fmla="*/ 125 h 193"/>
                <a:gd name="T40" fmla="*/ 147 w 187"/>
                <a:gd name="T41" fmla="*/ 142 h 193"/>
                <a:gd name="T42" fmla="*/ 119 w 187"/>
                <a:gd name="T43" fmla="*/ 153 h 193"/>
                <a:gd name="T44" fmla="*/ 107 w 187"/>
                <a:gd name="T45" fmla="*/ 165 h 193"/>
                <a:gd name="T46" fmla="*/ 107 w 187"/>
                <a:gd name="T47" fmla="*/ 165 h 193"/>
                <a:gd name="T48" fmla="*/ 107 w 187"/>
                <a:gd name="T49" fmla="*/ 170 h 193"/>
                <a:gd name="T50" fmla="*/ 113 w 187"/>
                <a:gd name="T51" fmla="*/ 176 h 193"/>
                <a:gd name="T52" fmla="*/ 113 w 187"/>
                <a:gd name="T53" fmla="*/ 182 h 193"/>
                <a:gd name="T54" fmla="*/ 107 w 187"/>
                <a:gd name="T55" fmla="*/ 187 h 193"/>
                <a:gd name="T56" fmla="*/ 102 w 187"/>
                <a:gd name="T57" fmla="*/ 193 h 193"/>
                <a:gd name="T58" fmla="*/ 96 w 187"/>
                <a:gd name="T59" fmla="*/ 187 h 193"/>
                <a:gd name="T60" fmla="*/ 85 w 187"/>
                <a:gd name="T61" fmla="*/ 187 h 193"/>
                <a:gd name="T62" fmla="*/ 79 w 187"/>
                <a:gd name="T63" fmla="*/ 182 h 193"/>
                <a:gd name="T64" fmla="*/ 73 w 187"/>
                <a:gd name="T65" fmla="*/ 176 h 193"/>
                <a:gd name="T66" fmla="*/ 73 w 187"/>
                <a:gd name="T67" fmla="*/ 176 h 193"/>
                <a:gd name="T68" fmla="*/ 73 w 187"/>
                <a:gd name="T69" fmla="*/ 176 h 193"/>
                <a:gd name="T70" fmla="*/ 73 w 187"/>
                <a:gd name="T71" fmla="*/ 176 h 193"/>
                <a:gd name="T72" fmla="*/ 68 w 187"/>
                <a:gd name="T73" fmla="*/ 170 h 193"/>
                <a:gd name="T74" fmla="*/ 62 w 187"/>
                <a:gd name="T75" fmla="*/ 176 h 193"/>
                <a:gd name="T76" fmla="*/ 56 w 187"/>
                <a:gd name="T77" fmla="*/ 170 h 193"/>
                <a:gd name="T78" fmla="*/ 51 w 187"/>
                <a:gd name="T79" fmla="*/ 176 h 193"/>
                <a:gd name="T80" fmla="*/ 51 w 187"/>
                <a:gd name="T81" fmla="*/ 176 h 193"/>
                <a:gd name="T82" fmla="*/ 45 w 187"/>
                <a:gd name="T83" fmla="*/ 170 h 193"/>
                <a:gd name="T84" fmla="*/ 45 w 187"/>
                <a:gd name="T85" fmla="*/ 170 h 193"/>
                <a:gd name="T86" fmla="*/ 39 w 187"/>
                <a:gd name="T87" fmla="*/ 170 h 193"/>
                <a:gd name="T88" fmla="*/ 39 w 187"/>
                <a:gd name="T89" fmla="*/ 176 h 193"/>
                <a:gd name="T90" fmla="*/ 39 w 187"/>
                <a:gd name="T91" fmla="*/ 165 h 193"/>
                <a:gd name="T92" fmla="*/ 39 w 187"/>
                <a:gd name="T93" fmla="*/ 165 h 193"/>
                <a:gd name="T94" fmla="*/ 34 w 187"/>
                <a:gd name="T95" fmla="*/ 159 h 193"/>
                <a:gd name="T96" fmla="*/ 39 w 187"/>
                <a:gd name="T97" fmla="*/ 119 h 193"/>
                <a:gd name="T98" fmla="*/ 34 w 187"/>
                <a:gd name="T99" fmla="*/ 114 h 193"/>
                <a:gd name="T100" fmla="*/ 39 w 187"/>
                <a:gd name="T101" fmla="*/ 108 h 193"/>
                <a:gd name="T102" fmla="*/ 39 w 187"/>
                <a:gd name="T103" fmla="*/ 97 h 193"/>
                <a:gd name="T104" fmla="*/ 34 w 187"/>
                <a:gd name="T105" fmla="*/ 91 h 193"/>
                <a:gd name="T106" fmla="*/ 34 w 187"/>
                <a:gd name="T107" fmla="*/ 80 h 193"/>
                <a:gd name="T108" fmla="*/ 22 w 187"/>
                <a:gd name="T109" fmla="*/ 74 h 193"/>
                <a:gd name="T110" fmla="*/ 17 w 187"/>
                <a:gd name="T111" fmla="*/ 80 h 193"/>
                <a:gd name="T112" fmla="*/ 5 w 187"/>
                <a:gd name="T113" fmla="*/ 80 h 193"/>
                <a:gd name="T114" fmla="*/ 0 w 187"/>
                <a:gd name="T115" fmla="*/ 74 h 193"/>
                <a:gd name="T116" fmla="*/ 0 w 187"/>
                <a:gd name="T117" fmla="*/ 74 h 193"/>
                <a:gd name="T118" fmla="*/ 0 w 187"/>
                <a:gd name="T119" fmla="*/ 74 h 193"/>
                <a:gd name="T120" fmla="*/ 79 w 187"/>
                <a:gd name="T121" fmla="*/ 12 h 193"/>
                <a:gd name="T122" fmla="*/ 90 w 187"/>
                <a:gd name="T123" fmla="*/ 0 h 193"/>
                <a:gd name="T124" fmla="*/ 102 w 187"/>
                <a:gd name="T125" fmla="*/ 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193">
                  <a:moveTo>
                    <a:pt x="102" y="12"/>
                  </a:moveTo>
                  <a:lnTo>
                    <a:pt x="130" y="23"/>
                  </a:lnTo>
                  <a:lnTo>
                    <a:pt x="136" y="23"/>
                  </a:lnTo>
                  <a:lnTo>
                    <a:pt x="136" y="29"/>
                  </a:lnTo>
                  <a:lnTo>
                    <a:pt x="136" y="34"/>
                  </a:lnTo>
                  <a:lnTo>
                    <a:pt x="136" y="40"/>
                  </a:lnTo>
                  <a:lnTo>
                    <a:pt x="141" y="40"/>
                  </a:lnTo>
                  <a:lnTo>
                    <a:pt x="136" y="40"/>
                  </a:lnTo>
                  <a:lnTo>
                    <a:pt x="141" y="40"/>
                  </a:lnTo>
                  <a:lnTo>
                    <a:pt x="141" y="46"/>
                  </a:lnTo>
                  <a:lnTo>
                    <a:pt x="141" y="51"/>
                  </a:lnTo>
                  <a:lnTo>
                    <a:pt x="141" y="57"/>
                  </a:lnTo>
                  <a:lnTo>
                    <a:pt x="147" y="57"/>
                  </a:lnTo>
                  <a:lnTo>
                    <a:pt x="147" y="63"/>
                  </a:lnTo>
                  <a:lnTo>
                    <a:pt x="153" y="63"/>
                  </a:lnTo>
                  <a:lnTo>
                    <a:pt x="153" y="68"/>
                  </a:lnTo>
                  <a:lnTo>
                    <a:pt x="158" y="63"/>
                  </a:lnTo>
                  <a:lnTo>
                    <a:pt x="158" y="68"/>
                  </a:lnTo>
                  <a:lnTo>
                    <a:pt x="158" y="74"/>
                  </a:lnTo>
                  <a:lnTo>
                    <a:pt x="164" y="74"/>
                  </a:lnTo>
                  <a:lnTo>
                    <a:pt x="164" y="80"/>
                  </a:lnTo>
                  <a:lnTo>
                    <a:pt x="170" y="80"/>
                  </a:lnTo>
                  <a:lnTo>
                    <a:pt x="164" y="80"/>
                  </a:lnTo>
                  <a:lnTo>
                    <a:pt x="164" y="85"/>
                  </a:lnTo>
                  <a:lnTo>
                    <a:pt x="164" y="91"/>
                  </a:lnTo>
                  <a:lnTo>
                    <a:pt x="170" y="91"/>
                  </a:lnTo>
                  <a:lnTo>
                    <a:pt x="170" y="97"/>
                  </a:lnTo>
                  <a:lnTo>
                    <a:pt x="170" y="102"/>
                  </a:lnTo>
                  <a:lnTo>
                    <a:pt x="175" y="108"/>
                  </a:lnTo>
                  <a:lnTo>
                    <a:pt x="170" y="108"/>
                  </a:lnTo>
                  <a:lnTo>
                    <a:pt x="175" y="108"/>
                  </a:lnTo>
                  <a:lnTo>
                    <a:pt x="175" y="114"/>
                  </a:lnTo>
                  <a:lnTo>
                    <a:pt x="181" y="114"/>
                  </a:lnTo>
                  <a:lnTo>
                    <a:pt x="175" y="114"/>
                  </a:lnTo>
                  <a:lnTo>
                    <a:pt x="181" y="119"/>
                  </a:lnTo>
                  <a:lnTo>
                    <a:pt x="187" y="119"/>
                  </a:lnTo>
                  <a:lnTo>
                    <a:pt x="187" y="125"/>
                  </a:lnTo>
                  <a:lnTo>
                    <a:pt x="181" y="119"/>
                  </a:lnTo>
                  <a:lnTo>
                    <a:pt x="181" y="125"/>
                  </a:lnTo>
                  <a:lnTo>
                    <a:pt x="175" y="125"/>
                  </a:lnTo>
                  <a:lnTo>
                    <a:pt x="164" y="136"/>
                  </a:lnTo>
                  <a:lnTo>
                    <a:pt x="147" y="142"/>
                  </a:lnTo>
                  <a:lnTo>
                    <a:pt x="124" y="148"/>
                  </a:lnTo>
                  <a:lnTo>
                    <a:pt x="119" y="153"/>
                  </a:lnTo>
                  <a:lnTo>
                    <a:pt x="102" y="165"/>
                  </a:lnTo>
                  <a:lnTo>
                    <a:pt x="107" y="165"/>
                  </a:lnTo>
                  <a:lnTo>
                    <a:pt x="107" y="170"/>
                  </a:lnTo>
                  <a:lnTo>
                    <a:pt x="107" y="165"/>
                  </a:lnTo>
                  <a:lnTo>
                    <a:pt x="113" y="165"/>
                  </a:lnTo>
                  <a:lnTo>
                    <a:pt x="107" y="170"/>
                  </a:lnTo>
                  <a:lnTo>
                    <a:pt x="113" y="170"/>
                  </a:lnTo>
                  <a:lnTo>
                    <a:pt x="113" y="176"/>
                  </a:lnTo>
                  <a:lnTo>
                    <a:pt x="107" y="182"/>
                  </a:lnTo>
                  <a:lnTo>
                    <a:pt x="113" y="182"/>
                  </a:lnTo>
                  <a:lnTo>
                    <a:pt x="113" y="187"/>
                  </a:lnTo>
                  <a:lnTo>
                    <a:pt x="107" y="187"/>
                  </a:lnTo>
                  <a:lnTo>
                    <a:pt x="107" y="193"/>
                  </a:lnTo>
                  <a:lnTo>
                    <a:pt x="102" y="193"/>
                  </a:lnTo>
                  <a:lnTo>
                    <a:pt x="102" y="187"/>
                  </a:lnTo>
                  <a:lnTo>
                    <a:pt x="96" y="187"/>
                  </a:lnTo>
                  <a:lnTo>
                    <a:pt x="90" y="187"/>
                  </a:lnTo>
                  <a:lnTo>
                    <a:pt x="85" y="187"/>
                  </a:lnTo>
                  <a:lnTo>
                    <a:pt x="79" y="187"/>
                  </a:lnTo>
                  <a:lnTo>
                    <a:pt x="79" y="182"/>
                  </a:lnTo>
                  <a:lnTo>
                    <a:pt x="79" y="176"/>
                  </a:lnTo>
                  <a:lnTo>
                    <a:pt x="73" y="176"/>
                  </a:lnTo>
                  <a:lnTo>
                    <a:pt x="73" y="182"/>
                  </a:lnTo>
                  <a:lnTo>
                    <a:pt x="73" y="176"/>
                  </a:lnTo>
                  <a:lnTo>
                    <a:pt x="68" y="176"/>
                  </a:lnTo>
                  <a:lnTo>
                    <a:pt x="73" y="176"/>
                  </a:lnTo>
                  <a:lnTo>
                    <a:pt x="68" y="176"/>
                  </a:lnTo>
                  <a:lnTo>
                    <a:pt x="73" y="176"/>
                  </a:lnTo>
                  <a:lnTo>
                    <a:pt x="68" y="176"/>
                  </a:lnTo>
                  <a:lnTo>
                    <a:pt x="68" y="170"/>
                  </a:lnTo>
                  <a:lnTo>
                    <a:pt x="68" y="176"/>
                  </a:lnTo>
                  <a:lnTo>
                    <a:pt x="62" y="176"/>
                  </a:lnTo>
                  <a:lnTo>
                    <a:pt x="56" y="176"/>
                  </a:lnTo>
                  <a:lnTo>
                    <a:pt x="56" y="170"/>
                  </a:lnTo>
                  <a:lnTo>
                    <a:pt x="51" y="170"/>
                  </a:lnTo>
                  <a:lnTo>
                    <a:pt x="51" y="176"/>
                  </a:lnTo>
                  <a:lnTo>
                    <a:pt x="51" y="170"/>
                  </a:lnTo>
                  <a:lnTo>
                    <a:pt x="51" y="176"/>
                  </a:lnTo>
                  <a:lnTo>
                    <a:pt x="45" y="176"/>
                  </a:lnTo>
                  <a:lnTo>
                    <a:pt x="45" y="170"/>
                  </a:lnTo>
                  <a:lnTo>
                    <a:pt x="45" y="176"/>
                  </a:lnTo>
                  <a:lnTo>
                    <a:pt x="45" y="170"/>
                  </a:lnTo>
                  <a:lnTo>
                    <a:pt x="45" y="176"/>
                  </a:lnTo>
                  <a:lnTo>
                    <a:pt x="39" y="170"/>
                  </a:lnTo>
                  <a:lnTo>
                    <a:pt x="45" y="170"/>
                  </a:lnTo>
                  <a:lnTo>
                    <a:pt x="39" y="176"/>
                  </a:lnTo>
                  <a:lnTo>
                    <a:pt x="39" y="170"/>
                  </a:lnTo>
                  <a:lnTo>
                    <a:pt x="39" y="165"/>
                  </a:lnTo>
                  <a:lnTo>
                    <a:pt x="39" y="159"/>
                  </a:lnTo>
                  <a:lnTo>
                    <a:pt x="39" y="165"/>
                  </a:lnTo>
                  <a:lnTo>
                    <a:pt x="39" y="159"/>
                  </a:lnTo>
                  <a:lnTo>
                    <a:pt x="34" y="159"/>
                  </a:lnTo>
                  <a:lnTo>
                    <a:pt x="34" y="153"/>
                  </a:lnTo>
                  <a:lnTo>
                    <a:pt x="39" y="119"/>
                  </a:lnTo>
                  <a:lnTo>
                    <a:pt x="39" y="114"/>
                  </a:lnTo>
                  <a:lnTo>
                    <a:pt x="34" y="114"/>
                  </a:lnTo>
                  <a:lnTo>
                    <a:pt x="39" y="114"/>
                  </a:lnTo>
                  <a:lnTo>
                    <a:pt x="39" y="108"/>
                  </a:lnTo>
                  <a:lnTo>
                    <a:pt x="39" y="102"/>
                  </a:lnTo>
                  <a:lnTo>
                    <a:pt x="39" y="97"/>
                  </a:lnTo>
                  <a:lnTo>
                    <a:pt x="34" y="97"/>
                  </a:lnTo>
                  <a:lnTo>
                    <a:pt x="34" y="91"/>
                  </a:lnTo>
                  <a:lnTo>
                    <a:pt x="34" y="85"/>
                  </a:lnTo>
                  <a:lnTo>
                    <a:pt x="34" y="80"/>
                  </a:lnTo>
                  <a:lnTo>
                    <a:pt x="28" y="74"/>
                  </a:lnTo>
                  <a:lnTo>
                    <a:pt x="22" y="74"/>
                  </a:lnTo>
                  <a:lnTo>
                    <a:pt x="17" y="74"/>
                  </a:lnTo>
                  <a:lnTo>
                    <a:pt x="17" y="80"/>
                  </a:lnTo>
                  <a:lnTo>
                    <a:pt x="11" y="80"/>
                  </a:lnTo>
                  <a:lnTo>
                    <a:pt x="5" y="80"/>
                  </a:lnTo>
                  <a:lnTo>
                    <a:pt x="0" y="80"/>
                  </a:lnTo>
                  <a:lnTo>
                    <a:pt x="0" y="74"/>
                  </a:lnTo>
                  <a:lnTo>
                    <a:pt x="5" y="74"/>
                  </a:lnTo>
                  <a:lnTo>
                    <a:pt x="0" y="74"/>
                  </a:lnTo>
                  <a:lnTo>
                    <a:pt x="5" y="74"/>
                  </a:lnTo>
                  <a:lnTo>
                    <a:pt x="0" y="74"/>
                  </a:lnTo>
                  <a:lnTo>
                    <a:pt x="39" y="40"/>
                  </a:lnTo>
                  <a:lnTo>
                    <a:pt x="79" y="12"/>
                  </a:lnTo>
                  <a:lnTo>
                    <a:pt x="85" y="6"/>
                  </a:lnTo>
                  <a:lnTo>
                    <a:pt x="90" y="0"/>
                  </a:lnTo>
                  <a:lnTo>
                    <a:pt x="96" y="0"/>
                  </a:lnTo>
                  <a:lnTo>
                    <a:pt x="10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8" name="Freeform 181">
              <a:extLst>
                <a:ext uri="{FF2B5EF4-FFF2-40B4-BE49-F238E27FC236}">
                  <a16:creationId xmlns:a16="http://schemas.microsoft.com/office/drawing/2014/main" id="{1F77A969-643E-F814-9E66-2E8EB868C971}"/>
                </a:ext>
              </a:extLst>
            </p:cNvPr>
            <p:cNvSpPr>
              <a:spLocks/>
            </p:cNvSpPr>
            <p:nvPr/>
          </p:nvSpPr>
          <p:spPr bwMode="auto">
            <a:xfrm>
              <a:off x="2724" y="2992"/>
              <a:ext cx="391" cy="312"/>
            </a:xfrm>
            <a:custGeom>
              <a:avLst/>
              <a:gdLst>
                <a:gd name="T0" fmla="*/ 199 w 391"/>
                <a:gd name="T1" fmla="*/ 301 h 312"/>
                <a:gd name="T2" fmla="*/ 187 w 391"/>
                <a:gd name="T3" fmla="*/ 301 h 312"/>
                <a:gd name="T4" fmla="*/ 193 w 391"/>
                <a:gd name="T5" fmla="*/ 295 h 312"/>
                <a:gd name="T6" fmla="*/ 187 w 391"/>
                <a:gd name="T7" fmla="*/ 289 h 312"/>
                <a:gd name="T8" fmla="*/ 182 w 391"/>
                <a:gd name="T9" fmla="*/ 284 h 312"/>
                <a:gd name="T10" fmla="*/ 187 w 391"/>
                <a:gd name="T11" fmla="*/ 278 h 312"/>
                <a:gd name="T12" fmla="*/ 187 w 391"/>
                <a:gd name="T13" fmla="*/ 267 h 312"/>
                <a:gd name="T14" fmla="*/ 193 w 391"/>
                <a:gd name="T15" fmla="*/ 261 h 312"/>
                <a:gd name="T16" fmla="*/ 193 w 391"/>
                <a:gd name="T17" fmla="*/ 250 h 312"/>
                <a:gd name="T18" fmla="*/ 193 w 391"/>
                <a:gd name="T19" fmla="*/ 238 h 312"/>
                <a:gd name="T20" fmla="*/ 199 w 391"/>
                <a:gd name="T21" fmla="*/ 233 h 312"/>
                <a:gd name="T22" fmla="*/ 193 w 391"/>
                <a:gd name="T23" fmla="*/ 227 h 312"/>
                <a:gd name="T24" fmla="*/ 182 w 391"/>
                <a:gd name="T25" fmla="*/ 227 h 312"/>
                <a:gd name="T26" fmla="*/ 187 w 391"/>
                <a:gd name="T27" fmla="*/ 216 h 312"/>
                <a:gd name="T28" fmla="*/ 187 w 391"/>
                <a:gd name="T29" fmla="*/ 204 h 312"/>
                <a:gd name="T30" fmla="*/ 182 w 391"/>
                <a:gd name="T31" fmla="*/ 199 h 312"/>
                <a:gd name="T32" fmla="*/ 176 w 391"/>
                <a:gd name="T33" fmla="*/ 193 h 312"/>
                <a:gd name="T34" fmla="*/ 170 w 391"/>
                <a:gd name="T35" fmla="*/ 187 h 312"/>
                <a:gd name="T36" fmla="*/ 165 w 391"/>
                <a:gd name="T37" fmla="*/ 182 h 312"/>
                <a:gd name="T38" fmla="*/ 159 w 391"/>
                <a:gd name="T39" fmla="*/ 187 h 312"/>
                <a:gd name="T40" fmla="*/ 148 w 391"/>
                <a:gd name="T41" fmla="*/ 182 h 312"/>
                <a:gd name="T42" fmla="*/ 142 w 391"/>
                <a:gd name="T43" fmla="*/ 176 h 312"/>
                <a:gd name="T44" fmla="*/ 142 w 391"/>
                <a:gd name="T45" fmla="*/ 176 h 312"/>
                <a:gd name="T46" fmla="*/ 131 w 391"/>
                <a:gd name="T47" fmla="*/ 176 h 312"/>
                <a:gd name="T48" fmla="*/ 131 w 391"/>
                <a:gd name="T49" fmla="*/ 165 h 312"/>
                <a:gd name="T50" fmla="*/ 119 w 391"/>
                <a:gd name="T51" fmla="*/ 159 h 312"/>
                <a:gd name="T52" fmla="*/ 114 w 391"/>
                <a:gd name="T53" fmla="*/ 153 h 312"/>
                <a:gd name="T54" fmla="*/ 108 w 391"/>
                <a:gd name="T55" fmla="*/ 142 h 312"/>
                <a:gd name="T56" fmla="*/ 102 w 391"/>
                <a:gd name="T57" fmla="*/ 142 h 312"/>
                <a:gd name="T58" fmla="*/ 97 w 391"/>
                <a:gd name="T59" fmla="*/ 131 h 312"/>
                <a:gd name="T60" fmla="*/ 91 w 391"/>
                <a:gd name="T61" fmla="*/ 125 h 312"/>
                <a:gd name="T62" fmla="*/ 91 w 391"/>
                <a:gd name="T63" fmla="*/ 114 h 312"/>
                <a:gd name="T64" fmla="*/ 85 w 391"/>
                <a:gd name="T65" fmla="*/ 102 h 312"/>
                <a:gd name="T66" fmla="*/ 85 w 391"/>
                <a:gd name="T67" fmla="*/ 91 h 312"/>
                <a:gd name="T68" fmla="*/ 80 w 391"/>
                <a:gd name="T69" fmla="*/ 85 h 312"/>
                <a:gd name="T70" fmla="*/ 74 w 391"/>
                <a:gd name="T71" fmla="*/ 80 h 312"/>
                <a:gd name="T72" fmla="*/ 80 w 391"/>
                <a:gd name="T73" fmla="*/ 74 h 312"/>
                <a:gd name="T74" fmla="*/ 74 w 391"/>
                <a:gd name="T75" fmla="*/ 68 h 312"/>
                <a:gd name="T76" fmla="*/ 57 w 391"/>
                <a:gd name="T77" fmla="*/ 63 h 312"/>
                <a:gd name="T78" fmla="*/ 57 w 391"/>
                <a:gd name="T79" fmla="*/ 46 h 312"/>
                <a:gd name="T80" fmla="*/ 51 w 391"/>
                <a:gd name="T81" fmla="*/ 40 h 312"/>
                <a:gd name="T82" fmla="*/ 46 w 391"/>
                <a:gd name="T83" fmla="*/ 34 h 312"/>
                <a:gd name="T84" fmla="*/ 34 w 391"/>
                <a:gd name="T85" fmla="*/ 17 h 312"/>
                <a:gd name="T86" fmla="*/ 29 w 391"/>
                <a:gd name="T87" fmla="*/ 12 h 312"/>
                <a:gd name="T88" fmla="*/ 17 w 391"/>
                <a:gd name="T89" fmla="*/ 12 h 312"/>
                <a:gd name="T90" fmla="*/ 6 w 391"/>
                <a:gd name="T91" fmla="*/ 0 h 312"/>
                <a:gd name="T92" fmla="*/ 29 w 391"/>
                <a:gd name="T93" fmla="*/ 0 h 312"/>
                <a:gd name="T94" fmla="*/ 170 w 391"/>
                <a:gd name="T95" fmla="*/ 6 h 312"/>
                <a:gd name="T96" fmla="*/ 233 w 391"/>
                <a:gd name="T97" fmla="*/ 12 h 312"/>
                <a:gd name="T98" fmla="*/ 312 w 391"/>
                <a:gd name="T99" fmla="*/ 63 h 312"/>
                <a:gd name="T100" fmla="*/ 391 w 391"/>
                <a:gd name="T101" fmla="*/ 63 h 312"/>
                <a:gd name="T102" fmla="*/ 391 w 391"/>
                <a:gd name="T103" fmla="*/ 233 h 312"/>
                <a:gd name="T104" fmla="*/ 386 w 391"/>
                <a:gd name="T105" fmla="*/ 312 h 312"/>
                <a:gd name="T106" fmla="*/ 289 w 391"/>
                <a:gd name="T107" fmla="*/ 306 h 312"/>
                <a:gd name="T108" fmla="*/ 227 w 391"/>
                <a:gd name="T109" fmla="*/ 28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312">
                  <a:moveTo>
                    <a:pt x="204" y="301"/>
                  </a:moveTo>
                  <a:lnTo>
                    <a:pt x="199" y="301"/>
                  </a:lnTo>
                  <a:lnTo>
                    <a:pt x="193" y="306"/>
                  </a:lnTo>
                  <a:lnTo>
                    <a:pt x="187" y="301"/>
                  </a:lnTo>
                  <a:lnTo>
                    <a:pt x="193" y="301"/>
                  </a:lnTo>
                  <a:lnTo>
                    <a:pt x="193" y="295"/>
                  </a:lnTo>
                  <a:lnTo>
                    <a:pt x="193" y="289"/>
                  </a:lnTo>
                  <a:lnTo>
                    <a:pt x="187" y="289"/>
                  </a:lnTo>
                  <a:lnTo>
                    <a:pt x="182" y="289"/>
                  </a:lnTo>
                  <a:lnTo>
                    <a:pt x="182" y="284"/>
                  </a:lnTo>
                  <a:lnTo>
                    <a:pt x="187" y="284"/>
                  </a:lnTo>
                  <a:lnTo>
                    <a:pt x="187" y="278"/>
                  </a:lnTo>
                  <a:lnTo>
                    <a:pt x="187" y="272"/>
                  </a:lnTo>
                  <a:lnTo>
                    <a:pt x="187" y="267"/>
                  </a:lnTo>
                  <a:lnTo>
                    <a:pt x="193" y="267"/>
                  </a:lnTo>
                  <a:lnTo>
                    <a:pt x="193" y="261"/>
                  </a:lnTo>
                  <a:lnTo>
                    <a:pt x="193" y="255"/>
                  </a:lnTo>
                  <a:lnTo>
                    <a:pt x="193" y="250"/>
                  </a:lnTo>
                  <a:lnTo>
                    <a:pt x="193" y="244"/>
                  </a:lnTo>
                  <a:lnTo>
                    <a:pt x="193" y="238"/>
                  </a:lnTo>
                  <a:lnTo>
                    <a:pt x="199" y="238"/>
                  </a:lnTo>
                  <a:lnTo>
                    <a:pt x="199" y="233"/>
                  </a:lnTo>
                  <a:lnTo>
                    <a:pt x="193" y="233"/>
                  </a:lnTo>
                  <a:lnTo>
                    <a:pt x="193" y="227"/>
                  </a:lnTo>
                  <a:lnTo>
                    <a:pt x="187" y="227"/>
                  </a:lnTo>
                  <a:lnTo>
                    <a:pt x="182" y="227"/>
                  </a:lnTo>
                  <a:lnTo>
                    <a:pt x="187" y="221"/>
                  </a:lnTo>
                  <a:lnTo>
                    <a:pt x="187" y="216"/>
                  </a:lnTo>
                  <a:lnTo>
                    <a:pt x="187" y="210"/>
                  </a:lnTo>
                  <a:lnTo>
                    <a:pt x="187" y="204"/>
                  </a:lnTo>
                  <a:lnTo>
                    <a:pt x="182" y="204"/>
                  </a:lnTo>
                  <a:lnTo>
                    <a:pt x="182" y="199"/>
                  </a:lnTo>
                  <a:lnTo>
                    <a:pt x="182" y="193"/>
                  </a:lnTo>
                  <a:lnTo>
                    <a:pt x="176" y="193"/>
                  </a:lnTo>
                  <a:lnTo>
                    <a:pt x="170" y="193"/>
                  </a:lnTo>
                  <a:lnTo>
                    <a:pt x="170" y="187"/>
                  </a:lnTo>
                  <a:lnTo>
                    <a:pt x="165" y="187"/>
                  </a:lnTo>
                  <a:lnTo>
                    <a:pt x="165" y="182"/>
                  </a:lnTo>
                  <a:lnTo>
                    <a:pt x="159" y="182"/>
                  </a:lnTo>
                  <a:lnTo>
                    <a:pt x="159" y="187"/>
                  </a:lnTo>
                  <a:lnTo>
                    <a:pt x="153" y="187"/>
                  </a:lnTo>
                  <a:lnTo>
                    <a:pt x="148" y="182"/>
                  </a:lnTo>
                  <a:lnTo>
                    <a:pt x="148" y="176"/>
                  </a:lnTo>
                  <a:lnTo>
                    <a:pt x="142" y="176"/>
                  </a:lnTo>
                  <a:lnTo>
                    <a:pt x="142" y="170"/>
                  </a:lnTo>
                  <a:lnTo>
                    <a:pt x="142" y="176"/>
                  </a:lnTo>
                  <a:lnTo>
                    <a:pt x="136" y="176"/>
                  </a:lnTo>
                  <a:lnTo>
                    <a:pt x="131" y="176"/>
                  </a:lnTo>
                  <a:lnTo>
                    <a:pt x="131" y="170"/>
                  </a:lnTo>
                  <a:lnTo>
                    <a:pt x="131" y="165"/>
                  </a:lnTo>
                  <a:lnTo>
                    <a:pt x="125" y="165"/>
                  </a:lnTo>
                  <a:lnTo>
                    <a:pt x="119" y="159"/>
                  </a:lnTo>
                  <a:lnTo>
                    <a:pt x="119" y="153"/>
                  </a:lnTo>
                  <a:lnTo>
                    <a:pt x="114" y="153"/>
                  </a:lnTo>
                  <a:lnTo>
                    <a:pt x="108" y="148"/>
                  </a:lnTo>
                  <a:lnTo>
                    <a:pt x="108" y="142"/>
                  </a:lnTo>
                  <a:lnTo>
                    <a:pt x="108" y="136"/>
                  </a:lnTo>
                  <a:lnTo>
                    <a:pt x="102" y="142"/>
                  </a:lnTo>
                  <a:lnTo>
                    <a:pt x="97" y="136"/>
                  </a:lnTo>
                  <a:lnTo>
                    <a:pt x="97" y="131"/>
                  </a:lnTo>
                  <a:lnTo>
                    <a:pt x="91" y="131"/>
                  </a:lnTo>
                  <a:lnTo>
                    <a:pt x="91" y="125"/>
                  </a:lnTo>
                  <a:lnTo>
                    <a:pt x="91" y="119"/>
                  </a:lnTo>
                  <a:lnTo>
                    <a:pt x="91" y="114"/>
                  </a:lnTo>
                  <a:lnTo>
                    <a:pt x="85" y="108"/>
                  </a:lnTo>
                  <a:lnTo>
                    <a:pt x="85" y="102"/>
                  </a:lnTo>
                  <a:lnTo>
                    <a:pt x="85" y="97"/>
                  </a:lnTo>
                  <a:lnTo>
                    <a:pt x="85" y="91"/>
                  </a:lnTo>
                  <a:lnTo>
                    <a:pt x="80" y="91"/>
                  </a:lnTo>
                  <a:lnTo>
                    <a:pt x="80" y="85"/>
                  </a:lnTo>
                  <a:lnTo>
                    <a:pt x="74" y="85"/>
                  </a:lnTo>
                  <a:lnTo>
                    <a:pt x="74" y="80"/>
                  </a:lnTo>
                  <a:lnTo>
                    <a:pt x="74" y="74"/>
                  </a:lnTo>
                  <a:lnTo>
                    <a:pt x="80" y="74"/>
                  </a:lnTo>
                  <a:lnTo>
                    <a:pt x="80" y="68"/>
                  </a:lnTo>
                  <a:lnTo>
                    <a:pt x="74" y="68"/>
                  </a:lnTo>
                  <a:lnTo>
                    <a:pt x="63" y="68"/>
                  </a:lnTo>
                  <a:lnTo>
                    <a:pt x="57" y="63"/>
                  </a:lnTo>
                  <a:lnTo>
                    <a:pt x="57" y="57"/>
                  </a:lnTo>
                  <a:lnTo>
                    <a:pt x="57" y="46"/>
                  </a:lnTo>
                  <a:lnTo>
                    <a:pt x="51" y="46"/>
                  </a:lnTo>
                  <a:lnTo>
                    <a:pt x="51" y="40"/>
                  </a:lnTo>
                  <a:lnTo>
                    <a:pt x="46" y="40"/>
                  </a:lnTo>
                  <a:lnTo>
                    <a:pt x="46" y="34"/>
                  </a:lnTo>
                  <a:lnTo>
                    <a:pt x="46" y="29"/>
                  </a:lnTo>
                  <a:lnTo>
                    <a:pt x="34" y="17"/>
                  </a:lnTo>
                  <a:lnTo>
                    <a:pt x="29" y="17"/>
                  </a:lnTo>
                  <a:lnTo>
                    <a:pt x="29" y="12"/>
                  </a:lnTo>
                  <a:lnTo>
                    <a:pt x="23" y="12"/>
                  </a:lnTo>
                  <a:lnTo>
                    <a:pt x="17" y="12"/>
                  </a:lnTo>
                  <a:lnTo>
                    <a:pt x="12" y="6"/>
                  </a:lnTo>
                  <a:lnTo>
                    <a:pt x="6" y="0"/>
                  </a:lnTo>
                  <a:lnTo>
                    <a:pt x="0" y="0"/>
                  </a:lnTo>
                  <a:lnTo>
                    <a:pt x="29" y="0"/>
                  </a:lnTo>
                  <a:lnTo>
                    <a:pt x="63" y="0"/>
                  </a:lnTo>
                  <a:lnTo>
                    <a:pt x="170" y="6"/>
                  </a:lnTo>
                  <a:lnTo>
                    <a:pt x="233" y="6"/>
                  </a:lnTo>
                  <a:lnTo>
                    <a:pt x="233" y="12"/>
                  </a:lnTo>
                  <a:lnTo>
                    <a:pt x="227" y="63"/>
                  </a:lnTo>
                  <a:lnTo>
                    <a:pt x="312" y="63"/>
                  </a:lnTo>
                  <a:lnTo>
                    <a:pt x="340" y="63"/>
                  </a:lnTo>
                  <a:lnTo>
                    <a:pt x="391" y="63"/>
                  </a:lnTo>
                  <a:lnTo>
                    <a:pt x="391" y="142"/>
                  </a:lnTo>
                  <a:lnTo>
                    <a:pt x="391" y="233"/>
                  </a:lnTo>
                  <a:lnTo>
                    <a:pt x="386" y="284"/>
                  </a:lnTo>
                  <a:lnTo>
                    <a:pt x="386" y="312"/>
                  </a:lnTo>
                  <a:lnTo>
                    <a:pt x="340" y="306"/>
                  </a:lnTo>
                  <a:lnTo>
                    <a:pt x="289" y="306"/>
                  </a:lnTo>
                  <a:lnTo>
                    <a:pt x="238" y="301"/>
                  </a:lnTo>
                  <a:lnTo>
                    <a:pt x="227" y="289"/>
                  </a:lnTo>
                  <a:lnTo>
                    <a:pt x="204" y="30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9" name="Freeform 182">
              <a:extLst>
                <a:ext uri="{FF2B5EF4-FFF2-40B4-BE49-F238E27FC236}">
                  <a16:creationId xmlns:a16="http://schemas.microsoft.com/office/drawing/2014/main" id="{325FFEAD-F327-33E5-E7BF-B02991A043D0}"/>
                </a:ext>
              </a:extLst>
            </p:cNvPr>
            <p:cNvSpPr>
              <a:spLocks/>
            </p:cNvSpPr>
            <p:nvPr/>
          </p:nvSpPr>
          <p:spPr bwMode="auto">
            <a:xfrm>
              <a:off x="3728" y="2573"/>
              <a:ext cx="221" cy="210"/>
            </a:xfrm>
            <a:custGeom>
              <a:avLst/>
              <a:gdLst>
                <a:gd name="T0" fmla="*/ 158 w 221"/>
                <a:gd name="T1" fmla="*/ 11 h 210"/>
                <a:gd name="T2" fmla="*/ 158 w 221"/>
                <a:gd name="T3" fmla="*/ 17 h 210"/>
                <a:gd name="T4" fmla="*/ 158 w 221"/>
                <a:gd name="T5" fmla="*/ 17 h 210"/>
                <a:gd name="T6" fmla="*/ 164 w 221"/>
                <a:gd name="T7" fmla="*/ 23 h 210"/>
                <a:gd name="T8" fmla="*/ 170 w 221"/>
                <a:gd name="T9" fmla="*/ 28 h 210"/>
                <a:gd name="T10" fmla="*/ 170 w 221"/>
                <a:gd name="T11" fmla="*/ 28 h 210"/>
                <a:gd name="T12" fmla="*/ 164 w 221"/>
                <a:gd name="T13" fmla="*/ 34 h 210"/>
                <a:gd name="T14" fmla="*/ 170 w 221"/>
                <a:gd name="T15" fmla="*/ 40 h 210"/>
                <a:gd name="T16" fmla="*/ 170 w 221"/>
                <a:gd name="T17" fmla="*/ 40 h 210"/>
                <a:gd name="T18" fmla="*/ 164 w 221"/>
                <a:gd name="T19" fmla="*/ 45 h 210"/>
                <a:gd name="T20" fmla="*/ 164 w 221"/>
                <a:gd name="T21" fmla="*/ 57 h 210"/>
                <a:gd name="T22" fmla="*/ 170 w 221"/>
                <a:gd name="T23" fmla="*/ 62 h 210"/>
                <a:gd name="T24" fmla="*/ 181 w 221"/>
                <a:gd name="T25" fmla="*/ 62 h 210"/>
                <a:gd name="T26" fmla="*/ 187 w 221"/>
                <a:gd name="T27" fmla="*/ 68 h 210"/>
                <a:gd name="T28" fmla="*/ 187 w 221"/>
                <a:gd name="T29" fmla="*/ 79 h 210"/>
                <a:gd name="T30" fmla="*/ 192 w 221"/>
                <a:gd name="T31" fmla="*/ 85 h 210"/>
                <a:gd name="T32" fmla="*/ 192 w 221"/>
                <a:gd name="T33" fmla="*/ 85 h 210"/>
                <a:gd name="T34" fmla="*/ 192 w 221"/>
                <a:gd name="T35" fmla="*/ 85 h 210"/>
                <a:gd name="T36" fmla="*/ 192 w 221"/>
                <a:gd name="T37" fmla="*/ 96 h 210"/>
                <a:gd name="T38" fmla="*/ 204 w 221"/>
                <a:gd name="T39" fmla="*/ 102 h 210"/>
                <a:gd name="T40" fmla="*/ 204 w 221"/>
                <a:gd name="T41" fmla="*/ 102 h 210"/>
                <a:gd name="T42" fmla="*/ 209 w 221"/>
                <a:gd name="T43" fmla="*/ 108 h 210"/>
                <a:gd name="T44" fmla="*/ 215 w 221"/>
                <a:gd name="T45" fmla="*/ 113 h 210"/>
                <a:gd name="T46" fmla="*/ 221 w 221"/>
                <a:gd name="T47" fmla="*/ 119 h 210"/>
                <a:gd name="T48" fmla="*/ 187 w 221"/>
                <a:gd name="T49" fmla="*/ 153 h 210"/>
                <a:gd name="T50" fmla="*/ 164 w 221"/>
                <a:gd name="T51" fmla="*/ 164 h 210"/>
                <a:gd name="T52" fmla="*/ 107 w 221"/>
                <a:gd name="T53" fmla="*/ 204 h 210"/>
                <a:gd name="T54" fmla="*/ 22 w 221"/>
                <a:gd name="T55" fmla="*/ 136 h 210"/>
                <a:gd name="T56" fmla="*/ 11 w 221"/>
                <a:gd name="T57" fmla="*/ 113 h 210"/>
                <a:gd name="T58" fmla="*/ 79 w 221"/>
                <a:gd name="T59" fmla="*/ 74 h 210"/>
                <a:gd name="T60" fmla="*/ 85 w 221"/>
                <a:gd name="T61" fmla="*/ 68 h 210"/>
                <a:gd name="T62" fmla="*/ 130 w 221"/>
                <a:gd name="T63" fmla="*/ 0 h 210"/>
                <a:gd name="T64" fmla="*/ 141 w 221"/>
                <a:gd name="T65" fmla="*/ 6 h 210"/>
                <a:gd name="T66" fmla="*/ 141 w 221"/>
                <a:gd name="T67" fmla="*/ 6 h 210"/>
                <a:gd name="T68" fmla="*/ 147 w 221"/>
                <a:gd name="T69" fmla="*/ 0 h 210"/>
                <a:gd name="T70" fmla="*/ 153 w 221"/>
                <a:gd name="T71" fmla="*/ 1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10">
                  <a:moveTo>
                    <a:pt x="153" y="11"/>
                  </a:moveTo>
                  <a:lnTo>
                    <a:pt x="158" y="11"/>
                  </a:lnTo>
                  <a:lnTo>
                    <a:pt x="164" y="11"/>
                  </a:lnTo>
                  <a:lnTo>
                    <a:pt x="158" y="17"/>
                  </a:lnTo>
                  <a:lnTo>
                    <a:pt x="164" y="17"/>
                  </a:lnTo>
                  <a:lnTo>
                    <a:pt x="158" y="17"/>
                  </a:lnTo>
                  <a:lnTo>
                    <a:pt x="164" y="17"/>
                  </a:lnTo>
                  <a:lnTo>
                    <a:pt x="164" y="23"/>
                  </a:lnTo>
                  <a:lnTo>
                    <a:pt x="170" y="23"/>
                  </a:lnTo>
                  <a:lnTo>
                    <a:pt x="170" y="28"/>
                  </a:lnTo>
                  <a:lnTo>
                    <a:pt x="164" y="28"/>
                  </a:lnTo>
                  <a:lnTo>
                    <a:pt x="170" y="28"/>
                  </a:lnTo>
                  <a:lnTo>
                    <a:pt x="164" y="28"/>
                  </a:lnTo>
                  <a:lnTo>
                    <a:pt x="164" y="34"/>
                  </a:lnTo>
                  <a:lnTo>
                    <a:pt x="164" y="40"/>
                  </a:lnTo>
                  <a:lnTo>
                    <a:pt x="170" y="40"/>
                  </a:lnTo>
                  <a:lnTo>
                    <a:pt x="170" y="45"/>
                  </a:lnTo>
                  <a:lnTo>
                    <a:pt x="170" y="40"/>
                  </a:lnTo>
                  <a:lnTo>
                    <a:pt x="170" y="45"/>
                  </a:lnTo>
                  <a:lnTo>
                    <a:pt x="164" y="45"/>
                  </a:lnTo>
                  <a:lnTo>
                    <a:pt x="164" y="51"/>
                  </a:lnTo>
                  <a:lnTo>
                    <a:pt x="164" y="57"/>
                  </a:lnTo>
                  <a:lnTo>
                    <a:pt x="170" y="57"/>
                  </a:lnTo>
                  <a:lnTo>
                    <a:pt x="170" y="62"/>
                  </a:lnTo>
                  <a:lnTo>
                    <a:pt x="175" y="62"/>
                  </a:lnTo>
                  <a:lnTo>
                    <a:pt x="181" y="62"/>
                  </a:lnTo>
                  <a:lnTo>
                    <a:pt x="181" y="68"/>
                  </a:lnTo>
                  <a:lnTo>
                    <a:pt x="187" y="68"/>
                  </a:lnTo>
                  <a:lnTo>
                    <a:pt x="187" y="74"/>
                  </a:lnTo>
                  <a:lnTo>
                    <a:pt x="187" y="79"/>
                  </a:lnTo>
                  <a:lnTo>
                    <a:pt x="192" y="79"/>
                  </a:lnTo>
                  <a:lnTo>
                    <a:pt x="192" y="85"/>
                  </a:lnTo>
                  <a:lnTo>
                    <a:pt x="198" y="85"/>
                  </a:lnTo>
                  <a:lnTo>
                    <a:pt x="192" y="85"/>
                  </a:lnTo>
                  <a:lnTo>
                    <a:pt x="192" y="91"/>
                  </a:lnTo>
                  <a:lnTo>
                    <a:pt x="192" y="85"/>
                  </a:lnTo>
                  <a:lnTo>
                    <a:pt x="192" y="91"/>
                  </a:lnTo>
                  <a:lnTo>
                    <a:pt x="192" y="96"/>
                  </a:lnTo>
                  <a:lnTo>
                    <a:pt x="198" y="96"/>
                  </a:lnTo>
                  <a:lnTo>
                    <a:pt x="204" y="102"/>
                  </a:lnTo>
                  <a:lnTo>
                    <a:pt x="209" y="102"/>
                  </a:lnTo>
                  <a:lnTo>
                    <a:pt x="204" y="102"/>
                  </a:lnTo>
                  <a:lnTo>
                    <a:pt x="204" y="108"/>
                  </a:lnTo>
                  <a:lnTo>
                    <a:pt x="209" y="108"/>
                  </a:lnTo>
                  <a:lnTo>
                    <a:pt x="209" y="113"/>
                  </a:lnTo>
                  <a:lnTo>
                    <a:pt x="215" y="113"/>
                  </a:lnTo>
                  <a:lnTo>
                    <a:pt x="221" y="113"/>
                  </a:lnTo>
                  <a:lnTo>
                    <a:pt x="221" y="119"/>
                  </a:lnTo>
                  <a:lnTo>
                    <a:pt x="215" y="125"/>
                  </a:lnTo>
                  <a:lnTo>
                    <a:pt x="187" y="153"/>
                  </a:lnTo>
                  <a:lnTo>
                    <a:pt x="181" y="159"/>
                  </a:lnTo>
                  <a:lnTo>
                    <a:pt x="164" y="164"/>
                  </a:lnTo>
                  <a:lnTo>
                    <a:pt x="141" y="181"/>
                  </a:lnTo>
                  <a:lnTo>
                    <a:pt x="107" y="204"/>
                  </a:lnTo>
                  <a:lnTo>
                    <a:pt x="90" y="210"/>
                  </a:lnTo>
                  <a:lnTo>
                    <a:pt x="22" y="136"/>
                  </a:lnTo>
                  <a:lnTo>
                    <a:pt x="0" y="119"/>
                  </a:lnTo>
                  <a:lnTo>
                    <a:pt x="11" y="113"/>
                  </a:lnTo>
                  <a:lnTo>
                    <a:pt x="68" y="79"/>
                  </a:lnTo>
                  <a:lnTo>
                    <a:pt x="79" y="74"/>
                  </a:lnTo>
                  <a:lnTo>
                    <a:pt x="79" y="68"/>
                  </a:lnTo>
                  <a:lnTo>
                    <a:pt x="85" y="68"/>
                  </a:lnTo>
                  <a:lnTo>
                    <a:pt x="96" y="34"/>
                  </a:lnTo>
                  <a:lnTo>
                    <a:pt x="130" y="0"/>
                  </a:lnTo>
                  <a:lnTo>
                    <a:pt x="136" y="0"/>
                  </a:lnTo>
                  <a:lnTo>
                    <a:pt x="141" y="6"/>
                  </a:lnTo>
                  <a:lnTo>
                    <a:pt x="141" y="0"/>
                  </a:lnTo>
                  <a:lnTo>
                    <a:pt x="141" y="6"/>
                  </a:lnTo>
                  <a:lnTo>
                    <a:pt x="147" y="6"/>
                  </a:lnTo>
                  <a:lnTo>
                    <a:pt x="147" y="0"/>
                  </a:lnTo>
                  <a:lnTo>
                    <a:pt x="153" y="6"/>
                  </a:lnTo>
                  <a:lnTo>
                    <a:pt x="153"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0" name="Freeform 183">
              <a:extLst>
                <a:ext uri="{FF2B5EF4-FFF2-40B4-BE49-F238E27FC236}">
                  <a16:creationId xmlns:a16="http://schemas.microsoft.com/office/drawing/2014/main" id="{2E10EF1F-2F60-E5EB-F5D9-C5BEF3CABD70}"/>
                </a:ext>
              </a:extLst>
            </p:cNvPr>
            <p:cNvSpPr>
              <a:spLocks noEditPoints="1"/>
            </p:cNvSpPr>
            <p:nvPr/>
          </p:nvSpPr>
          <p:spPr bwMode="auto">
            <a:xfrm>
              <a:off x="3331" y="3520"/>
              <a:ext cx="221" cy="96"/>
            </a:xfrm>
            <a:custGeom>
              <a:avLst/>
              <a:gdLst>
                <a:gd name="T0" fmla="*/ 40 w 221"/>
                <a:gd name="T1" fmla="*/ 73 h 96"/>
                <a:gd name="T2" fmla="*/ 40 w 221"/>
                <a:gd name="T3" fmla="*/ 56 h 96"/>
                <a:gd name="T4" fmla="*/ 23 w 221"/>
                <a:gd name="T5" fmla="*/ 56 h 96"/>
                <a:gd name="T6" fmla="*/ 0 w 221"/>
                <a:gd name="T7" fmla="*/ 51 h 96"/>
                <a:gd name="T8" fmla="*/ 6 w 221"/>
                <a:gd name="T9" fmla="*/ 22 h 96"/>
                <a:gd name="T10" fmla="*/ 6 w 221"/>
                <a:gd name="T11" fmla="*/ 17 h 96"/>
                <a:gd name="T12" fmla="*/ 11 w 221"/>
                <a:gd name="T13" fmla="*/ 11 h 96"/>
                <a:gd name="T14" fmla="*/ 40 w 221"/>
                <a:gd name="T15" fmla="*/ 0 h 96"/>
                <a:gd name="T16" fmla="*/ 142 w 221"/>
                <a:gd name="T17" fmla="*/ 5 h 96"/>
                <a:gd name="T18" fmla="*/ 159 w 221"/>
                <a:gd name="T19" fmla="*/ 5 h 96"/>
                <a:gd name="T20" fmla="*/ 164 w 221"/>
                <a:gd name="T21" fmla="*/ 22 h 96"/>
                <a:gd name="T22" fmla="*/ 164 w 221"/>
                <a:gd name="T23" fmla="*/ 39 h 96"/>
                <a:gd name="T24" fmla="*/ 159 w 221"/>
                <a:gd name="T25" fmla="*/ 45 h 96"/>
                <a:gd name="T26" fmla="*/ 164 w 221"/>
                <a:gd name="T27" fmla="*/ 51 h 96"/>
                <a:gd name="T28" fmla="*/ 164 w 221"/>
                <a:gd name="T29" fmla="*/ 62 h 96"/>
                <a:gd name="T30" fmla="*/ 170 w 221"/>
                <a:gd name="T31" fmla="*/ 68 h 96"/>
                <a:gd name="T32" fmla="*/ 164 w 221"/>
                <a:gd name="T33" fmla="*/ 73 h 96"/>
                <a:gd name="T34" fmla="*/ 159 w 221"/>
                <a:gd name="T35" fmla="*/ 79 h 96"/>
                <a:gd name="T36" fmla="*/ 153 w 221"/>
                <a:gd name="T37" fmla="*/ 90 h 96"/>
                <a:gd name="T38" fmla="*/ 147 w 221"/>
                <a:gd name="T39" fmla="*/ 85 h 96"/>
                <a:gd name="T40" fmla="*/ 142 w 221"/>
                <a:gd name="T41" fmla="*/ 85 h 96"/>
                <a:gd name="T42" fmla="*/ 136 w 221"/>
                <a:gd name="T43" fmla="*/ 90 h 96"/>
                <a:gd name="T44" fmla="*/ 136 w 221"/>
                <a:gd name="T45" fmla="*/ 96 h 96"/>
                <a:gd name="T46" fmla="*/ 130 w 221"/>
                <a:gd name="T47" fmla="*/ 90 h 96"/>
                <a:gd name="T48" fmla="*/ 119 w 221"/>
                <a:gd name="T49" fmla="*/ 96 h 96"/>
                <a:gd name="T50" fmla="*/ 40 w 221"/>
                <a:gd name="T51" fmla="*/ 79 h 96"/>
                <a:gd name="T52" fmla="*/ 204 w 221"/>
                <a:gd name="T53" fmla="*/ 5 h 96"/>
                <a:gd name="T54" fmla="*/ 204 w 221"/>
                <a:gd name="T55" fmla="*/ 22 h 96"/>
                <a:gd name="T56" fmla="*/ 221 w 221"/>
                <a:gd name="T57" fmla="*/ 68 h 96"/>
                <a:gd name="T58" fmla="*/ 210 w 221"/>
                <a:gd name="T59" fmla="*/ 56 h 96"/>
                <a:gd name="T60" fmla="*/ 204 w 221"/>
                <a:gd name="T61" fmla="*/ 28 h 96"/>
                <a:gd name="T62" fmla="*/ 193 w 221"/>
                <a:gd name="T63" fmla="*/ 17 h 96"/>
                <a:gd name="T64" fmla="*/ 193 w 221"/>
                <a:gd name="T65"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96">
                  <a:moveTo>
                    <a:pt x="40" y="79"/>
                  </a:moveTo>
                  <a:lnTo>
                    <a:pt x="40" y="73"/>
                  </a:lnTo>
                  <a:lnTo>
                    <a:pt x="40" y="68"/>
                  </a:lnTo>
                  <a:lnTo>
                    <a:pt x="40" y="56"/>
                  </a:lnTo>
                  <a:lnTo>
                    <a:pt x="28" y="56"/>
                  </a:lnTo>
                  <a:lnTo>
                    <a:pt x="23" y="56"/>
                  </a:lnTo>
                  <a:lnTo>
                    <a:pt x="23" y="51"/>
                  </a:lnTo>
                  <a:lnTo>
                    <a:pt x="0" y="51"/>
                  </a:lnTo>
                  <a:lnTo>
                    <a:pt x="0" y="34"/>
                  </a:lnTo>
                  <a:lnTo>
                    <a:pt x="6" y="22"/>
                  </a:lnTo>
                  <a:lnTo>
                    <a:pt x="11" y="22"/>
                  </a:lnTo>
                  <a:lnTo>
                    <a:pt x="6" y="17"/>
                  </a:lnTo>
                  <a:lnTo>
                    <a:pt x="6" y="11"/>
                  </a:lnTo>
                  <a:lnTo>
                    <a:pt x="11" y="11"/>
                  </a:lnTo>
                  <a:lnTo>
                    <a:pt x="11" y="0"/>
                  </a:lnTo>
                  <a:lnTo>
                    <a:pt x="40" y="0"/>
                  </a:lnTo>
                  <a:lnTo>
                    <a:pt x="68" y="5"/>
                  </a:lnTo>
                  <a:lnTo>
                    <a:pt x="142" y="5"/>
                  </a:lnTo>
                  <a:lnTo>
                    <a:pt x="147" y="5"/>
                  </a:lnTo>
                  <a:lnTo>
                    <a:pt x="159" y="5"/>
                  </a:lnTo>
                  <a:lnTo>
                    <a:pt x="164" y="17"/>
                  </a:lnTo>
                  <a:lnTo>
                    <a:pt x="164" y="22"/>
                  </a:lnTo>
                  <a:lnTo>
                    <a:pt x="164" y="34"/>
                  </a:lnTo>
                  <a:lnTo>
                    <a:pt x="164" y="39"/>
                  </a:lnTo>
                  <a:lnTo>
                    <a:pt x="159" y="39"/>
                  </a:lnTo>
                  <a:lnTo>
                    <a:pt x="159" y="45"/>
                  </a:lnTo>
                  <a:lnTo>
                    <a:pt x="159" y="51"/>
                  </a:lnTo>
                  <a:lnTo>
                    <a:pt x="164" y="51"/>
                  </a:lnTo>
                  <a:lnTo>
                    <a:pt x="164" y="56"/>
                  </a:lnTo>
                  <a:lnTo>
                    <a:pt x="164" y="62"/>
                  </a:lnTo>
                  <a:lnTo>
                    <a:pt x="170" y="62"/>
                  </a:lnTo>
                  <a:lnTo>
                    <a:pt x="170" y="68"/>
                  </a:lnTo>
                  <a:lnTo>
                    <a:pt x="170" y="73"/>
                  </a:lnTo>
                  <a:lnTo>
                    <a:pt x="164" y="73"/>
                  </a:lnTo>
                  <a:lnTo>
                    <a:pt x="164" y="79"/>
                  </a:lnTo>
                  <a:lnTo>
                    <a:pt x="159" y="79"/>
                  </a:lnTo>
                  <a:lnTo>
                    <a:pt x="159" y="85"/>
                  </a:lnTo>
                  <a:lnTo>
                    <a:pt x="153" y="90"/>
                  </a:lnTo>
                  <a:lnTo>
                    <a:pt x="147" y="90"/>
                  </a:lnTo>
                  <a:lnTo>
                    <a:pt x="147" y="85"/>
                  </a:lnTo>
                  <a:lnTo>
                    <a:pt x="147" y="90"/>
                  </a:lnTo>
                  <a:lnTo>
                    <a:pt x="142" y="85"/>
                  </a:lnTo>
                  <a:lnTo>
                    <a:pt x="142" y="90"/>
                  </a:lnTo>
                  <a:lnTo>
                    <a:pt x="136" y="90"/>
                  </a:lnTo>
                  <a:lnTo>
                    <a:pt x="142" y="90"/>
                  </a:lnTo>
                  <a:lnTo>
                    <a:pt x="136" y="96"/>
                  </a:lnTo>
                  <a:lnTo>
                    <a:pt x="136" y="90"/>
                  </a:lnTo>
                  <a:lnTo>
                    <a:pt x="130" y="90"/>
                  </a:lnTo>
                  <a:lnTo>
                    <a:pt x="130" y="96"/>
                  </a:lnTo>
                  <a:lnTo>
                    <a:pt x="119" y="96"/>
                  </a:lnTo>
                  <a:lnTo>
                    <a:pt x="57" y="85"/>
                  </a:lnTo>
                  <a:lnTo>
                    <a:pt x="40" y="79"/>
                  </a:lnTo>
                  <a:close/>
                  <a:moveTo>
                    <a:pt x="193" y="5"/>
                  </a:moveTo>
                  <a:lnTo>
                    <a:pt x="204" y="5"/>
                  </a:lnTo>
                  <a:lnTo>
                    <a:pt x="204" y="17"/>
                  </a:lnTo>
                  <a:lnTo>
                    <a:pt x="204" y="22"/>
                  </a:lnTo>
                  <a:lnTo>
                    <a:pt x="215" y="56"/>
                  </a:lnTo>
                  <a:lnTo>
                    <a:pt x="221" y="68"/>
                  </a:lnTo>
                  <a:lnTo>
                    <a:pt x="215" y="68"/>
                  </a:lnTo>
                  <a:lnTo>
                    <a:pt x="210" y="56"/>
                  </a:lnTo>
                  <a:lnTo>
                    <a:pt x="204" y="34"/>
                  </a:lnTo>
                  <a:lnTo>
                    <a:pt x="204" y="28"/>
                  </a:lnTo>
                  <a:lnTo>
                    <a:pt x="198" y="28"/>
                  </a:lnTo>
                  <a:lnTo>
                    <a:pt x="193" y="17"/>
                  </a:lnTo>
                  <a:lnTo>
                    <a:pt x="193" y="11"/>
                  </a:lnTo>
                  <a:lnTo>
                    <a:pt x="193"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1" name="Freeform 184">
              <a:extLst>
                <a:ext uri="{FF2B5EF4-FFF2-40B4-BE49-F238E27FC236}">
                  <a16:creationId xmlns:a16="http://schemas.microsoft.com/office/drawing/2014/main" id="{765E3199-FD8F-2074-167F-2B3714E6204E}"/>
                </a:ext>
              </a:extLst>
            </p:cNvPr>
            <p:cNvSpPr>
              <a:spLocks/>
            </p:cNvSpPr>
            <p:nvPr/>
          </p:nvSpPr>
          <p:spPr bwMode="auto">
            <a:xfrm>
              <a:off x="3240" y="2618"/>
              <a:ext cx="187" cy="182"/>
            </a:xfrm>
            <a:custGeom>
              <a:avLst/>
              <a:gdLst>
                <a:gd name="T0" fmla="*/ 80 w 187"/>
                <a:gd name="T1" fmla="*/ 0 h 182"/>
                <a:gd name="T2" fmla="*/ 80 w 187"/>
                <a:gd name="T3" fmla="*/ 6 h 182"/>
                <a:gd name="T4" fmla="*/ 74 w 187"/>
                <a:gd name="T5" fmla="*/ 6 h 182"/>
                <a:gd name="T6" fmla="*/ 80 w 187"/>
                <a:gd name="T7" fmla="*/ 6 h 182"/>
                <a:gd name="T8" fmla="*/ 80 w 187"/>
                <a:gd name="T9" fmla="*/ 12 h 182"/>
                <a:gd name="T10" fmla="*/ 80 w 187"/>
                <a:gd name="T11" fmla="*/ 17 h 182"/>
                <a:gd name="T12" fmla="*/ 80 w 187"/>
                <a:gd name="T13" fmla="*/ 23 h 182"/>
                <a:gd name="T14" fmla="*/ 80 w 187"/>
                <a:gd name="T15" fmla="*/ 29 h 182"/>
                <a:gd name="T16" fmla="*/ 91 w 187"/>
                <a:gd name="T17" fmla="*/ 23 h 182"/>
                <a:gd name="T18" fmla="*/ 125 w 187"/>
                <a:gd name="T19" fmla="*/ 23 h 182"/>
                <a:gd name="T20" fmla="*/ 159 w 187"/>
                <a:gd name="T21" fmla="*/ 23 h 182"/>
                <a:gd name="T22" fmla="*/ 153 w 187"/>
                <a:gd name="T23" fmla="*/ 34 h 182"/>
                <a:gd name="T24" fmla="*/ 187 w 187"/>
                <a:gd name="T25" fmla="*/ 74 h 182"/>
                <a:gd name="T26" fmla="*/ 125 w 187"/>
                <a:gd name="T27" fmla="*/ 125 h 182"/>
                <a:gd name="T28" fmla="*/ 91 w 187"/>
                <a:gd name="T29" fmla="*/ 153 h 182"/>
                <a:gd name="T30" fmla="*/ 74 w 187"/>
                <a:gd name="T31" fmla="*/ 165 h 182"/>
                <a:gd name="T32" fmla="*/ 57 w 187"/>
                <a:gd name="T33" fmla="*/ 182 h 182"/>
                <a:gd name="T34" fmla="*/ 40 w 187"/>
                <a:gd name="T35" fmla="*/ 159 h 182"/>
                <a:gd name="T36" fmla="*/ 34 w 187"/>
                <a:gd name="T37" fmla="*/ 148 h 182"/>
                <a:gd name="T38" fmla="*/ 0 w 187"/>
                <a:gd name="T39" fmla="*/ 102 h 182"/>
                <a:gd name="T40" fmla="*/ 23 w 187"/>
                <a:gd name="T41" fmla="*/ 74 h 182"/>
                <a:gd name="T42" fmla="*/ 34 w 187"/>
                <a:gd name="T43" fmla="*/ 57 h 182"/>
                <a:gd name="T44" fmla="*/ 46 w 187"/>
                <a:gd name="T45" fmla="*/ 40 h 182"/>
                <a:gd name="T46" fmla="*/ 57 w 187"/>
                <a:gd name="T47" fmla="*/ 29 h 182"/>
                <a:gd name="T48" fmla="*/ 74 w 187"/>
                <a:gd name="T49" fmla="*/ 6 h 182"/>
                <a:gd name="T50" fmla="*/ 80 w 187"/>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82">
                  <a:moveTo>
                    <a:pt x="80" y="0"/>
                  </a:moveTo>
                  <a:lnTo>
                    <a:pt x="80" y="6"/>
                  </a:lnTo>
                  <a:lnTo>
                    <a:pt x="74" y="6"/>
                  </a:lnTo>
                  <a:lnTo>
                    <a:pt x="80" y="6"/>
                  </a:lnTo>
                  <a:lnTo>
                    <a:pt x="80" y="12"/>
                  </a:lnTo>
                  <a:lnTo>
                    <a:pt x="80" y="17"/>
                  </a:lnTo>
                  <a:lnTo>
                    <a:pt x="80" y="23"/>
                  </a:lnTo>
                  <a:lnTo>
                    <a:pt x="80" y="29"/>
                  </a:lnTo>
                  <a:lnTo>
                    <a:pt x="91" y="23"/>
                  </a:lnTo>
                  <a:lnTo>
                    <a:pt x="125" y="23"/>
                  </a:lnTo>
                  <a:lnTo>
                    <a:pt x="159" y="23"/>
                  </a:lnTo>
                  <a:lnTo>
                    <a:pt x="153" y="34"/>
                  </a:lnTo>
                  <a:lnTo>
                    <a:pt x="187" y="74"/>
                  </a:lnTo>
                  <a:lnTo>
                    <a:pt x="125" y="125"/>
                  </a:lnTo>
                  <a:lnTo>
                    <a:pt x="91" y="153"/>
                  </a:lnTo>
                  <a:lnTo>
                    <a:pt x="74" y="165"/>
                  </a:lnTo>
                  <a:lnTo>
                    <a:pt x="57" y="182"/>
                  </a:lnTo>
                  <a:lnTo>
                    <a:pt x="40" y="159"/>
                  </a:lnTo>
                  <a:lnTo>
                    <a:pt x="34" y="148"/>
                  </a:lnTo>
                  <a:lnTo>
                    <a:pt x="0" y="102"/>
                  </a:lnTo>
                  <a:lnTo>
                    <a:pt x="23" y="74"/>
                  </a:lnTo>
                  <a:lnTo>
                    <a:pt x="34" y="57"/>
                  </a:lnTo>
                  <a:lnTo>
                    <a:pt x="46" y="40"/>
                  </a:lnTo>
                  <a:lnTo>
                    <a:pt x="57" y="29"/>
                  </a:lnTo>
                  <a:lnTo>
                    <a:pt x="74" y="6"/>
                  </a:lnTo>
                  <a:lnTo>
                    <a:pt x="8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185">
              <a:extLst>
                <a:ext uri="{FF2B5EF4-FFF2-40B4-BE49-F238E27FC236}">
                  <a16:creationId xmlns:a16="http://schemas.microsoft.com/office/drawing/2014/main" id="{719D030F-CCCF-63F4-B8ED-77F2F24D4D77}"/>
                </a:ext>
              </a:extLst>
            </p:cNvPr>
            <p:cNvSpPr>
              <a:spLocks/>
            </p:cNvSpPr>
            <p:nvPr/>
          </p:nvSpPr>
          <p:spPr bwMode="auto">
            <a:xfrm>
              <a:off x="2923" y="3281"/>
              <a:ext cx="141" cy="239"/>
            </a:xfrm>
            <a:custGeom>
              <a:avLst/>
              <a:gdLst>
                <a:gd name="T0" fmla="*/ 73 w 141"/>
                <a:gd name="T1" fmla="*/ 239 h 239"/>
                <a:gd name="T2" fmla="*/ 73 w 141"/>
                <a:gd name="T3" fmla="*/ 233 h 239"/>
                <a:gd name="T4" fmla="*/ 73 w 141"/>
                <a:gd name="T5" fmla="*/ 222 h 239"/>
                <a:gd name="T6" fmla="*/ 68 w 141"/>
                <a:gd name="T7" fmla="*/ 210 h 239"/>
                <a:gd name="T8" fmla="*/ 68 w 141"/>
                <a:gd name="T9" fmla="*/ 205 h 239"/>
                <a:gd name="T10" fmla="*/ 68 w 141"/>
                <a:gd name="T11" fmla="*/ 199 h 239"/>
                <a:gd name="T12" fmla="*/ 68 w 141"/>
                <a:gd name="T13" fmla="*/ 193 h 239"/>
                <a:gd name="T14" fmla="*/ 68 w 141"/>
                <a:gd name="T15" fmla="*/ 188 h 239"/>
                <a:gd name="T16" fmla="*/ 56 w 141"/>
                <a:gd name="T17" fmla="*/ 182 h 239"/>
                <a:gd name="T18" fmla="*/ 56 w 141"/>
                <a:gd name="T19" fmla="*/ 171 h 239"/>
                <a:gd name="T20" fmla="*/ 56 w 141"/>
                <a:gd name="T21" fmla="*/ 165 h 239"/>
                <a:gd name="T22" fmla="*/ 51 w 141"/>
                <a:gd name="T23" fmla="*/ 159 h 239"/>
                <a:gd name="T24" fmla="*/ 51 w 141"/>
                <a:gd name="T25" fmla="*/ 148 h 239"/>
                <a:gd name="T26" fmla="*/ 45 w 141"/>
                <a:gd name="T27" fmla="*/ 148 h 239"/>
                <a:gd name="T28" fmla="*/ 45 w 141"/>
                <a:gd name="T29" fmla="*/ 142 h 239"/>
                <a:gd name="T30" fmla="*/ 39 w 141"/>
                <a:gd name="T31" fmla="*/ 142 h 239"/>
                <a:gd name="T32" fmla="*/ 34 w 141"/>
                <a:gd name="T33" fmla="*/ 136 h 239"/>
                <a:gd name="T34" fmla="*/ 34 w 141"/>
                <a:gd name="T35" fmla="*/ 131 h 239"/>
                <a:gd name="T36" fmla="*/ 34 w 141"/>
                <a:gd name="T37" fmla="*/ 125 h 239"/>
                <a:gd name="T38" fmla="*/ 28 w 141"/>
                <a:gd name="T39" fmla="*/ 125 h 239"/>
                <a:gd name="T40" fmla="*/ 22 w 141"/>
                <a:gd name="T41" fmla="*/ 119 h 239"/>
                <a:gd name="T42" fmla="*/ 17 w 141"/>
                <a:gd name="T43" fmla="*/ 114 h 239"/>
                <a:gd name="T44" fmla="*/ 17 w 141"/>
                <a:gd name="T45" fmla="*/ 108 h 239"/>
                <a:gd name="T46" fmla="*/ 22 w 141"/>
                <a:gd name="T47" fmla="*/ 108 h 239"/>
                <a:gd name="T48" fmla="*/ 17 w 141"/>
                <a:gd name="T49" fmla="*/ 102 h 239"/>
                <a:gd name="T50" fmla="*/ 17 w 141"/>
                <a:gd name="T51" fmla="*/ 97 h 239"/>
                <a:gd name="T52" fmla="*/ 11 w 141"/>
                <a:gd name="T53" fmla="*/ 97 h 239"/>
                <a:gd name="T54" fmla="*/ 11 w 141"/>
                <a:gd name="T55" fmla="*/ 91 h 239"/>
                <a:gd name="T56" fmla="*/ 11 w 141"/>
                <a:gd name="T57" fmla="*/ 97 h 239"/>
                <a:gd name="T58" fmla="*/ 5 w 141"/>
                <a:gd name="T59" fmla="*/ 97 h 239"/>
                <a:gd name="T60" fmla="*/ 0 w 141"/>
                <a:gd name="T61" fmla="*/ 91 h 239"/>
                <a:gd name="T62" fmla="*/ 5 w 141"/>
                <a:gd name="T63" fmla="*/ 91 h 239"/>
                <a:gd name="T64" fmla="*/ 5 w 141"/>
                <a:gd name="T65" fmla="*/ 85 h 239"/>
                <a:gd name="T66" fmla="*/ 0 w 141"/>
                <a:gd name="T67" fmla="*/ 80 h 239"/>
                <a:gd name="T68" fmla="*/ 5 w 141"/>
                <a:gd name="T69" fmla="*/ 74 h 239"/>
                <a:gd name="T70" fmla="*/ 5 w 141"/>
                <a:gd name="T71" fmla="*/ 68 h 239"/>
                <a:gd name="T72" fmla="*/ 5 w 141"/>
                <a:gd name="T73" fmla="*/ 63 h 239"/>
                <a:gd name="T74" fmla="*/ 5 w 141"/>
                <a:gd name="T75" fmla="*/ 57 h 239"/>
                <a:gd name="T76" fmla="*/ 5 w 141"/>
                <a:gd name="T77" fmla="*/ 51 h 239"/>
                <a:gd name="T78" fmla="*/ 5 w 141"/>
                <a:gd name="T79" fmla="*/ 46 h 239"/>
                <a:gd name="T80" fmla="*/ 11 w 141"/>
                <a:gd name="T81" fmla="*/ 46 h 239"/>
                <a:gd name="T82" fmla="*/ 11 w 141"/>
                <a:gd name="T83" fmla="*/ 40 h 239"/>
                <a:gd name="T84" fmla="*/ 11 w 141"/>
                <a:gd name="T85" fmla="*/ 34 h 239"/>
                <a:gd name="T86" fmla="*/ 5 w 141"/>
                <a:gd name="T87" fmla="*/ 34 h 239"/>
                <a:gd name="T88" fmla="*/ 11 w 141"/>
                <a:gd name="T89" fmla="*/ 34 h 239"/>
                <a:gd name="T90" fmla="*/ 5 w 141"/>
                <a:gd name="T91" fmla="*/ 34 h 239"/>
                <a:gd name="T92" fmla="*/ 5 w 141"/>
                <a:gd name="T93" fmla="*/ 29 h 239"/>
                <a:gd name="T94" fmla="*/ 5 w 141"/>
                <a:gd name="T95" fmla="*/ 23 h 239"/>
                <a:gd name="T96" fmla="*/ 5 w 141"/>
                <a:gd name="T97" fmla="*/ 17 h 239"/>
                <a:gd name="T98" fmla="*/ 5 w 141"/>
                <a:gd name="T99" fmla="*/ 12 h 239"/>
                <a:gd name="T100" fmla="*/ 28 w 141"/>
                <a:gd name="T101" fmla="*/ 0 h 239"/>
                <a:gd name="T102" fmla="*/ 39 w 141"/>
                <a:gd name="T103" fmla="*/ 12 h 239"/>
                <a:gd name="T104" fmla="*/ 90 w 141"/>
                <a:gd name="T105" fmla="*/ 17 h 239"/>
                <a:gd name="T106" fmla="*/ 141 w 141"/>
                <a:gd name="T107" fmla="*/ 17 h 239"/>
                <a:gd name="T108" fmla="*/ 141 w 141"/>
                <a:gd name="T109" fmla="*/ 74 h 239"/>
                <a:gd name="T110" fmla="*/ 141 w 141"/>
                <a:gd name="T111" fmla="*/ 171 h 239"/>
                <a:gd name="T112" fmla="*/ 119 w 141"/>
                <a:gd name="T113" fmla="*/ 205 h 239"/>
                <a:gd name="T114" fmla="*/ 73 w 141"/>
                <a:gd name="T11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239">
                  <a:moveTo>
                    <a:pt x="73" y="239"/>
                  </a:moveTo>
                  <a:lnTo>
                    <a:pt x="73" y="233"/>
                  </a:lnTo>
                  <a:lnTo>
                    <a:pt x="73" y="222"/>
                  </a:lnTo>
                  <a:lnTo>
                    <a:pt x="68" y="210"/>
                  </a:lnTo>
                  <a:lnTo>
                    <a:pt x="68" y="205"/>
                  </a:lnTo>
                  <a:lnTo>
                    <a:pt x="68" y="199"/>
                  </a:lnTo>
                  <a:lnTo>
                    <a:pt x="68" y="193"/>
                  </a:lnTo>
                  <a:lnTo>
                    <a:pt x="68" y="188"/>
                  </a:lnTo>
                  <a:lnTo>
                    <a:pt x="56" y="182"/>
                  </a:lnTo>
                  <a:lnTo>
                    <a:pt x="56" y="171"/>
                  </a:lnTo>
                  <a:lnTo>
                    <a:pt x="56" y="165"/>
                  </a:lnTo>
                  <a:lnTo>
                    <a:pt x="51" y="159"/>
                  </a:lnTo>
                  <a:lnTo>
                    <a:pt x="51" y="148"/>
                  </a:lnTo>
                  <a:lnTo>
                    <a:pt x="45" y="148"/>
                  </a:lnTo>
                  <a:lnTo>
                    <a:pt x="45" y="142"/>
                  </a:lnTo>
                  <a:lnTo>
                    <a:pt x="39" y="142"/>
                  </a:lnTo>
                  <a:lnTo>
                    <a:pt x="34" y="136"/>
                  </a:lnTo>
                  <a:lnTo>
                    <a:pt x="34" y="131"/>
                  </a:lnTo>
                  <a:lnTo>
                    <a:pt x="34" y="125"/>
                  </a:lnTo>
                  <a:lnTo>
                    <a:pt x="28" y="125"/>
                  </a:lnTo>
                  <a:lnTo>
                    <a:pt x="22" y="119"/>
                  </a:lnTo>
                  <a:lnTo>
                    <a:pt x="17" y="114"/>
                  </a:lnTo>
                  <a:lnTo>
                    <a:pt x="17" y="108"/>
                  </a:lnTo>
                  <a:lnTo>
                    <a:pt x="22" y="108"/>
                  </a:lnTo>
                  <a:lnTo>
                    <a:pt x="17" y="102"/>
                  </a:lnTo>
                  <a:lnTo>
                    <a:pt x="17" y="97"/>
                  </a:lnTo>
                  <a:lnTo>
                    <a:pt x="11" y="97"/>
                  </a:lnTo>
                  <a:lnTo>
                    <a:pt x="11" y="91"/>
                  </a:lnTo>
                  <a:lnTo>
                    <a:pt x="11" y="97"/>
                  </a:lnTo>
                  <a:lnTo>
                    <a:pt x="5" y="97"/>
                  </a:lnTo>
                  <a:lnTo>
                    <a:pt x="0" y="91"/>
                  </a:lnTo>
                  <a:lnTo>
                    <a:pt x="5" y="91"/>
                  </a:lnTo>
                  <a:lnTo>
                    <a:pt x="5" y="85"/>
                  </a:lnTo>
                  <a:lnTo>
                    <a:pt x="0" y="80"/>
                  </a:lnTo>
                  <a:lnTo>
                    <a:pt x="5" y="74"/>
                  </a:lnTo>
                  <a:lnTo>
                    <a:pt x="5" y="68"/>
                  </a:lnTo>
                  <a:lnTo>
                    <a:pt x="5" y="63"/>
                  </a:lnTo>
                  <a:lnTo>
                    <a:pt x="5" y="57"/>
                  </a:lnTo>
                  <a:lnTo>
                    <a:pt x="5" y="51"/>
                  </a:lnTo>
                  <a:lnTo>
                    <a:pt x="5" y="46"/>
                  </a:lnTo>
                  <a:lnTo>
                    <a:pt x="11" y="46"/>
                  </a:lnTo>
                  <a:lnTo>
                    <a:pt x="11" y="40"/>
                  </a:lnTo>
                  <a:lnTo>
                    <a:pt x="11" y="34"/>
                  </a:lnTo>
                  <a:lnTo>
                    <a:pt x="5" y="34"/>
                  </a:lnTo>
                  <a:lnTo>
                    <a:pt x="11" y="34"/>
                  </a:lnTo>
                  <a:lnTo>
                    <a:pt x="5" y="34"/>
                  </a:lnTo>
                  <a:lnTo>
                    <a:pt x="5" y="29"/>
                  </a:lnTo>
                  <a:lnTo>
                    <a:pt x="5" y="23"/>
                  </a:lnTo>
                  <a:lnTo>
                    <a:pt x="5" y="17"/>
                  </a:lnTo>
                  <a:lnTo>
                    <a:pt x="5" y="12"/>
                  </a:lnTo>
                  <a:lnTo>
                    <a:pt x="28" y="0"/>
                  </a:lnTo>
                  <a:lnTo>
                    <a:pt x="39" y="12"/>
                  </a:lnTo>
                  <a:lnTo>
                    <a:pt x="90" y="17"/>
                  </a:lnTo>
                  <a:lnTo>
                    <a:pt x="141" y="17"/>
                  </a:lnTo>
                  <a:lnTo>
                    <a:pt x="141" y="74"/>
                  </a:lnTo>
                  <a:lnTo>
                    <a:pt x="141" y="171"/>
                  </a:lnTo>
                  <a:lnTo>
                    <a:pt x="119" y="205"/>
                  </a:lnTo>
                  <a:lnTo>
                    <a:pt x="73" y="23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186">
              <a:extLst>
                <a:ext uri="{FF2B5EF4-FFF2-40B4-BE49-F238E27FC236}">
                  <a16:creationId xmlns:a16="http://schemas.microsoft.com/office/drawing/2014/main" id="{84A7C328-4E73-8E0E-F0C1-75AC92EFCDA7}"/>
                </a:ext>
              </a:extLst>
            </p:cNvPr>
            <p:cNvSpPr>
              <a:spLocks/>
            </p:cNvSpPr>
            <p:nvPr/>
          </p:nvSpPr>
          <p:spPr bwMode="auto">
            <a:xfrm>
              <a:off x="2758" y="2709"/>
              <a:ext cx="199" cy="153"/>
            </a:xfrm>
            <a:custGeom>
              <a:avLst/>
              <a:gdLst>
                <a:gd name="T0" fmla="*/ 199 w 199"/>
                <a:gd name="T1" fmla="*/ 11 h 153"/>
                <a:gd name="T2" fmla="*/ 199 w 199"/>
                <a:gd name="T3" fmla="*/ 91 h 153"/>
                <a:gd name="T4" fmla="*/ 199 w 199"/>
                <a:gd name="T5" fmla="*/ 96 h 153"/>
                <a:gd name="T6" fmla="*/ 199 w 199"/>
                <a:gd name="T7" fmla="*/ 153 h 153"/>
                <a:gd name="T8" fmla="*/ 170 w 199"/>
                <a:gd name="T9" fmla="*/ 153 h 153"/>
                <a:gd name="T10" fmla="*/ 165 w 199"/>
                <a:gd name="T11" fmla="*/ 153 h 153"/>
                <a:gd name="T12" fmla="*/ 97 w 199"/>
                <a:gd name="T13" fmla="*/ 147 h 153"/>
                <a:gd name="T14" fmla="*/ 68 w 199"/>
                <a:gd name="T15" fmla="*/ 147 h 153"/>
                <a:gd name="T16" fmla="*/ 57 w 199"/>
                <a:gd name="T17" fmla="*/ 142 h 153"/>
                <a:gd name="T18" fmla="*/ 0 w 199"/>
                <a:gd name="T19" fmla="*/ 142 h 153"/>
                <a:gd name="T20" fmla="*/ 6 w 199"/>
                <a:gd name="T21" fmla="*/ 51 h 153"/>
                <a:gd name="T22" fmla="*/ 6 w 199"/>
                <a:gd name="T23" fmla="*/ 0 h 153"/>
                <a:gd name="T24" fmla="*/ 91 w 199"/>
                <a:gd name="T25" fmla="*/ 6 h 153"/>
                <a:gd name="T26" fmla="*/ 136 w 199"/>
                <a:gd name="T27" fmla="*/ 6 h 153"/>
                <a:gd name="T28" fmla="*/ 199 w 199"/>
                <a:gd name="T29" fmla="*/ 1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3">
                  <a:moveTo>
                    <a:pt x="199" y="11"/>
                  </a:moveTo>
                  <a:lnTo>
                    <a:pt x="199" y="91"/>
                  </a:lnTo>
                  <a:lnTo>
                    <a:pt x="199" y="96"/>
                  </a:lnTo>
                  <a:lnTo>
                    <a:pt x="199" y="153"/>
                  </a:lnTo>
                  <a:lnTo>
                    <a:pt x="170" y="153"/>
                  </a:lnTo>
                  <a:lnTo>
                    <a:pt x="165" y="153"/>
                  </a:lnTo>
                  <a:lnTo>
                    <a:pt x="97" y="147"/>
                  </a:lnTo>
                  <a:lnTo>
                    <a:pt x="68" y="147"/>
                  </a:lnTo>
                  <a:lnTo>
                    <a:pt x="57" y="142"/>
                  </a:lnTo>
                  <a:lnTo>
                    <a:pt x="0" y="142"/>
                  </a:lnTo>
                  <a:lnTo>
                    <a:pt x="6" y="51"/>
                  </a:lnTo>
                  <a:lnTo>
                    <a:pt x="6" y="0"/>
                  </a:lnTo>
                  <a:lnTo>
                    <a:pt x="91" y="6"/>
                  </a:lnTo>
                  <a:lnTo>
                    <a:pt x="136" y="6"/>
                  </a:lnTo>
                  <a:lnTo>
                    <a:pt x="199"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187">
              <a:extLst>
                <a:ext uri="{FF2B5EF4-FFF2-40B4-BE49-F238E27FC236}">
                  <a16:creationId xmlns:a16="http://schemas.microsoft.com/office/drawing/2014/main" id="{452BCE4D-80C0-50C0-F66E-5EBF194042BC}"/>
                </a:ext>
              </a:extLst>
            </p:cNvPr>
            <p:cNvSpPr>
              <a:spLocks noEditPoints="1"/>
            </p:cNvSpPr>
            <p:nvPr/>
          </p:nvSpPr>
          <p:spPr bwMode="auto">
            <a:xfrm>
              <a:off x="3552" y="2987"/>
              <a:ext cx="130" cy="147"/>
            </a:xfrm>
            <a:custGeom>
              <a:avLst/>
              <a:gdLst>
                <a:gd name="T0" fmla="*/ 6 w 130"/>
                <a:gd name="T1" fmla="*/ 79 h 147"/>
                <a:gd name="T2" fmla="*/ 11 w 130"/>
                <a:gd name="T3" fmla="*/ 73 h 147"/>
                <a:gd name="T4" fmla="*/ 34 w 130"/>
                <a:gd name="T5" fmla="*/ 62 h 147"/>
                <a:gd name="T6" fmla="*/ 68 w 130"/>
                <a:gd name="T7" fmla="*/ 34 h 147"/>
                <a:gd name="T8" fmla="*/ 57 w 130"/>
                <a:gd name="T9" fmla="*/ 34 h 147"/>
                <a:gd name="T10" fmla="*/ 51 w 130"/>
                <a:gd name="T11" fmla="*/ 28 h 147"/>
                <a:gd name="T12" fmla="*/ 45 w 130"/>
                <a:gd name="T13" fmla="*/ 22 h 147"/>
                <a:gd name="T14" fmla="*/ 40 w 130"/>
                <a:gd name="T15" fmla="*/ 17 h 147"/>
                <a:gd name="T16" fmla="*/ 40 w 130"/>
                <a:gd name="T17" fmla="*/ 17 h 147"/>
                <a:gd name="T18" fmla="*/ 34 w 130"/>
                <a:gd name="T19" fmla="*/ 11 h 147"/>
                <a:gd name="T20" fmla="*/ 130 w 130"/>
                <a:gd name="T21" fmla="*/ 0 h 147"/>
                <a:gd name="T22" fmla="*/ 125 w 130"/>
                <a:gd name="T23" fmla="*/ 28 h 147"/>
                <a:gd name="T24" fmla="*/ 108 w 130"/>
                <a:gd name="T25" fmla="*/ 39 h 147"/>
                <a:gd name="T26" fmla="*/ 96 w 130"/>
                <a:gd name="T27" fmla="*/ 51 h 147"/>
                <a:gd name="T28" fmla="*/ 85 w 130"/>
                <a:gd name="T29" fmla="*/ 56 h 147"/>
                <a:gd name="T30" fmla="*/ 62 w 130"/>
                <a:gd name="T31" fmla="*/ 68 h 147"/>
                <a:gd name="T32" fmla="*/ 62 w 130"/>
                <a:gd name="T33" fmla="*/ 79 h 147"/>
                <a:gd name="T34" fmla="*/ 57 w 130"/>
                <a:gd name="T35" fmla="*/ 90 h 147"/>
                <a:gd name="T36" fmla="*/ 51 w 130"/>
                <a:gd name="T37" fmla="*/ 102 h 147"/>
                <a:gd name="T38" fmla="*/ 34 w 130"/>
                <a:gd name="T39" fmla="*/ 119 h 147"/>
                <a:gd name="T40" fmla="*/ 23 w 130"/>
                <a:gd name="T41" fmla="*/ 113 h 147"/>
                <a:gd name="T42" fmla="*/ 119 w 130"/>
                <a:gd name="T43" fmla="*/ 62 h 147"/>
                <a:gd name="T44" fmla="*/ 113 w 130"/>
                <a:gd name="T45" fmla="*/ 73 h 147"/>
                <a:gd name="T46" fmla="*/ 108 w 130"/>
                <a:gd name="T47" fmla="*/ 79 h 147"/>
                <a:gd name="T48" fmla="*/ 74 w 130"/>
                <a:gd name="T49" fmla="*/ 119 h 147"/>
                <a:gd name="T50" fmla="*/ 57 w 130"/>
                <a:gd name="T51" fmla="*/ 141 h 147"/>
                <a:gd name="T52" fmla="*/ 51 w 130"/>
                <a:gd name="T53" fmla="*/ 147 h 147"/>
                <a:gd name="T54" fmla="*/ 62 w 130"/>
                <a:gd name="T55" fmla="*/ 130 h 147"/>
                <a:gd name="T56" fmla="*/ 68 w 130"/>
                <a:gd name="T57" fmla="*/ 119 h 147"/>
                <a:gd name="T58" fmla="*/ 74 w 130"/>
                <a:gd name="T59" fmla="*/ 107 h 147"/>
                <a:gd name="T60" fmla="*/ 79 w 130"/>
                <a:gd name="T61" fmla="*/ 96 h 147"/>
                <a:gd name="T62" fmla="*/ 91 w 130"/>
                <a:gd name="T63" fmla="*/ 79 h 147"/>
                <a:gd name="T64" fmla="*/ 91 w 130"/>
                <a:gd name="T65" fmla="*/ 68 h 147"/>
                <a:gd name="T66" fmla="*/ 102 w 130"/>
                <a:gd name="T67" fmla="*/ 62 h 147"/>
                <a:gd name="T68" fmla="*/ 108 w 130"/>
                <a:gd name="T69" fmla="*/ 56 h 147"/>
                <a:gd name="T70" fmla="*/ 119 w 130"/>
                <a:gd name="T71" fmla="*/ 6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47">
                  <a:moveTo>
                    <a:pt x="0" y="73"/>
                  </a:moveTo>
                  <a:lnTo>
                    <a:pt x="6" y="79"/>
                  </a:lnTo>
                  <a:lnTo>
                    <a:pt x="6" y="73"/>
                  </a:lnTo>
                  <a:lnTo>
                    <a:pt x="11" y="73"/>
                  </a:lnTo>
                  <a:lnTo>
                    <a:pt x="28" y="62"/>
                  </a:lnTo>
                  <a:lnTo>
                    <a:pt x="34" y="62"/>
                  </a:lnTo>
                  <a:lnTo>
                    <a:pt x="62" y="39"/>
                  </a:lnTo>
                  <a:lnTo>
                    <a:pt x="68" y="34"/>
                  </a:lnTo>
                  <a:lnTo>
                    <a:pt x="62" y="34"/>
                  </a:lnTo>
                  <a:lnTo>
                    <a:pt x="57" y="34"/>
                  </a:lnTo>
                  <a:lnTo>
                    <a:pt x="51" y="34"/>
                  </a:lnTo>
                  <a:lnTo>
                    <a:pt x="51" y="28"/>
                  </a:lnTo>
                  <a:lnTo>
                    <a:pt x="45" y="28"/>
                  </a:lnTo>
                  <a:lnTo>
                    <a:pt x="45" y="22"/>
                  </a:lnTo>
                  <a:lnTo>
                    <a:pt x="40" y="22"/>
                  </a:lnTo>
                  <a:lnTo>
                    <a:pt x="40" y="17"/>
                  </a:lnTo>
                  <a:lnTo>
                    <a:pt x="34" y="17"/>
                  </a:lnTo>
                  <a:lnTo>
                    <a:pt x="40" y="17"/>
                  </a:lnTo>
                  <a:lnTo>
                    <a:pt x="40" y="11"/>
                  </a:lnTo>
                  <a:lnTo>
                    <a:pt x="34" y="11"/>
                  </a:lnTo>
                  <a:lnTo>
                    <a:pt x="40" y="11"/>
                  </a:lnTo>
                  <a:lnTo>
                    <a:pt x="130" y="0"/>
                  </a:lnTo>
                  <a:lnTo>
                    <a:pt x="130" y="11"/>
                  </a:lnTo>
                  <a:lnTo>
                    <a:pt x="125" y="28"/>
                  </a:lnTo>
                  <a:lnTo>
                    <a:pt x="119" y="34"/>
                  </a:lnTo>
                  <a:lnTo>
                    <a:pt x="108" y="39"/>
                  </a:lnTo>
                  <a:lnTo>
                    <a:pt x="102" y="45"/>
                  </a:lnTo>
                  <a:lnTo>
                    <a:pt x="96" y="51"/>
                  </a:lnTo>
                  <a:lnTo>
                    <a:pt x="91" y="56"/>
                  </a:lnTo>
                  <a:lnTo>
                    <a:pt x="85" y="56"/>
                  </a:lnTo>
                  <a:lnTo>
                    <a:pt x="74" y="56"/>
                  </a:lnTo>
                  <a:lnTo>
                    <a:pt x="62" y="68"/>
                  </a:lnTo>
                  <a:lnTo>
                    <a:pt x="62" y="73"/>
                  </a:lnTo>
                  <a:lnTo>
                    <a:pt x="62" y="79"/>
                  </a:lnTo>
                  <a:lnTo>
                    <a:pt x="62" y="85"/>
                  </a:lnTo>
                  <a:lnTo>
                    <a:pt x="57" y="90"/>
                  </a:lnTo>
                  <a:lnTo>
                    <a:pt x="57" y="96"/>
                  </a:lnTo>
                  <a:lnTo>
                    <a:pt x="51" y="102"/>
                  </a:lnTo>
                  <a:lnTo>
                    <a:pt x="45" y="113"/>
                  </a:lnTo>
                  <a:lnTo>
                    <a:pt x="34" y="119"/>
                  </a:lnTo>
                  <a:lnTo>
                    <a:pt x="34" y="124"/>
                  </a:lnTo>
                  <a:lnTo>
                    <a:pt x="23" y="113"/>
                  </a:lnTo>
                  <a:lnTo>
                    <a:pt x="0" y="73"/>
                  </a:lnTo>
                  <a:close/>
                  <a:moveTo>
                    <a:pt x="119" y="62"/>
                  </a:moveTo>
                  <a:lnTo>
                    <a:pt x="113" y="68"/>
                  </a:lnTo>
                  <a:lnTo>
                    <a:pt x="113" y="73"/>
                  </a:lnTo>
                  <a:lnTo>
                    <a:pt x="113" y="79"/>
                  </a:lnTo>
                  <a:lnTo>
                    <a:pt x="108" y="79"/>
                  </a:lnTo>
                  <a:lnTo>
                    <a:pt x="96" y="96"/>
                  </a:lnTo>
                  <a:lnTo>
                    <a:pt x="74" y="119"/>
                  </a:lnTo>
                  <a:lnTo>
                    <a:pt x="62" y="136"/>
                  </a:lnTo>
                  <a:lnTo>
                    <a:pt x="57" y="141"/>
                  </a:lnTo>
                  <a:lnTo>
                    <a:pt x="57" y="147"/>
                  </a:lnTo>
                  <a:lnTo>
                    <a:pt x="51" y="147"/>
                  </a:lnTo>
                  <a:lnTo>
                    <a:pt x="57" y="141"/>
                  </a:lnTo>
                  <a:lnTo>
                    <a:pt x="62" y="130"/>
                  </a:lnTo>
                  <a:lnTo>
                    <a:pt x="62" y="124"/>
                  </a:lnTo>
                  <a:lnTo>
                    <a:pt x="68" y="119"/>
                  </a:lnTo>
                  <a:lnTo>
                    <a:pt x="74" y="113"/>
                  </a:lnTo>
                  <a:lnTo>
                    <a:pt x="74" y="107"/>
                  </a:lnTo>
                  <a:lnTo>
                    <a:pt x="74" y="102"/>
                  </a:lnTo>
                  <a:lnTo>
                    <a:pt x="79" y="96"/>
                  </a:lnTo>
                  <a:lnTo>
                    <a:pt x="85" y="85"/>
                  </a:lnTo>
                  <a:lnTo>
                    <a:pt x="91" y="79"/>
                  </a:lnTo>
                  <a:lnTo>
                    <a:pt x="91" y="73"/>
                  </a:lnTo>
                  <a:lnTo>
                    <a:pt x="91" y="68"/>
                  </a:lnTo>
                  <a:lnTo>
                    <a:pt x="96" y="68"/>
                  </a:lnTo>
                  <a:lnTo>
                    <a:pt x="102" y="62"/>
                  </a:lnTo>
                  <a:lnTo>
                    <a:pt x="102" y="56"/>
                  </a:lnTo>
                  <a:lnTo>
                    <a:pt x="108" y="56"/>
                  </a:lnTo>
                  <a:lnTo>
                    <a:pt x="113" y="62"/>
                  </a:lnTo>
                  <a:lnTo>
                    <a:pt x="119" y="6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188">
              <a:extLst>
                <a:ext uri="{FF2B5EF4-FFF2-40B4-BE49-F238E27FC236}">
                  <a16:creationId xmlns:a16="http://schemas.microsoft.com/office/drawing/2014/main" id="{4559D389-EF63-F637-241C-A3CFC90AACFE}"/>
                </a:ext>
              </a:extLst>
            </p:cNvPr>
            <p:cNvSpPr>
              <a:spLocks/>
            </p:cNvSpPr>
            <p:nvPr/>
          </p:nvSpPr>
          <p:spPr bwMode="auto">
            <a:xfrm>
              <a:off x="3739" y="2425"/>
              <a:ext cx="164" cy="159"/>
            </a:xfrm>
            <a:custGeom>
              <a:avLst/>
              <a:gdLst>
                <a:gd name="T0" fmla="*/ 119 w 164"/>
                <a:gd name="T1" fmla="*/ 142 h 159"/>
                <a:gd name="T2" fmla="*/ 113 w 164"/>
                <a:gd name="T3" fmla="*/ 137 h 159"/>
                <a:gd name="T4" fmla="*/ 102 w 164"/>
                <a:gd name="T5" fmla="*/ 137 h 159"/>
                <a:gd name="T6" fmla="*/ 96 w 164"/>
                <a:gd name="T7" fmla="*/ 131 h 159"/>
                <a:gd name="T8" fmla="*/ 91 w 164"/>
                <a:gd name="T9" fmla="*/ 120 h 159"/>
                <a:gd name="T10" fmla="*/ 85 w 164"/>
                <a:gd name="T11" fmla="*/ 114 h 159"/>
                <a:gd name="T12" fmla="*/ 85 w 164"/>
                <a:gd name="T13" fmla="*/ 114 h 159"/>
                <a:gd name="T14" fmla="*/ 79 w 164"/>
                <a:gd name="T15" fmla="*/ 103 h 159"/>
                <a:gd name="T16" fmla="*/ 79 w 164"/>
                <a:gd name="T17" fmla="*/ 91 h 159"/>
                <a:gd name="T18" fmla="*/ 79 w 164"/>
                <a:gd name="T19" fmla="*/ 91 h 159"/>
                <a:gd name="T20" fmla="*/ 74 w 164"/>
                <a:gd name="T21" fmla="*/ 86 h 159"/>
                <a:gd name="T22" fmla="*/ 62 w 164"/>
                <a:gd name="T23" fmla="*/ 86 h 159"/>
                <a:gd name="T24" fmla="*/ 51 w 164"/>
                <a:gd name="T25" fmla="*/ 86 h 159"/>
                <a:gd name="T26" fmla="*/ 45 w 164"/>
                <a:gd name="T27" fmla="*/ 74 h 159"/>
                <a:gd name="T28" fmla="*/ 40 w 164"/>
                <a:gd name="T29" fmla="*/ 68 h 159"/>
                <a:gd name="T30" fmla="*/ 23 w 164"/>
                <a:gd name="T31" fmla="*/ 57 h 159"/>
                <a:gd name="T32" fmla="*/ 0 w 164"/>
                <a:gd name="T33" fmla="*/ 12 h 159"/>
                <a:gd name="T34" fmla="*/ 28 w 164"/>
                <a:gd name="T35" fmla="*/ 6 h 159"/>
                <a:gd name="T36" fmla="*/ 68 w 164"/>
                <a:gd name="T37" fmla="*/ 0 h 159"/>
                <a:gd name="T38" fmla="*/ 91 w 164"/>
                <a:gd name="T39" fmla="*/ 0 h 159"/>
                <a:gd name="T40" fmla="*/ 96 w 164"/>
                <a:gd name="T41" fmla="*/ 6 h 159"/>
                <a:gd name="T42" fmla="*/ 108 w 164"/>
                <a:gd name="T43" fmla="*/ 6 h 159"/>
                <a:gd name="T44" fmla="*/ 113 w 164"/>
                <a:gd name="T45" fmla="*/ 12 h 159"/>
                <a:gd name="T46" fmla="*/ 125 w 164"/>
                <a:gd name="T47" fmla="*/ 12 h 159"/>
                <a:gd name="T48" fmla="*/ 130 w 164"/>
                <a:gd name="T49" fmla="*/ 12 h 159"/>
                <a:gd name="T50" fmla="*/ 136 w 164"/>
                <a:gd name="T51" fmla="*/ 17 h 159"/>
                <a:gd name="T52" fmla="*/ 136 w 164"/>
                <a:gd name="T53" fmla="*/ 23 h 159"/>
                <a:gd name="T54" fmla="*/ 147 w 164"/>
                <a:gd name="T55" fmla="*/ 29 h 159"/>
                <a:gd name="T56" fmla="*/ 142 w 164"/>
                <a:gd name="T57" fmla="*/ 34 h 159"/>
                <a:gd name="T58" fmla="*/ 142 w 164"/>
                <a:gd name="T59" fmla="*/ 46 h 159"/>
                <a:gd name="T60" fmla="*/ 136 w 164"/>
                <a:gd name="T61" fmla="*/ 40 h 159"/>
                <a:gd name="T62" fmla="*/ 142 w 164"/>
                <a:gd name="T63" fmla="*/ 46 h 159"/>
                <a:gd name="T64" fmla="*/ 136 w 164"/>
                <a:gd name="T65" fmla="*/ 51 h 159"/>
                <a:gd name="T66" fmla="*/ 130 w 164"/>
                <a:gd name="T67" fmla="*/ 51 h 159"/>
                <a:gd name="T68" fmla="*/ 136 w 164"/>
                <a:gd name="T69" fmla="*/ 57 h 159"/>
                <a:gd name="T70" fmla="*/ 142 w 164"/>
                <a:gd name="T71" fmla="*/ 68 h 159"/>
                <a:gd name="T72" fmla="*/ 136 w 164"/>
                <a:gd name="T73" fmla="*/ 74 h 159"/>
                <a:gd name="T74" fmla="*/ 142 w 164"/>
                <a:gd name="T75" fmla="*/ 80 h 159"/>
                <a:gd name="T76" fmla="*/ 136 w 164"/>
                <a:gd name="T77" fmla="*/ 86 h 159"/>
                <a:gd name="T78" fmla="*/ 142 w 164"/>
                <a:gd name="T79" fmla="*/ 91 h 159"/>
                <a:gd name="T80" fmla="*/ 153 w 164"/>
                <a:gd name="T81" fmla="*/ 91 h 159"/>
                <a:gd name="T82" fmla="*/ 153 w 164"/>
                <a:gd name="T83" fmla="*/ 91 h 159"/>
                <a:gd name="T84" fmla="*/ 159 w 164"/>
                <a:gd name="T85" fmla="*/ 103 h 159"/>
                <a:gd name="T86" fmla="*/ 159 w 164"/>
                <a:gd name="T87" fmla="*/ 114 h 159"/>
                <a:gd name="T88" fmla="*/ 164 w 164"/>
                <a:gd name="T89" fmla="*/ 120 h 159"/>
                <a:gd name="T90" fmla="*/ 164 w 164"/>
                <a:gd name="T91" fmla="*/ 131 h 159"/>
                <a:gd name="T92" fmla="*/ 153 w 164"/>
                <a:gd name="T93" fmla="*/ 131 h 159"/>
                <a:gd name="T94" fmla="*/ 159 w 164"/>
                <a:gd name="T95" fmla="*/ 137 h 159"/>
                <a:gd name="T96" fmla="*/ 159 w 164"/>
                <a:gd name="T97" fmla="*/ 137 h 159"/>
                <a:gd name="T98" fmla="*/ 159 w 164"/>
                <a:gd name="T99" fmla="*/ 137 h 159"/>
                <a:gd name="T100" fmla="*/ 164 w 164"/>
                <a:gd name="T101" fmla="*/ 142 h 159"/>
                <a:gd name="T102" fmla="*/ 159 w 164"/>
                <a:gd name="T103" fmla="*/ 148 h 159"/>
                <a:gd name="T104" fmla="*/ 159 w 164"/>
                <a:gd name="T105" fmla="*/ 159 h 159"/>
                <a:gd name="T106" fmla="*/ 142 w 164"/>
                <a:gd name="T107" fmla="*/ 154 h 159"/>
                <a:gd name="T108" fmla="*/ 136 w 164"/>
                <a:gd name="T109" fmla="*/ 154 h 159"/>
                <a:gd name="T110" fmla="*/ 130 w 164"/>
                <a:gd name="T111" fmla="*/ 148 h 159"/>
                <a:gd name="T112" fmla="*/ 125 w 164"/>
                <a:gd name="T113" fmla="*/ 14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 h="159">
                  <a:moveTo>
                    <a:pt x="119" y="148"/>
                  </a:moveTo>
                  <a:lnTo>
                    <a:pt x="119" y="142"/>
                  </a:lnTo>
                  <a:lnTo>
                    <a:pt x="113" y="142"/>
                  </a:lnTo>
                  <a:lnTo>
                    <a:pt x="113" y="137"/>
                  </a:lnTo>
                  <a:lnTo>
                    <a:pt x="108" y="137"/>
                  </a:lnTo>
                  <a:lnTo>
                    <a:pt x="102" y="137"/>
                  </a:lnTo>
                  <a:lnTo>
                    <a:pt x="96" y="137"/>
                  </a:lnTo>
                  <a:lnTo>
                    <a:pt x="96" y="131"/>
                  </a:lnTo>
                  <a:lnTo>
                    <a:pt x="91" y="125"/>
                  </a:lnTo>
                  <a:lnTo>
                    <a:pt x="91" y="120"/>
                  </a:lnTo>
                  <a:lnTo>
                    <a:pt x="91" y="114"/>
                  </a:lnTo>
                  <a:lnTo>
                    <a:pt x="85" y="114"/>
                  </a:lnTo>
                  <a:lnTo>
                    <a:pt x="91" y="114"/>
                  </a:lnTo>
                  <a:lnTo>
                    <a:pt x="85" y="114"/>
                  </a:lnTo>
                  <a:lnTo>
                    <a:pt x="85" y="108"/>
                  </a:lnTo>
                  <a:lnTo>
                    <a:pt x="79" y="103"/>
                  </a:lnTo>
                  <a:lnTo>
                    <a:pt x="79" y="97"/>
                  </a:lnTo>
                  <a:lnTo>
                    <a:pt x="79" y="91"/>
                  </a:lnTo>
                  <a:lnTo>
                    <a:pt x="74" y="91"/>
                  </a:lnTo>
                  <a:lnTo>
                    <a:pt x="79" y="91"/>
                  </a:lnTo>
                  <a:lnTo>
                    <a:pt x="79" y="86"/>
                  </a:lnTo>
                  <a:lnTo>
                    <a:pt x="74" y="86"/>
                  </a:lnTo>
                  <a:lnTo>
                    <a:pt x="68" y="86"/>
                  </a:lnTo>
                  <a:lnTo>
                    <a:pt x="62" y="86"/>
                  </a:lnTo>
                  <a:lnTo>
                    <a:pt x="57" y="86"/>
                  </a:lnTo>
                  <a:lnTo>
                    <a:pt x="51" y="86"/>
                  </a:lnTo>
                  <a:lnTo>
                    <a:pt x="51" y="80"/>
                  </a:lnTo>
                  <a:lnTo>
                    <a:pt x="45" y="74"/>
                  </a:lnTo>
                  <a:lnTo>
                    <a:pt x="40" y="74"/>
                  </a:lnTo>
                  <a:lnTo>
                    <a:pt x="40" y="68"/>
                  </a:lnTo>
                  <a:lnTo>
                    <a:pt x="34" y="68"/>
                  </a:lnTo>
                  <a:lnTo>
                    <a:pt x="23" y="57"/>
                  </a:lnTo>
                  <a:lnTo>
                    <a:pt x="11" y="40"/>
                  </a:lnTo>
                  <a:lnTo>
                    <a:pt x="0" y="12"/>
                  </a:lnTo>
                  <a:lnTo>
                    <a:pt x="6" y="6"/>
                  </a:lnTo>
                  <a:lnTo>
                    <a:pt x="28" y="6"/>
                  </a:lnTo>
                  <a:lnTo>
                    <a:pt x="51" y="6"/>
                  </a:lnTo>
                  <a:lnTo>
                    <a:pt x="68" y="0"/>
                  </a:lnTo>
                  <a:lnTo>
                    <a:pt x="74" y="0"/>
                  </a:lnTo>
                  <a:lnTo>
                    <a:pt x="91" y="0"/>
                  </a:lnTo>
                  <a:lnTo>
                    <a:pt x="96" y="0"/>
                  </a:lnTo>
                  <a:lnTo>
                    <a:pt x="96" y="6"/>
                  </a:lnTo>
                  <a:lnTo>
                    <a:pt x="102" y="6"/>
                  </a:lnTo>
                  <a:lnTo>
                    <a:pt x="108" y="6"/>
                  </a:lnTo>
                  <a:lnTo>
                    <a:pt x="108" y="12"/>
                  </a:lnTo>
                  <a:lnTo>
                    <a:pt x="113" y="12"/>
                  </a:lnTo>
                  <a:lnTo>
                    <a:pt x="119" y="12"/>
                  </a:lnTo>
                  <a:lnTo>
                    <a:pt x="125" y="12"/>
                  </a:lnTo>
                  <a:lnTo>
                    <a:pt x="130" y="6"/>
                  </a:lnTo>
                  <a:lnTo>
                    <a:pt x="130" y="12"/>
                  </a:lnTo>
                  <a:lnTo>
                    <a:pt x="136" y="12"/>
                  </a:lnTo>
                  <a:lnTo>
                    <a:pt x="136" y="17"/>
                  </a:lnTo>
                  <a:lnTo>
                    <a:pt x="142" y="17"/>
                  </a:lnTo>
                  <a:lnTo>
                    <a:pt x="136" y="23"/>
                  </a:lnTo>
                  <a:lnTo>
                    <a:pt x="142" y="23"/>
                  </a:lnTo>
                  <a:lnTo>
                    <a:pt x="147" y="29"/>
                  </a:lnTo>
                  <a:lnTo>
                    <a:pt x="142" y="29"/>
                  </a:lnTo>
                  <a:lnTo>
                    <a:pt x="142" y="34"/>
                  </a:lnTo>
                  <a:lnTo>
                    <a:pt x="142" y="40"/>
                  </a:lnTo>
                  <a:lnTo>
                    <a:pt x="142" y="46"/>
                  </a:lnTo>
                  <a:lnTo>
                    <a:pt x="142" y="40"/>
                  </a:lnTo>
                  <a:lnTo>
                    <a:pt x="136" y="40"/>
                  </a:lnTo>
                  <a:lnTo>
                    <a:pt x="136" y="46"/>
                  </a:lnTo>
                  <a:lnTo>
                    <a:pt x="142" y="46"/>
                  </a:lnTo>
                  <a:lnTo>
                    <a:pt x="142" y="51"/>
                  </a:lnTo>
                  <a:lnTo>
                    <a:pt x="136" y="51"/>
                  </a:lnTo>
                  <a:lnTo>
                    <a:pt x="136" y="46"/>
                  </a:lnTo>
                  <a:lnTo>
                    <a:pt x="130" y="51"/>
                  </a:lnTo>
                  <a:lnTo>
                    <a:pt x="136" y="51"/>
                  </a:lnTo>
                  <a:lnTo>
                    <a:pt x="136" y="57"/>
                  </a:lnTo>
                  <a:lnTo>
                    <a:pt x="136" y="63"/>
                  </a:lnTo>
                  <a:lnTo>
                    <a:pt x="142" y="68"/>
                  </a:lnTo>
                  <a:lnTo>
                    <a:pt x="136" y="68"/>
                  </a:lnTo>
                  <a:lnTo>
                    <a:pt x="136" y="74"/>
                  </a:lnTo>
                  <a:lnTo>
                    <a:pt x="142" y="74"/>
                  </a:lnTo>
                  <a:lnTo>
                    <a:pt x="142" y="80"/>
                  </a:lnTo>
                  <a:lnTo>
                    <a:pt x="136" y="80"/>
                  </a:lnTo>
                  <a:lnTo>
                    <a:pt x="136" y="86"/>
                  </a:lnTo>
                  <a:lnTo>
                    <a:pt x="142" y="86"/>
                  </a:lnTo>
                  <a:lnTo>
                    <a:pt x="142" y="91"/>
                  </a:lnTo>
                  <a:lnTo>
                    <a:pt x="147" y="91"/>
                  </a:lnTo>
                  <a:lnTo>
                    <a:pt x="153" y="91"/>
                  </a:lnTo>
                  <a:lnTo>
                    <a:pt x="153" y="97"/>
                  </a:lnTo>
                  <a:lnTo>
                    <a:pt x="153" y="91"/>
                  </a:lnTo>
                  <a:lnTo>
                    <a:pt x="159" y="97"/>
                  </a:lnTo>
                  <a:lnTo>
                    <a:pt x="159" y="103"/>
                  </a:lnTo>
                  <a:lnTo>
                    <a:pt x="159" y="108"/>
                  </a:lnTo>
                  <a:lnTo>
                    <a:pt x="159" y="114"/>
                  </a:lnTo>
                  <a:lnTo>
                    <a:pt x="159" y="120"/>
                  </a:lnTo>
                  <a:lnTo>
                    <a:pt x="164" y="120"/>
                  </a:lnTo>
                  <a:lnTo>
                    <a:pt x="164" y="125"/>
                  </a:lnTo>
                  <a:lnTo>
                    <a:pt x="164" y="131"/>
                  </a:lnTo>
                  <a:lnTo>
                    <a:pt x="159" y="131"/>
                  </a:lnTo>
                  <a:lnTo>
                    <a:pt x="153" y="131"/>
                  </a:lnTo>
                  <a:lnTo>
                    <a:pt x="153" y="137"/>
                  </a:lnTo>
                  <a:lnTo>
                    <a:pt x="159" y="137"/>
                  </a:lnTo>
                  <a:lnTo>
                    <a:pt x="159" y="131"/>
                  </a:lnTo>
                  <a:lnTo>
                    <a:pt x="159" y="137"/>
                  </a:lnTo>
                  <a:lnTo>
                    <a:pt x="164" y="137"/>
                  </a:lnTo>
                  <a:lnTo>
                    <a:pt x="159" y="137"/>
                  </a:lnTo>
                  <a:lnTo>
                    <a:pt x="159" y="142"/>
                  </a:lnTo>
                  <a:lnTo>
                    <a:pt x="164" y="142"/>
                  </a:lnTo>
                  <a:lnTo>
                    <a:pt x="164" y="148"/>
                  </a:lnTo>
                  <a:lnTo>
                    <a:pt x="159" y="148"/>
                  </a:lnTo>
                  <a:lnTo>
                    <a:pt x="159" y="154"/>
                  </a:lnTo>
                  <a:lnTo>
                    <a:pt x="159" y="159"/>
                  </a:lnTo>
                  <a:lnTo>
                    <a:pt x="142" y="159"/>
                  </a:lnTo>
                  <a:lnTo>
                    <a:pt x="142" y="154"/>
                  </a:lnTo>
                  <a:lnTo>
                    <a:pt x="136" y="148"/>
                  </a:lnTo>
                  <a:lnTo>
                    <a:pt x="136" y="154"/>
                  </a:lnTo>
                  <a:lnTo>
                    <a:pt x="130" y="154"/>
                  </a:lnTo>
                  <a:lnTo>
                    <a:pt x="130" y="148"/>
                  </a:lnTo>
                  <a:lnTo>
                    <a:pt x="130" y="154"/>
                  </a:lnTo>
                  <a:lnTo>
                    <a:pt x="125" y="148"/>
                  </a:lnTo>
                  <a:lnTo>
                    <a:pt x="119"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6" name="Freeform 189">
              <a:extLst>
                <a:ext uri="{FF2B5EF4-FFF2-40B4-BE49-F238E27FC236}">
                  <a16:creationId xmlns:a16="http://schemas.microsoft.com/office/drawing/2014/main" id="{2382D8DC-8AE3-DDE4-0892-D390E9D33038}"/>
                </a:ext>
              </a:extLst>
            </p:cNvPr>
            <p:cNvSpPr>
              <a:spLocks/>
            </p:cNvSpPr>
            <p:nvPr/>
          </p:nvSpPr>
          <p:spPr bwMode="auto">
            <a:xfrm>
              <a:off x="2911" y="2459"/>
              <a:ext cx="233" cy="120"/>
            </a:xfrm>
            <a:custGeom>
              <a:avLst/>
              <a:gdLst>
                <a:gd name="T0" fmla="*/ 193 w 233"/>
                <a:gd name="T1" fmla="*/ 46 h 120"/>
                <a:gd name="T2" fmla="*/ 216 w 233"/>
                <a:gd name="T3" fmla="*/ 57 h 120"/>
                <a:gd name="T4" fmla="*/ 233 w 233"/>
                <a:gd name="T5" fmla="*/ 69 h 120"/>
                <a:gd name="T6" fmla="*/ 221 w 233"/>
                <a:gd name="T7" fmla="*/ 74 h 120"/>
                <a:gd name="T8" fmla="*/ 193 w 233"/>
                <a:gd name="T9" fmla="*/ 108 h 120"/>
                <a:gd name="T10" fmla="*/ 187 w 233"/>
                <a:gd name="T11" fmla="*/ 114 h 120"/>
                <a:gd name="T12" fmla="*/ 187 w 233"/>
                <a:gd name="T13" fmla="*/ 120 h 120"/>
                <a:gd name="T14" fmla="*/ 182 w 233"/>
                <a:gd name="T15" fmla="*/ 120 h 120"/>
                <a:gd name="T16" fmla="*/ 182 w 233"/>
                <a:gd name="T17" fmla="*/ 114 h 120"/>
                <a:gd name="T18" fmla="*/ 176 w 233"/>
                <a:gd name="T19" fmla="*/ 114 h 120"/>
                <a:gd name="T20" fmla="*/ 176 w 233"/>
                <a:gd name="T21" fmla="*/ 120 h 120"/>
                <a:gd name="T22" fmla="*/ 170 w 233"/>
                <a:gd name="T23" fmla="*/ 114 h 120"/>
                <a:gd name="T24" fmla="*/ 176 w 233"/>
                <a:gd name="T25" fmla="*/ 114 h 120"/>
                <a:gd name="T26" fmla="*/ 176 w 233"/>
                <a:gd name="T27" fmla="*/ 108 h 120"/>
                <a:gd name="T28" fmla="*/ 170 w 233"/>
                <a:gd name="T29" fmla="*/ 108 h 120"/>
                <a:gd name="T30" fmla="*/ 176 w 233"/>
                <a:gd name="T31" fmla="*/ 103 h 120"/>
                <a:gd name="T32" fmla="*/ 176 w 233"/>
                <a:gd name="T33" fmla="*/ 97 h 120"/>
                <a:gd name="T34" fmla="*/ 153 w 233"/>
                <a:gd name="T35" fmla="*/ 97 h 120"/>
                <a:gd name="T36" fmla="*/ 97 w 233"/>
                <a:gd name="T37" fmla="*/ 91 h 120"/>
                <a:gd name="T38" fmla="*/ 57 w 233"/>
                <a:gd name="T39" fmla="*/ 91 h 120"/>
                <a:gd name="T40" fmla="*/ 0 w 233"/>
                <a:gd name="T41" fmla="*/ 86 h 120"/>
                <a:gd name="T42" fmla="*/ 6 w 233"/>
                <a:gd name="T43" fmla="*/ 0 h 120"/>
                <a:gd name="T44" fmla="*/ 91 w 233"/>
                <a:gd name="T45" fmla="*/ 6 h 120"/>
                <a:gd name="T46" fmla="*/ 102 w 233"/>
                <a:gd name="T47" fmla="*/ 6 h 120"/>
                <a:gd name="T48" fmla="*/ 125 w 233"/>
                <a:gd name="T49" fmla="*/ 6 h 120"/>
                <a:gd name="T50" fmla="*/ 142 w 233"/>
                <a:gd name="T51" fmla="*/ 17 h 120"/>
                <a:gd name="T52" fmla="*/ 193 w 233"/>
                <a:gd name="T53" fmla="*/ 4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120">
                  <a:moveTo>
                    <a:pt x="193" y="46"/>
                  </a:moveTo>
                  <a:lnTo>
                    <a:pt x="216" y="57"/>
                  </a:lnTo>
                  <a:lnTo>
                    <a:pt x="233" y="69"/>
                  </a:lnTo>
                  <a:lnTo>
                    <a:pt x="221" y="74"/>
                  </a:lnTo>
                  <a:lnTo>
                    <a:pt x="193" y="108"/>
                  </a:lnTo>
                  <a:lnTo>
                    <a:pt x="187" y="114"/>
                  </a:lnTo>
                  <a:lnTo>
                    <a:pt x="187" y="120"/>
                  </a:lnTo>
                  <a:lnTo>
                    <a:pt x="182" y="120"/>
                  </a:lnTo>
                  <a:lnTo>
                    <a:pt x="182" y="114"/>
                  </a:lnTo>
                  <a:lnTo>
                    <a:pt x="176" y="114"/>
                  </a:lnTo>
                  <a:lnTo>
                    <a:pt x="176" y="120"/>
                  </a:lnTo>
                  <a:lnTo>
                    <a:pt x="170" y="114"/>
                  </a:lnTo>
                  <a:lnTo>
                    <a:pt x="176" y="114"/>
                  </a:lnTo>
                  <a:lnTo>
                    <a:pt x="176" y="108"/>
                  </a:lnTo>
                  <a:lnTo>
                    <a:pt x="170" y="108"/>
                  </a:lnTo>
                  <a:lnTo>
                    <a:pt x="176" y="103"/>
                  </a:lnTo>
                  <a:lnTo>
                    <a:pt x="176" y="97"/>
                  </a:lnTo>
                  <a:lnTo>
                    <a:pt x="153" y="97"/>
                  </a:lnTo>
                  <a:lnTo>
                    <a:pt x="97" y="91"/>
                  </a:lnTo>
                  <a:lnTo>
                    <a:pt x="57" y="91"/>
                  </a:lnTo>
                  <a:lnTo>
                    <a:pt x="0" y="86"/>
                  </a:lnTo>
                  <a:lnTo>
                    <a:pt x="6" y="0"/>
                  </a:lnTo>
                  <a:lnTo>
                    <a:pt x="91" y="6"/>
                  </a:lnTo>
                  <a:lnTo>
                    <a:pt x="102" y="6"/>
                  </a:lnTo>
                  <a:lnTo>
                    <a:pt x="125" y="6"/>
                  </a:lnTo>
                  <a:lnTo>
                    <a:pt x="142" y="17"/>
                  </a:lnTo>
                  <a:lnTo>
                    <a:pt x="193"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7" name="Freeform 190">
              <a:extLst>
                <a:ext uri="{FF2B5EF4-FFF2-40B4-BE49-F238E27FC236}">
                  <a16:creationId xmlns:a16="http://schemas.microsoft.com/office/drawing/2014/main" id="{17ED9185-BED9-A280-D54E-20D9AF7BC939}"/>
                </a:ext>
              </a:extLst>
            </p:cNvPr>
            <p:cNvSpPr>
              <a:spLocks/>
            </p:cNvSpPr>
            <p:nvPr/>
          </p:nvSpPr>
          <p:spPr bwMode="auto">
            <a:xfrm>
              <a:off x="3132" y="2516"/>
              <a:ext cx="188" cy="204"/>
            </a:xfrm>
            <a:custGeom>
              <a:avLst/>
              <a:gdLst>
                <a:gd name="T0" fmla="*/ 51 w 188"/>
                <a:gd name="T1" fmla="*/ 6 h 204"/>
                <a:gd name="T2" fmla="*/ 57 w 188"/>
                <a:gd name="T3" fmla="*/ 0 h 204"/>
                <a:gd name="T4" fmla="*/ 68 w 188"/>
                <a:gd name="T5" fmla="*/ 6 h 204"/>
                <a:gd name="T6" fmla="*/ 74 w 188"/>
                <a:gd name="T7" fmla="*/ 0 h 204"/>
                <a:gd name="T8" fmla="*/ 80 w 188"/>
                <a:gd name="T9" fmla="*/ 0 h 204"/>
                <a:gd name="T10" fmla="*/ 85 w 188"/>
                <a:gd name="T11" fmla="*/ 6 h 204"/>
                <a:gd name="T12" fmla="*/ 91 w 188"/>
                <a:gd name="T13" fmla="*/ 12 h 204"/>
                <a:gd name="T14" fmla="*/ 97 w 188"/>
                <a:gd name="T15" fmla="*/ 12 h 204"/>
                <a:gd name="T16" fmla="*/ 102 w 188"/>
                <a:gd name="T17" fmla="*/ 17 h 204"/>
                <a:gd name="T18" fmla="*/ 108 w 188"/>
                <a:gd name="T19" fmla="*/ 12 h 204"/>
                <a:gd name="T20" fmla="*/ 114 w 188"/>
                <a:gd name="T21" fmla="*/ 6 h 204"/>
                <a:gd name="T22" fmla="*/ 119 w 188"/>
                <a:gd name="T23" fmla="*/ 17 h 204"/>
                <a:gd name="T24" fmla="*/ 125 w 188"/>
                <a:gd name="T25" fmla="*/ 12 h 204"/>
                <a:gd name="T26" fmla="*/ 131 w 188"/>
                <a:gd name="T27" fmla="*/ 17 h 204"/>
                <a:gd name="T28" fmla="*/ 119 w 188"/>
                <a:gd name="T29" fmla="*/ 17 h 204"/>
                <a:gd name="T30" fmla="*/ 119 w 188"/>
                <a:gd name="T31" fmla="*/ 29 h 204"/>
                <a:gd name="T32" fmla="*/ 125 w 188"/>
                <a:gd name="T33" fmla="*/ 34 h 204"/>
                <a:gd name="T34" fmla="*/ 125 w 188"/>
                <a:gd name="T35" fmla="*/ 40 h 204"/>
                <a:gd name="T36" fmla="*/ 131 w 188"/>
                <a:gd name="T37" fmla="*/ 51 h 204"/>
                <a:gd name="T38" fmla="*/ 136 w 188"/>
                <a:gd name="T39" fmla="*/ 57 h 204"/>
                <a:gd name="T40" fmla="*/ 136 w 188"/>
                <a:gd name="T41" fmla="*/ 63 h 204"/>
                <a:gd name="T42" fmla="*/ 142 w 188"/>
                <a:gd name="T43" fmla="*/ 68 h 204"/>
                <a:gd name="T44" fmla="*/ 148 w 188"/>
                <a:gd name="T45" fmla="*/ 74 h 204"/>
                <a:gd name="T46" fmla="*/ 154 w 188"/>
                <a:gd name="T47" fmla="*/ 68 h 204"/>
                <a:gd name="T48" fmla="*/ 159 w 188"/>
                <a:gd name="T49" fmla="*/ 74 h 204"/>
                <a:gd name="T50" fmla="*/ 165 w 188"/>
                <a:gd name="T51" fmla="*/ 80 h 204"/>
                <a:gd name="T52" fmla="*/ 165 w 188"/>
                <a:gd name="T53" fmla="*/ 80 h 204"/>
                <a:gd name="T54" fmla="*/ 171 w 188"/>
                <a:gd name="T55" fmla="*/ 80 h 204"/>
                <a:gd name="T56" fmla="*/ 171 w 188"/>
                <a:gd name="T57" fmla="*/ 91 h 204"/>
                <a:gd name="T58" fmla="*/ 171 w 188"/>
                <a:gd name="T59" fmla="*/ 91 h 204"/>
                <a:gd name="T60" fmla="*/ 176 w 188"/>
                <a:gd name="T61" fmla="*/ 85 h 204"/>
                <a:gd name="T62" fmla="*/ 182 w 188"/>
                <a:gd name="T63" fmla="*/ 91 h 204"/>
                <a:gd name="T64" fmla="*/ 182 w 188"/>
                <a:gd name="T65" fmla="*/ 91 h 204"/>
                <a:gd name="T66" fmla="*/ 188 w 188"/>
                <a:gd name="T67" fmla="*/ 97 h 204"/>
                <a:gd name="T68" fmla="*/ 182 w 188"/>
                <a:gd name="T69" fmla="*/ 108 h 204"/>
                <a:gd name="T70" fmla="*/ 154 w 188"/>
                <a:gd name="T71" fmla="*/ 142 h 204"/>
                <a:gd name="T72" fmla="*/ 131 w 188"/>
                <a:gd name="T73" fmla="*/ 176 h 204"/>
                <a:gd name="T74" fmla="*/ 85 w 188"/>
                <a:gd name="T75" fmla="*/ 199 h 204"/>
                <a:gd name="T76" fmla="*/ 57 w 188"/>
                <a:gd name="T77" fmla="*/ 187 h 204"/>
                <a:gd name="T78" fmla="*/ 0 w 188"/>
                <a:gd name="T79" fmla="*/ 159 h 204"/>
                <a:gd name="T80" fmla="*/ 0 w 188"/>
                <a:gd name="T81" fmla="*/ 125 h 204"/>
                <a:gd name="T82" fmla="*/ 0 w 188"/>
                <a:gd name="T83" fmla="*/ 17 h 204"/>
                <a:gd name="T84" fmla="*/ 17 w 188"/>
                <a:gd name="T85" fmla="*/ 12 h 204"/>
                <a:gd name="T86" fmla="*/ 23 w 188"/>
                <a:gd name="T87" fmla="*/ 6 h 204"/>
                <a:gd name="T88" fmla="*/ 23 w 188"/>
                <a:gd name="T89" fmla="*/ 6 h 204"/>
                <a:gd name="T90" fmla="*/ 29 w 188"/>
                <a:gd name="T91" fmla="*/ 6 h 204"/>
                <a:gd name="T92" fmla="*/ 29 w 188"/>
                <a:gd name="T93" fmla="*/ 6 h 204"/>
                <a:gd name="T94" fmla="*/ 40 w 188"/>
                <a:gd name="T95" fmla="*/ 6 h 204"/>
                <a:gd name="T96" fmla="*/ 46 w 188"/>
                <a:gd name="T97" fmla="*/ 0 h 204"/>
                <a:gd name="T98" fmla="*/ 46 w 188"/>
                <a:gd name="T9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204">
                  <a:moveTo>
                    <a:pt x="46" y="6"/>
                  </a:moveTo>
                  <a:lnTo>
                    <a:pt x="51" y="6"/>
                  </a:lnTo>
                  <a:lnTo>
                    <a:pt x="57" y="6"/>
                  </a:lnTo>
                  <a:lnTo>
                    <a:pt x="57" y="0"/>
                  </a:lnTo>
                  <a:lnTo>
                    <a:pt x="63" y="6"/>
                  </a:lnTo>
                  <a:lnTo>
                    <a:pt x="68" y="6"/>
                  </a:lnTo>
                  <a:lnTo>
                    <a:pt x="68" y="0"/>
                  </a:lnTo>
                  <a:lnTo>
                    <a:pt x="74" y="0"/>
                  </a:lnTo>
                  <a:lnTo>
                    <a:pt x="74" y="6"/>
                  </a:lnTo>
                  <a:lnTo>
                    <a:pt x="80" y="0"/>
                  </a:lnTo>
                  <a:lnTo>
                    <a:pt x="80" y="6"/>
                  </a:lnTo>
                  <a:lnTo>
                    <a:pt x="85" y="6"/>
                  </a:lnTo>
                  <a:lnTo>
                    <a:pt x="91" y="6"/>
                  </a:lnTo>
                  <a:lnTo>
                    <a:pt x="91" y="12"/>
                  </a:lnTo>
                  <a:lnTo>
                    <a:pt x="97" y="6"/>
                  </a:lnTo>
                  <a:lnTo>
                    <a:pt x="97" y="12"/>
                  </a:lnTo>
                  <a:lnTo>
                    <a:pt x="102" y="12"/>
                  </a:lnTo>
                  <a:lnTo>
                    <a:pt x="102" y="17"/>
                  </a:lnTo>
                  <a:lnTo>
                    <a:pt x="108" y="17"/>
                  </a:lnTo>
                  <a:lnTo>
                    <a:pt x="108" y="12"/>
                  </a:lnTo>
                  <a:lnTo>
                    <a:pt x="108" y="6"/>
                  </a:lnTo>
                  <a:lnTo>
                    <a:pt x="114" y="6"/>
                  </a:lnTo>
                  <a:lnTo>
                    <a:pt x="119" y="12"/>
                  </a:lnTo>
                  <a:lnTo>
                    <a:pt x="119" y="17"/>
                  </a:lnTo>
                  <a:lnTo>
                    <a:pt x="119" y="12"/>
                  </a:lnTo>
                  <a:lnTo>
                    <a:pt x="125" y="12"/>
                  </a:lnTo>
                  <a:lnTo>
                    <a:pt x="131" y="12"/>
                  </a:lnTo>
                  <a:lnTo>
                    <a:pt x="131" y="17"/>
                  </a:lnTo>
                  <a:lnTo>
                    <a:pt x="125" y="17"/>
                  </a:lnTo>
                  <a:lnTo>
                    <a:pt x="119" y="17"/>
                  </a:lnTo>
                  <a:lnTo>
                    <a:pt x="119" y="23"/>
                  </a:lnTo>
                  <a:lnTo>
                    <a:pt x="119" y="29"/>
                  </a:lnTo>
                  <a:lnTo>
                    <a:pt x="119" y="34"/>
                  </a:lnTo>
                  <a:lnTo>
                    <a:pt x="125" y="34"/>
                  </a:lnTo>
                  <a:lnTo>
                    <a:pt x="131" y="34"/>
                  </a:lnTo>
                  <a:lnTo>
                    <a:pt x="125" y="40"/>
                  </a:lnTo>
                  <a:lnTo>
                    <a:pt x="131" y="46"/>
                  </a:lnTo>
                  <a:lnTo>
                    <a:pt x="131" y="51"/>
                  </a:lnTo>
                  <a:lnTo>
                    <a:pt x="136" y="51"/>
                  </a:lnTo>
                  <a:lnTo>
                    <a:pt x="136" y="57"/>
                  </a:lnTo>
                  <a:lnTo>
                    <a:pt x="142" y="57"/>
                  </a:lnTo>
                  <a:lnTo>
                    <a:pt x="136" y="63"/>
                  </a:lnTo>
                  <a:lnTo>
                    <a:pt x="142" y="63"/>
                  </a:lnTo>
                  <a:lnTo>
                    <a:pt x="142" y="68"/>
                  </a:lnTo>
                  <a:lnTo>
                    <a:pt x="148" y="68"/>
                  </a:lnTo>
                  <a:lnTo>
                    <a:pt x="148" y="74"/>
                  </a:lnTo>
                  <a:lnTo>
                    <a:pt x="154" y="74"/>
                  </a:lnTo>
                  <a:lnTo>
                    <a:pt x="154" y="68"/>
                  </a:lnTo>
                  <a:lnTo>
                    <a:pt x="159" y="68"/>
                  </a:lnTo>
                  <a:lnTo>
                    <a:pt x="159" y="74"/>
                  </a:lnTo>
                  <a:lnTo>
                    <a:pt x="165" y="74"/>
                  </a:lnTo>
                  <a:lnTo>
                    <a:pt x="165" y="80"/>
                  </a:lnTo>
                  <a:lnTo>
                    <a:pt x="171" y="80"/>
                  </a:lnTo>
                  <a:lnTo>
                    <a:pt x="165" y="80"/>
                  </a:lnTo>
                  <a:lnTo>
                    <a:pt x="171" y="85"/>
                  </a:lnTo>
                  <a:lnTo>
                    <a:pt x="171" y="80"/>
                  </a:lnTo>
                  <a:lnTo>
                    <a:pt x="171" y="85"/>
                  </a:lnTo>
                  <a:lnTo>
                    <a:pt x="171" y="91"/>
                  </a:lnTo>
                  <a:lnTo>
                    <a:pt x="176" y="91"/>
                  </a:lnTo>
                  <a:lnTo>
                    <a:pt x="171" y="91"/>
                  </a:lnTo>
                  <a:lnTo>
                    <a:pt x="171" y="85"/>
                  </a:lnTo>
                  <a:lnTo>
                    <a:pt x="176" y="85"/>
                  </a:lnTo>
                  <a:lnTo>
                    <a:pt x="176" y="91"/>
                  </a:lnTo>
                  <a:lnTo>
                    <a:pt x="182" y="91"/>
                  </a:lnTo>
                  <a:lnTo>
                    <a:pt x="188" y="91"/>
                  </a:lnTo>
                  <a:lnTo>
                    <a:pt x="182" y="91"/>
                  </a:lnTo>
                  <a:lnTo>
                    <a:pt x="188" y="91"/>
                  </a:lnTo>
                  <a:lnTo>
                    <a:pt x="188" y="97"/>
                  </a:lnTo>
                  <a:lnTo>
                    <a:pt x="188" y="102"/>
                  </a:lnTo>
                  <a:lnTo>
                    <a:pt x="182" y="108"/>
                  </a:lnTo>
                  <a:lnTo>
                    <a:pt x="165" y="131"/>
                  </a:lnTo>
                  <a:lnTo>
                    <a:pt x="154" y="142"/>
                  </a:lnTo>
                  <a:lnTo>
                    <a:pt x="142" y="159"/>
                  </a:lnTo>
                  <a:lnTo>
                    <a:pt x="131" y="176"/>
                  </a:lnTo>
                  <a:lnTo>
                    <a:pt x="108" y="204"/>
                  </a:lnTo>
                  <a:lnTo>
                    <a:pt x="85" y="199"/>
                  </a:lnTo>
                  <a:lnTo>
                    <a:pt x="63" y="187"/>
                  </a:lnTo>
                  <a:lnTo>
                    <a:pt x="57" y="187"/>
                  </a:lnTo>
                  <a:lnTo>
                    <a:pt x="6" y="165"/>
                  </a:lnTo>
                  <a:lnTo>
                    <a:pt x="0" y="159"/>
                  </a:lnTo>
                  <a:lnTo>
                    <a:pt x="0" y="148"/>
                  </a:lnTo>
                  <a:lnTo>
                    <a:pt x="0" y="125"/>
                  </a:lnTo>
                  <a:lnTo>
                    <a:pt x="0" y="74"/>
                  </a:lnTo>
                  <a:lnTo>
                    <a:pt x="0" y="17"/>
                  </a:lnTo>
                  <a:lnTo>
                    <a:pt x="12" y="12"/>
                  </a:lnTo>
                  <a:lnTo>
                    <a:pt x="17" y="12"/>
                  </a:lnTo>
                  <a:lnTo>
                    <a:pt x="23" y="12"/>
                  </a:lnTo>
                  <a:lnTo>
                    <a:pt x="23" y="6"/>
                  </a:lnTo>
                  <a:lnTo>
                    <a:pt x="23" y="12"/>
                  </a:lnTo>
                  <a:lnTo>
                    <a:pt x="23" y="6"/>
                  </a:lnTo>
                  <a:lnTo>
                    <a:pt x="29" y="12"/>
                  </a:lnTo>
                  <a:lnTo>
                    <a:pt x="29" y="6"/>
                  </a:lnTo>
                  <a:lnTo>
                    <a:pt x="34" y="6"/>
                  </a:lnTo>
                  <a:lnTo>
                    <a:pt x="29" y="6"/>
                  </a:lnTo>
                  <a:lnTo>
                    <a:pt x="34" y="6"/>
                  </a:lnTo>
                  <a:lnTo>
                    <a:pt x="40" y="6"/>
                  </a:lnTo>
                  <a:lnTo>
                    <a:pt x="40" y="0"/>
                  </a:lnTo>
                  <a:lnTo>
                    <a:pt x="46" y="0"/>
                  </a:lnTo>
                  <a:lnTo>
                    <a:pt x="46" y="6"/>
                  </a:lnTo>
                  <a:lnTo>
                    <a:pt x="46" y="0"/>
                  </a:lnTo>
                  <a:lnTo>
                    <a:pt x="4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8" name="Freeform 191">
              <a:extLst>
                <a:ext uri="{FF2B5EF4-FFF2-40B4-BE49-F238E27FC236}">
                  <a16:creationId xmlns:a16="http://schemas.microsoft.com/office/drawing/2014/main" id="{43096C45-D348-5561-58E2-F342B52C8808}"/>
                </a:ext>
              </a:extLst>
            </p:cNvPr>
            <p:cNvSpPr>
              <a:spLocks/>
            </p:cNvSpPr>
            <p:nvPr/>
          </p:nvSpPr>
          <p:spPr bwMode="auto">
            <a:xfrm>
              <a:off x="3200" y="2284"/>
              <a:ext cx="131" cy="175"/>
            </a:xfrm>
            <a:custGeom>
              <a:avLst/>
              <a:gdLst>
                <a:gd name="T0" fmla="*/ 114 w 131"/>
                <a:gd name="T1" fmla="*/ 45 h 175"/>
                <a:gd name="T2" fmla="*/ 97 w 131"/>
                <a:gd name="T3" fmla="*/ 96 h 175"/>
                <a:gd name="T4" fmla="*/ 86 w 131"/>
                <a:gd name="T5" fmla="*/ 124 h 175"/>
                <a:gd name="T6" fmla="*/ 80 w 131"/>
                <a:gd name="T7" fmla="*/ 147 h 175"/>
                <a:gd name="T8" fmla="*/ 46 w 131"/>
                <a:gd name="T9" fmla="*/ 175 h 175"/>
                <a:gd name="T10" fmla="*/ 0 w 131"/>
                <a:gd name="T11" fmla="*/ 113 h 175"/>
                <a:gd name="T12" fmla="*/ 0 w 131"/>
                <a:gd name="T13" fmla="*/ 96 h 175"/>
                <a:gd name="T14" fmla="*/ 0 w 131"/>
                <a:gd name="T15" fmla="*/ 0 h 175"/>
                <a:gd name="T16" fmla="*/ 51 w 131"/>
                <a:gd name="T17" fmla="*/ 0 h 175"/>
                <a:gd name="T18" fmla="*/ 57 w 131"/>
                <a:gd name="T19" fmla="*/ 0 h 175"/>
                <a:gd name="T20" fmla="*/ 68 w 131"/>
                <a:gd name="T21" fmla="*/ 5 h 175"/>
                <a:gd name="T22" fmla="*/ 131 w 131"/>
                <a:gd name="T23" fmla="*/ 22 h 175"/>
                <a:gd name="T24" fmla="*/ 125 w 131"/>
                <a:gd name="T25" fmla="*/ 28 h 175"/>
                <a:gd name="T26" fmla="*/ 114 w 131"/>
                <a:gd name="T27" fmla="*/ 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75">
                  <a:moveTo>
                    <a:pt x="114" y="45"/>
                  </a:moveTo>
                  <a:lnTo>
                    <a:pt x="97" y="96"/>
                  </a:lnTo>
                  <a:lnTo>
                    <a:pt x="86" y="124"/>
                  </a:lnTo>
                  <a:lnTo>
                    <a:pt x="80" y="147"/>
                  </a:lnTo>
                  <a:lnTo>
                    <a:pt x="46" y="175"/>
                  </a:lnTo>
                  <a:lnTo>
                    <a:pt x="0" y="113"/>
                  </a:lnTo>
                  <a:lnTo>
                    <a:pt x="0" y="96"/>
                  </a:lnTo>
                  <a:lnTo>
                    <a:pt x="0" y="0"/>
                  </a:lnTo>
                  <a:lnTo>
                    <a:pt x="51" y="0"/>
                  </a:lnTo>
                  <a:lnTo>
                    <a:pt x="57" y="0"/>
                  </a:lnTo>
                  <a:lnTo>
                    <a:pt x="68" y="5"/>
                  </a:lnTo>
                  <a:lnTo>
                    <a:pt x="131" y="22"/>
                  </a:lnTo>
                  <a:lnTo>
                    <a:pt x="125" y="28"/>
                  </a:lnTo>
                  <a:lnTo>
                    <a:pt x="114"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9" name="Freeform 192">
              <a:extLst>
                <a:ext uri="{FF2B5EF4-FFF2-40B4-BE49-F238E27FC236}">
                  <a16:creationId xmlns:a16="http://schemas.microsoft.com/office/drawing/2014/main" id="{12E0869D-CBC8-F9C3-5EB2-BDD811DAF27B}"/>
                </a:ext>
              </a:extLst>
            </p:cNvPr>
            <p:cNvSpPr>
              <a:spLocks/>
            </p:cNvSpPr>
            <p:nvPr/>
          </p:nvSpPr>
          <p:spPr bwMode="auto">
            <a:xfrm>
              <a:off x="3943" y="2584"/>
              <a:ext cx="221" cy="244"/>
            </a:xfrm>
            <a:custGeom>
              <a:avLst/>
              <a:gdLst>
                <a:gd name="T0" fmla="*/ 130 w 221"/>
                <a:gd name="T1" fmla="*/ 6 h 244"/>
                <a:gd name="T2" fmla="*/ 142 w 221"/>
                <a:gd name="T3" fmla="*/ 6 h 244"/>
                <a:gd name="T4" fmla="*/ 153 w 221"/>
                <a:gd name="T5" fmla="*/ 0 h 244"/>
                <a:gd name="T6" fmla="*/ 164 w 221"/>
                <a:gd name="T7" fmla="*/ 0 h 244"/>
                <a:gd name="T8" fmla="*/ 164 w 221"/>
                <a:gd name="T9" fmla="*/ 6 h 244"/>
                <a:gd name="T10" fmla="*/ 170 w 221"/>
                <a:gd name="T11" fmla="*/ 12 h 244"/>
                <a:gd name="T12" fmla="*/ 170 w 221"/>
                <a:gd name="T13" fmla="*/ 12 h 244"/>
                <a:gd name="T14" fmla="*/ 181 w 221"/>
                <a:gd name="T15" fmla="*/ 12 h 244"/>
                <a:gd name="T16" fmla="*/ 176 w 221"/>
                <a:gd name="T17" fmla="*/ 29 h 244"/>
                <a:gd name="T18" fmla="*/ 176 w 221"/>
                <a:gd name="T19" fmla="*/ 46 h 244"/>
                <a:gd name="T20" fmla="*/ 187 w 221"/>
                <a:gd name="T21" fmla="*/ 63 h 244"/>
                <a:gd name="T22" fmla="*/ 204 w 221"/>
                <a:gd name="T23" fmla="*/ 97 h 244"/>
                <a:gd name="T24" fmla="*/ 204 w 221"/>
                <a:gd name="T25" fmla="*/ 165 h 244"/>
                <a:gd name="T26" fmla="*/ 181 w 221"/>
                <a:gd name="T27" fmla="*/ 187 h 244"/>
                <a:gd name="T28" fmla="*/ 159 w 221"/>
                <a:gd name="T29" fmla="*/ 210 h 244"/>
                <a:gd name="T30" fmla="*/ 142 w 221"/>
                <a:gd name="T31" fmla="*/ 221 h 244"/>
                <a:gd name="T32" fmla="*/ 130 w 221"/>
                <a:gd name="T33" fmla="*/ 233 h 244"/>
                <a:gd name="T34" fmla="*/ 119 w 221"/>
                <a:gd name="T35" fmla="*/ 233 h 244"/>
                <a:gd name="T36" fmla="*/ 96 w 221"/>
                <a:gd name="T37" fmla="*/ 244 h 244"/>
                <a:gd name="T38" fmla="*/ 96 w 221"/>
                <a:gd name="T39" fmla="*/ 244 h 244"/>
                <a:gd name="T40" fmla="*/ 85 w 221"/>
                <a:gd name="T41" fmla="*/ 244 h 244"/>
                <a:gd name="T42" fmla="*/ 79 w 221"/>
                <a:gd name="T43" fmla="*/ 238 h 244"/>
                <a:gd name="T44" fmla="*/ 74 w 221"/>
                <a:gd name="T45" fmla="*/ 233 h 244"/>
                <a:gd name="T46" fmla="*/ 68 w 221"/>
                <a:gd name="T47" fmla="*/ 227 h 244"/>
                <a:gd name="T48" fmla="*/ 62 w 221"/>
                <a:gd name="T49" fmla="*/ 221 h 244"/>
                <a:gd name="T50" fmla="*/ 57 w 221"/>
                <a:gd name="T51" fmla="*/ 210 h 244"/>
                <a:gd name="T52" fmla="*/ 57 w 221"/>
                <a:gd name="T53" fmla="*/ 204 h 244"/>
                <a:gd name="T54" fmla="*/ 51 w 221"/>
                <a:gd name="T55" fmla="*/ 199 h 244"/>
                <a:gd name="T56" fmla="*/ 40 w 221"/>
                <a:gd name="T57" fmla="*/ 199 h 244"/>
                <a:gd name="T58" fmla="*/ 23 w 221"/>
                <a:gd name="T59" fmla="*/ 199 h 244"/>
                <a:gd name="T60" fmla="*/ 28 w 221"/>
                <a:gd name="T61" fmla="*/ 193 h 244"/>
                <a:gd name="T62" fmla="*/ 28 w 221"/>
                <a:gd name="T63" fmla="*/ 193 h 244"/>
                <a:gd name="T64" fmla="*/ 28 w 221"/>
                <a:gd name="T65" fmla="*/ 193 h 244"/>
                <a:gd name="T66" fmla="*/ 23 w 221"/>
                <a:gd name="T67" fmla="*/ 187 h 244"/>
                <a:gd name="T68" fmla="*/ 23 w 221"/>
                <a:gd name="T69" fmla="*/ 187 h 244"/>
                <a:gd name="T70" fmla="*/ 23 w 221"/>
                <a:gd name="T71" fmla="*/ 176 h 244"/>
                <a:gd name="T72" fmla="*/ 28 w 221"/>
                <a:gd name="T73" fmla="*/ 170 h 244"/>
                <a:gd name="T74" fmla="*/ 17 w 221"/>
                <a:gd name="T75" fmla="*/ 165 h 244"/>
                <a:gd name="T76" fmla="*/ 11 w 221"/>
                <a:gd name="T77" fmla="*/ 159 h 244"/>
                <a:gd name="T78" fmla="*/ 6 w 221"/>
                <a:gd name="T79" fmla="*/ 153 h 244"/>
                <a:gd name="T80" fmla="*/ 6 w 221"/>
                <a:gd name="T81" fmla="*/ 142 h 244"/>
                <a:gd name="T82" fmla="*/ 6 w 221"/>
                <a:gd name="T83" fmla="*/ 131 h 244"/>
                <a:gd name="T84" fmla="*/ 6 w 221"/>
                <a:gd name="T85" fmla="*/ 125 h 244"/>
                <a:gd name="T86" fmla="*/ 6 w 221"/>
                <a:gd name="T87" fmla="*/ 108 h 244"/>
                <a:gd name="T88" fmla="*/ 23 w 221"/>
                <a:gd name="T89" fmla="*/ 97 h 244"/>
                <a:gd name="T90" fmla="*/ 34 w 221"/>
                <a:gd name="T91" fmla="*/ 85 h 244"/>
                <a:gd name="T92" fmla="*/ 62 w 221"/>
                <a:gd name="T93" fmla="*/ 97 h 244"/>
                <a:gd name="T94" fmla="*/ 68 w 221"/>
                <a:gd name="T95" fmla="*/ 91 h 244"/>
                <a:gd name="T96" fmla="*/ 74 w 221"/>
                <a:gd name="T97" fmla="*/ 85 h 244"/>
                <a:gd name="T98" fmla="*/ 79 w 221"/>
                <a:gd name="T99" fmla="*/ 80 h 244"/>
                <a:gd name="T100" fmla="*/ 79 w 221"/>
                <a:gd name="T101" fmla="*/ 68 h 244"/>
                <a:gd name="T102" fmla="*/ 85 w 221"/>
                <a:gd name="T103" fmla="*/ 63 h 244"/>
                <a:gd name="T104" fmla="*/ 85 w 221"/>
                <a:gd name="T105" fmla="*/ 63 h 244"/>
                <a:gd name="T106" fmla="*/ 85 w 221"/>
                <a:gd name="T107" fmla="*/ 57 h 244"/>
                <a:gd name="T108" fmla="*/ 113 w 221"/>
                <a:gd name="T109" fmla="*/ 51 h 244"/>
                <a:gd name="T110" fmla="*/ 119 w 221"/>
                <a:gd name="T111" fmla="*/ 2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244">
                  <a:moveTo>
                    <a:pt x="125" y="6"/>
                  </a:moveTo>
                  <a:lnTo>
                    <a:pt x="130" y="6"/>
                  </a:lnTo>
                  <a:lnTo>
                    <a:pt x="136" y="6"/>
                  </a:lnTo>
                  <a:lnTo>
                    <a:pt x="142" y="6"/>
                  </a:lnTo>
                  <a:lnTo>
                    <a:pt x="147" y="0"/>
                  </a:lnTo>
                  <a:lnTo>
                    <a:pt x="153" y="0"/>
                  </a:lnTo>
                  <a:lnTo>
                    <a:pt x="159" y="0"/>
                  </a:lnTo>
                  <a:lnTo>
                    <a:pt x="164" y="0"/>
                  </a:lnTo>
                  <a:lnTo>
                    <a:pt x="170" y="0"/>
                  </a:lnTo>
                  <a:lnTo>
                    <a:pt x="164" y="6"/>
                  </a:lnTo>
                  <a:lnTo>
                    <a:pt x="170" y="6"/>
                  </a:lnTo>
                  <a:lnTo>
                    <a:pt x="170" y="12"/>
                  </a:lnTo>
                  <a:lnTo>
                    <a:pt x="170" y="17"/>
                  </a:lnTo>
                  <a:lnTo>
                    <a:pt x="170" y="12"/>
                  </a:lnTo>
                  <a:lnTo>
                    <a:pt x="176" y="12"/>
                  </a:lnTo>
                  <a:lnTo>
                    <a:pt x="181" y="12"/>
                  </a:lnTo>
                  <a:lnTo>
                    <a:pt x="181" y="17"/>
                  </a:lnTo>
                  <a:lnTo>
                    <a:pt x="176" y="29"/>
                  </a:lnTo>
                  <a:lnTo>
                    <a:pt x="176" y="40"/>
                  </a:lnTo>
                  <a:lnTo>
                    <a:pt x="176" y="46"/>
                  </a:lnTo>
                  <a:lnTo>
                    <a:pt x="181" y="51"/>
                  </a:lnTo>
                  <a:lnTo>
                    <a:pt x="187" y="63"/>
                  </a:lnTo>
                  <a:lnTo>
                    <a:pt x="187" y="68"/>
                  </a:lnTo>
                  <a:lnTo>
                    <a:pt x="204" y="97"/>
                  </a:lnTo>
                  <a:lnTo>
                    <a:pt x="221" y="125"/>
                  </a:lnTo>
                  <a:lnTo>
                    <a:pt x="204" y="165"/>
                  </a:lnTo>
                  <a:lnTo>
                    <a:pt x="204" y="170"/>
                  </a:lnTo>
                  <a:lnTo>
                    <a:pt x="181" y="187"/>
                  </a:lnTo>
                  <a:lnTo>
                    <a:pt x="164" y="199"/>
                  </a:lnTo>
                  <a:lnTo>
                    <a:pt x="159" y="210"/>
                  </a:lnTo>
                  <a:lnTo>
                    <a:pt x="153" y="216"/>
                  </a:lnTo>
                  <a:lnTo>
                    <a:pt x="142" y="221"/>
                  </a:lnTo>
                  <a:lnTo>
                    <a:pt x="136" y="227"/>
                  </a:lnTo>
                  <a:lnTo>
                    <a:pt x="130" y="233"/>
                  </a:lnTo>
                  <a:lnTo>
                    <a:pt x="125" y="233"/>
                  </a:lnTo>
                  <a:lnTo>
                    <a:pt x="119" y="233"/>
                  </a:lnTo>
                  <a:lnTo>
                    <a:pt x="113" y="238"/>
                  </a:lnTo>
                  <a:lnTo>
                    <a:pt x="96" y="244"/>
                  </a:lnTo>
                  <a:lnTo>
                    <a:pt x="96" y="238"/>
                  </a:lnTo>
                  <a:lnTo>
                    <a:pt x="96" y="244"/>
                  </a:lnTo>
                  <a:lnTo>
                    <a:pt x="91" y="244"/>
                  </a:lnTo>
                  <a:lnTo>
                    <a:pt x="85" y="244"/>
                  </a:lnTo>
                  <a:lnTo>
                    <a:pt x="79" y="244"/>
                  </a:lnTo>
                  <a:lnTo>
                    <a:pt x="79" y="238"/>
                  </a:lnTo>
                  <a:lnTo>
                    <a:pt x="79" y="233"/>
                  </a:lnTo>
                  <a:lnTo>
                    <a:pt x="74" y="233"/>
                  </a:lnTo>
                  <a:lnTo>
                    <a:pt x="74" y="227"/>
                  </a:lnTo>
                  <a:lnTo>
                    <a:pt x="68" y="227"/>
                  </a:lnTo>
                  <a:lnTo>
                    <a:pt x="68" y="221"/>
                  </a:lnTo>
                  <a:lnTo>
                    <a:pt x="62" y="221"/>
                  </a:lnTo>
                  <a:lnTo>
                    <a:pt x="57" y="216"/>
                  </a:lnTo>
                  <a:lnTo>
                    <a:pt x="57" y="210"/>
                  </a:lnTo>
                  <a:lnTo>
                    <a:pt x="62" y="210"/>
                  </a:lnTo>
                  <a:lnTo>
                    <a:pt x="57" y="204"/>
                  </a:lnTo>
                  <a:lnTo>
                    <a:pt x="51" y="204"/>
                  </a:lnTo>
                  <a:lnTo>
                    <a:pt x="51" y="199"/>
                  </a:lnTo>
                  <a:lnTo>
                    <a:pt x="45" y="199"/>
                  </a:lnTo>
                  <a:lnTo>
                    <a:pt x="40" y="199"/>
                  </a:lnTo>
                  <a:lnTo>
                    <a:pt x="28" y="199"/>
                  </a:lnTo>
                  <a:lnTo>
                    <a:pt x="23" y="199"/>
                  </a:lnTo>
                  <a:lnTo>
                    <a:pt x="28" y="199"/>
                  </a:lnTo>
                  <a:lnTo>
                    <a:pt x="28" y="193"/>
                  </a:lnTo>
                  <a:lnTo>
                    <a:pt x="23" y="193"/>
                  </a:lnTo>
                  <a:lnTo>
                    <a:pt x="28" y="193"/>
                  </a:lnTo>
                  <a:lnTo>
                    <a:pt x="23" y="193"/>
                  </a:lnTo>
                  <a:lnTo>
                    <a:pt x="28" y="193"/>
                  </a:lnTo>
                  <a:lnTo>
                    <a:pt x="23" y="193"/>
                  </a:lnTo>
                  <a:lnTo>
                    <a:pt x="23" y="187"/>
                  </a:lnTo>
                  <a:lnTo>
                    <a:pt x="28" y="187"/>
                  </a:lnTo>
                  <a:lnTo>
                    <a:pt x="23" y="187"/>
                  </a:lnTo>
                  <a:lnTo>
                    <a:pt x="23" y="182"/>
                  </a:lnTo>
                  <a:lnTo>
                    <a:pt x="23" y="176"/>
                  </a:lnTo>
                  <a:lnTo>
                    <a:pt x="23" y="170"/>
                  </a:lnTo>
                  <a:lnTo>
                    <a:pt x="28" y="170"/>
                  </a:lnTo>
                  <a:lnTo>
                    <a:pt x="23" y="170"/>
                  </a:lnTo>
                  <a:lnTo>
                    <a:pt x="17" y="165"/>
                  </a:lnTo>
                  <a:lnTo>
                    <a:pt x="17" y="159"/>
                  </a:lnTo>
                  <a:lnTo>
                    <a:pt x="11" y="159"/>
                  </a:lnTo>
                  <a:lnTo>
                    <a:pt x="6" y="159"/>
                  </a:lnTo>
                  <a:lnTo>
                    <a:pt x="6" y="153"/>
                  </a:lnTo>
                  <a:lnTo>
                    <a:pt x="6" y="148"/>
                  </a:lnTo>
                  <a:lnTo>
                    <a:pt x="6" y="142"/>
                  </a:lnTo>
                  <a:lnTo>
                    <a:pt x="6" y="136"/>
                  </a:lnTo>
                  <a:lnTo>
                    <a:pt x="6" y="131"/>
                  </a:lnTo>
                  <a:lnTo>
                    <a:pt x="0" y="125"/>
                  </a:lnTo>
                  <a:lnTo>
                    <a:pt x="6" y="125"/>
                  </a:lnTo>
                  <a:lnTo>
                    <a:pt x="0" y="114"/>
                  </a:lnTo>
                  <a:lnTo>
                    <a:pt x="6" y="108"/>
                  </a:lnTo>
                  <a:lnTo>
                    <a:pt x="17" y="91"/>
                  </a:lnTo>
                  <a:lnTo>
                    <a:pt x="23" y="97"/>
                  </a:lnTo>
                  <a:lnTo>
                    <a:pt x="28" y="85"/>
                  </a:lnTo>
                  <a:lnTo>
                    <a:pt x="34" y="85"/>
                  </a:lnTo>
                  <a:lnTo>
                    <a:pt x="57" y="97"/>
                  </a:lnTo>
                  <a:lnTo>
                    <a:pt x="62" y="97"/>
                  </a:lnTo>
                  <a:lnTo>
                    <a:pt x="68" y="97"/>
                  </a:lnTo>
                  <a:lnTo>
                    <a:pt x="68" y="91"/>
                  </a:lnTo>
                  <a:lnTo>
                    <a:pt x="68" y="85"/>
                  </a:lnTo>
                  <a:lnTo>
                    <a:pt x="74" y="85"/>
                  </a:lnTo>
                  <a:lnTo>
                    <a:pt x="79" y="85"/>
                  </a:lnTo>
                  <a:lnTo>
                    <a:pt x="79" y="80"/>
                  </a:lnTo>
                  <a:lnTo>
                    <a:pt x="79" y="74"/>
                  </a:lnTo>
                  <a:lnTo>
                    <a:pt x="79" y="68"/>
                  </a:lnTo>
                  <a:lnTo>
                    <a:pt x="85" y="68"/>
                  </a:lnTo>
                  <a:lnTo>
                    <a:pt x="85" y="63"/>
                  </a:lnTo>
                  <a:lnTo>
                    <a:pt x="91" y="63"/>
                  </a:lnTo>
                  <a:lnTo>
                    <a:pt x="85" y="63"/>
                  </a:lnTo>
                  <a:lnTo>
                    <a:pt x="91" y="57"/>
                  </a:lnTo>
                  <a:lnTo>
                    <a:pt x="85" y="57"/>
                  </a:lnTo>
                  <a:lnTo>
                    <a:pt x="85" y="51"/>
                  </a:lnTo>
                  <a:lnTo>
                    <a:pt x="113" y="51"/>
                  </a:lnTo>
                  <a:lnTo>
                    <a:pt x="113" y="29"/>
                  </a:lnTo>
                  <a:lnTo>
                    <a:pt x="119" y="23"/>
                  </a:lnTo>
                  <a:lnTo>
                    <a:pt x="125"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0" name="Freeform 193">
              <a:extLst>
                <a:ext uri="{FF2B5EF4-FFF2-40B4-BE49-F238E27FC236}">
                  <a16:creationId xmlns:a16="http://schemas.microsoft.com/office/drawing/2014/main" id="{9ADDC961-ABF8-59D5-59B2-2B8C6B50C847}"/>
                </a:ext>
              </a:extLst>
            </p:cNvPr>
            <p:cNvSpPr>
              <a:spLocks/>
            </p:cNvSpPr>
            <p:nvPr/>
          </p:nvSpPr>
          <p:spPr bwMode="auto">
            <a:xfrm>
              <a:off x="3648" y="2221"/>
              <a:ext cx="187" cy="136"/>
            </a:xfrm>
            <a:custGeom>
              <a:avLst/>
              <a:gdLst>
                <a:gd name="T0" fmla="*/ 102 w 187"/>
                <a:gd name="T1" fmla="*/ 17 h 136"/>
                <a:gd name="T2" fmla="*/ 102 w 187"/>
                <a:gd name="T3" fmla="*/ 29 h 136"/>
                <a:gd name="T4" fmla="*/ 102 w 187"/>
                <a:gd name="T5" fmla="*/ 29 h 136"/>
                <a:gd name="T6" fmla="*/ 108 w 187"/>
                <a:gd name="T7" fmla="*/ 34 h 136"/>
                <a:gd name="T8" fmla="*/ 119 w 187"/>
                <a:gd name="T9" fmla="*/ 34 h 136"/>
                <a:gd name="T10" fmla="*/ 125 w 187"/>
                <a:gd name="T11" fmla="*/ 34 h 136"/>
                <a:gd name="T12" fmla="*/ 131 w 187"/>
                <a:gd name="T13" fmla="*/ 40 h 136"/>
                <a:gd name="T14" fmla="*/ 136 w 187"/>
                <a:gd name="T15" fmla="*/ 46 h 136"/>
                <a:gd name="T16" fmla="*/ 142 w 187"/>
                <a:gd name="T17" fmla="*/ 46 h 136"/>
                <a:gd name="T18" fmla="*/ 148 w 187"/>
                <a:gd name="T19" fmla="*/ 51 h 136"/>
                <a:gd name="T20" fmla="*/ 148 w 187"/>
                <a:gd name="T21" fmla="*/ 63 h 136"/>
                <a:gd name="T22" fmla="*/ 159 w 187"/>
                <a:gd name="T23" fmla="*/ 63 h 136"/>
                <a:gd name="T24" fmla="*/ 165 w 187"/>
                <a:gd name="T25" fmla="*/ 68 h 136"/>
                <a:gd name="T26" fmla="*/ 159 w 187"/>
                <a:gd name="T27" fmla="*/ 74 h 136"/>
                <a:gd name="T28" fmla="*/ 165 w 187"/>
                <a:gd name="T29" fmla="*/ 74 h 136"/>
                <a:gd name="T30" fmla="*/ 170 w 187"/>
                <a:gd name="T31" fmla="*/ 80 h 136"/>
                <a:gd name="T32" fmla="*/ 170 w 187"/>
                <a:gd name="T33" fmla="*/ 80 h 136"/>
                <a:gd name="T34" fmla="*/ 170 w 187"/>
                <a:gd name="T35" fmla="*/ 91 h 136"/>
                <a:gd name="T36" fmla="*/ 182 w 187"/>
                <a:gd name="T37" fmla="*/ 91 h 136"/>
                <a:gd name="T38" fmla="*/ 182 w 187"/>
                <a:gd name="T39" fmla="*/ 102 h 136"/>
                <a:gd name="T40" fmla="*/ 182 w 187"/>
                <a:gd name="T41" fmla="*/ 102 h 136"/>
                <a:gd name="T42" fmla="*/ 176 w 187"/>
                <a:gd name="T43" fmla="*/ 108 h 136"/>
                <a:gd name="T44" fmla="*/ 176 w 187"/>
                <a:gd name="T45" fmla="*/ 114 h 136"/>
                <a:gd name="T46" fmla="*/ 170 w 187"/>
                <a:gd name="T47" fmla="*/ 119 h 136"/>
                <a:gd name="T48" fmla="*/ 165 w 187"/>
                <a:gd name="T49" fmla="*/ 114 h 136"/>
                <a:gd name="T50" fmla="*/ 159 w 187"/>
                <a:gd name="T51" fmla="*/ 119 h 136"/>
                <a:gd name="T52" fmla="*/ 148 w 187"/>
                <a:gd name="T53" fmla="*/ 119 h 136"/>
                <a:gd name="T54" fmla="*/ 142 w 187"/>
                <a:gd name="T55" fmla="*/ 125 h 136"/>
                <a:gd name="T56" fmla="*/ 131 w 187"/>
                <a:gd name="T57" fmla="*/ 125 h 136"/>
                <a:gd name="T58" fmla="*/ 125 w 187"/>
                <a:gd name="T59" fmla="*/ 131 h 136"/>
                <a:gd name="T60" fmla="*/ 114 w 187"/>
                <a:gd name="T61" fmla="*/ 131 h 136"/>
                <a:gd name="T62" fmla="*/ 102 w 187"/>
                <a:gd name="T63" fmla="*/ 131 h 136"/>
                <a:gd name="T64" fmla="*/ 102 w 187"/>
                <a:gd name="T65" fmla="*/ 131 h 136"/>
                <a:gd name="T66" fmla="*/ 97 w 187"/>
                <a:gd name="T67" fmla="*/ 136 h 136"/>
                <a:gd name="T68" fmla="*/ 85 w 187"/>
                <a:gd name="T69" fmla="*/ 136 h 136"/>
                <a:gd name="T70" fmla="*/ 74 w 187"/>
                <a:gd name="T71" fmla="*/ 136 h 136"/>
                <a:gd name="T72" fmla="*/ 68 w 187"/>
                <a:gd name="T73" fmla="*/ 131 h 136"/>
                <a:gd name="T74" fmla="*/ 57 w 187"/>
                <a:gd name="T75" fmla="*/ 131 h 136"/>
                <a:gd name="T76" fmla="*/ 51 w 187"/>
                <a:gd name="T77" fmla="*/ 125 h 136"/>
                <a:gd name="T78" fmla="*/ 51 w 187"/>
                <a:gd name="T79" fmla="*/ 114 h 136"/>
                <a:gd name="T80" fmla="*/ 51 w 187"/>
                <a:gd name="T81" fmla="*/ 114 h 136"/>
                <a:gd name="T82" fmla="*/ 46 w 187"/>
                <a:gd name="T83" fmla="*/ 108 h 136"/>
                <a:gd name="T84" fmla="*/ 40 w 187"/>
                <a:gd name="T85" fmla="*/ 102 h 136"/>
                <a:gd name="T86" fmla="*/ 34 w 187"/>
                <a:gd name="T87" fmla="*/ 97 h 136"/>
                <a:gd name="T88" fmla="*/ 23 w 187"/>
                <a:gd name="T89" fmla="*/ 97 h 136"/>
                <a:gd name="T90" fmla="*/ 23 w 187"/>
                <a:gd name="T91" fmla="*/ 85 h 136"/>
                <a:gd name="T92" fmla="*/ 12 w 187"/>
                <a:gd name="T93" fmla="*/ 85 h 136"/>
                <a:gd name="T94" fmla="*/ 12 w 187"/>
                <a:gd name="T95" fmla="*/ 80 h 136"/>
                <a:gd name="T96" fmla="*/ 17 w 187"/>
                <a:gd name="T97" fmla="*/ 74 h 136"/>
                <a:gd name="T98" fmla="*/ 12 w 187"/>
                <a:gd name="T99" fmla="*/ 68 h 136"/>
                <a:gd name="T100" fmla="*/ 12 w 187"/>
                <a:gd name="T101" fmla="*/ 68 h 136"/>
                <a:gd name="T102" fmla="*/ 6 w 187"/>
                <a:gd name="T103" fmla="*/ 57 h 136"/>
                <a:gd name="T104" fmla="*/ 23 w 187"/>
                <a:gd name="T105" fmla="*/ 40 h 136"/>
                <a:gd name="T106" fmla="*/ 91 w 187"/>
                <a:gd name="T107" fmla="*/ 0 h 136"/>
                <a:gd name="T108" fmla="*/ 97 w 187"/>
                <a:gd name="T109" fmla="*/ 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136">
                  <a:moveTo>
                    <a:pt x="108" y="12"/>
                  </a:moveTo>
                  <a:lnTo>
                    <a:pt x="102" y="17"/>
                  </a:lnTo>
                  <a:lnTo>
                    <a:pt x="102" y="23"/>
                  </a:lnTo>
                  <a:lnTo>
                    <a:pt x="102" y="29"/>
                  </a:lnTo>
                  <a:lnTo>
                    <a:pt x="97" y="29"/>
                  </a:lnTo>
                  <a:lnTo>
                    <a:pt x="102" y="29"/>
                  </a:lnTo>
                  <a:lnTo>
                    <a:pt x="108" y="29"/>
                  </a:lnTo>
                  <a:lnTo>
                    <a:pt x="108" y="34"/>
                  </a:lnTo>
                  <a:lnTo>
                    <a:pt x="114" y="34"/>
                  </a:lnTo>
                  <a:lnTo>
                    <a:pt x="119" y="34"/>
                  </a:lnTo>
                  <a:lnTo>
                    <a:pt x="125" y="40"/>
                  </a:lnTo>
                  <a:lnTo>
                    <a:pt x="125" y="34"/>
                  </a:lnTo>
                  <a:lnTo>
                    <a:pt x="131" y="34"/>
                  </a:lnTo>
                  <a:lnTo>
                    <a:pt x="131" y="40"/>
                  </a:lnTo>
                  <a:lnTo>
                    <a:pt x="136" y="40"/>
                  </a:lnTo>
                  <a:lnTo>
                    <a:pt x="136" y="46"/>
                  </a:lnTo>
                  <a:lnTo>
                    <a:pt x="142" y="51"/>
                  </a:lnTo>
                  <a:lnTo>
                    <a:pt x="142" y="46"/>
                  </a:lnTo>
                  <a:lnTo>
                    <a:pt x="148" y="46"/>
                  </a:lnTo>
                  <a:lnTo>
                    <a:pt x="148" y="51"/>
                  </a:lnTo>
                  <a:lnTo>
                    <a:pt x="148" y="57"/>
                  </a:lnTo>
                  <a:lnTo>
                    <a:pt x="148" y="63"/>
                  </a:lnTo>
                  <a:lnTo>
                    <a:pt x="153" y="63"/>
                  </a:lnTo>
                  <a:lnTo>
                    <a:pt x="159" y="63"/>
                  </a:lnTo>
                  <a:lnTo>
                    <a:pt x="165" y="63"/>
                  </a:lnTo>
                  <a:lnTo>
                    <a:pt x="165" y="68"/>
                  </a:lnTo>
                  <a:lnTo>
                    <a:pt x="159" y="68"/>
                  </a:lnTo>
                  <a:lnTo>
                    <a:pt x="159" y="74"/>
                  </a:lnTo>
                  <a:lnTo>
                    <a:pt x="165" y="68"/>
                  </a:lnTo>
                  <a:lnTo>
                    <a:pt x="165" y="74"/>
                  </a:lnTo>
                  <a:lnTo>
                    <a:pt x="170" y="74"/>
                  </a:lnTo>
                  <a:lnTo>
                    <a:pt x="170" y="80"/>
                  </a:lnTo>
                  <a:lnTo>
                    <a:pt x="170" y="85"/>
                  </a:lnTo>
                  <a:lnTo>
                    <a:pt x="170" y="80"/>
                  </a:lnTo>
                  <a:lnTo>
                    <a:pt x="170" y="85"/>
                  </a:lnTo>
                  <a:lnTo>
                    <a:pt x="170" y="91"/>
                  </a:lnTo>
                  <a:lnTo>
                    <a:pt x="176" y="91"/>
                  </a:lnTo>
                  <a:lnTo>
                    <a:pt x="182" y="91"/>
                  </a:lnTo>
                  <a:lnTo>
                    <a:pt x="182" y="97"/>
                  </a:lnTo>
                  <a:lnTo>
                    <a:pt x="182" y="102"/>
                  </a:lnTo>
                  <a:lnTo>
                    <a:pt x="187" y="102"/>
                  </a:lnTo>
                  <a:lnTo>
                    <a:pt x="182" y="102"/>
                  </a:lnTo>
                  <a:lnTo>
                    <a:pt x="182" y="108"/>
                  </a:lnTo>
                  <a:lnTo>
                    <a:pt x="176" y="108"/>
                  </a:lnTo>
                  <a:lnTo>
                    <a:pt x="182" y="114"/>
                  </a:lnTo>
                  <a:lnTo>
                    <a:pt x="176" y="114"/>
                  </a:lnTo>
                  <a:lnTo>
                    <a:pt x="170" y="114"/>
                  </a:lnTo>
                  <a:lnTo>
                    <a:pt x="170" y="119"/>
                  </a:lnTo>
                  <a:lnTo>
                    <a:pt x="165" y="119"/>
                  </a:lnTo>
                  <a:lnTo>
                    <a:pt x="165" y="114"/>
                  </a:lnTo>
                  <a:lnTo>
                    <a:pt x="165" y="119"/>
                  </a:lnTo>
                  <a:lnTo>
                    <a:pt x="159" y="119"/>
                  </a:lnTo>
                  <a:lnTo>
                    <a:pt x="153" y="119"/>
                  </a:lnTo>
                  <a:lnTo>
                    <a:pt x="148" y="119"/>
                  </a:lnTo>
                  <a:lnTo>
                    <a:pt x="148" y="125"/>
                  </a:lnTo>
                  <a:lnTo>
                    <a:pt x="142" y="125"/>
                  </a:lnTo>
                  <a:lnTo>
                    <a:pt x="136" y="125"/>
                  </a:lnTo>
                  <a:lnTo>
                    <a:pt x="131" y="125"/>
                  </a:lnTo>
                  <a:lnTo>
                    <a:pt x="125" y="125"/>
                  </a:lnTo>
                  <a:lnTo>
                    <a:pt x="125" y="131"/>
                  </a:lnTo>
                  <a:lnTo>
                    <a:pt x="119" y="131"/>
                  </a:lnTo>
                  <a:lnTo>
                    <a:pt x="114" y="131"/>
                  </a:lnTo>
                  <a:lnTo>
                    <a:pt x="108" y="131"/>
                  </a:lnTo>
                  <a:lnTo>
                    <a:pt x="102" y="131"/>
                  </a:lnTo>
                  <a:lnTo>
                    <a:pt x="108" y="131"/>
                  </a:lnTo>
                  <a:lnTo>
                    <a:pt x="102" y="131"/>
                  </a:lnTo>
                  <a:lnTo>
                    <a:pt x="102" y="136"/>
                  </a:lnTo>
                  <a:lnTo>
                    <a:pt x="97" y="136"/>
                  </a:lnTo>
                  <a:lnTo>
                    <a:pt x="91" y="136"/>
                  </a:lnTo>
                  <a:lnTo>
                    <a:pt x="85" y="136"/>
                  </a:lnTo>
                  <a:lnTo>
                    <a:pt x="80" y="136"/>
                  </a:lnTo>
                  <a:lnTo>
                    <a:pt x="74" y="136"/>
                  </a:lnTo>
                  <a:lnTo>
                    <a:pt x="74" y="131"/>
                  </a:lnTo>
                  <a:lnTo>
                    <a:pt x="68" y="131"/>
                  </a:lnTo>
                  <a:lnTo>
                    <a:pt x="63" y="131"/>
                  </a:lnTo>
                  <a:lnTo>
                    <a:pt x="57" y="131"/>
                  </a:lnTo>
                  <a:lnTo>
                    <a:pt x="57" y="125"/>
                  </a:lnTo>
                  <a:lnTo>
                    <a:pt x="51" y="125"/>
                  </a:lnTo>
                  <a:lnTo>
                    <a:pt x="51" y="119"/>
                  </a:lnTo>
                  <a:lnTo>
                    <a:pt x="51" y="114"/>
                  </a:lnTo>
                  <a:lnTo>
                    <a:pt x="46" y="114"/>
                  </a:lnTo>
                  <a:lnTo>
                    <a:pt x="51" y="114"/>
                  </a:lnTo>
                  <a:lnTo>
                    <a:pt x="46" y="114"/>
                  </a:lnTo>
                  <a:lnTo>
                    <a:pt x="46" y="108"/>
                  </a:lnTo>
                  <a:lnTo>
                    <a:pt x="40" y="108"/>
                  </a:lnTo>
                  <a:lnTo>
                    <a:pt x="40" y="102"/>
                  </a:lnTo>
                  <a:lnTo>
                    <a:pt x="34" y="102"/>
                  </a:lnTo>
                  <a:lnTo>
                    <a:pt x="34" y="97"/>
                  </a:lnTo>
                  <a:lnTo>
                    <a:pt x="29" y="97"/>
                  </a:lnTo>
                  <a:lnTo>
                    <a:pt x="23" y="97"/>
                  </a:lnTo>
                  <a:lnTo>
                    <a:pt x="23" y="91"/>
                  </a:lnTo>
                  <a:lnTo>
                    <a:pt x="23" y="85"/>
                  </a:lnTo>
                  <a:lnTo>
                    <a:pt x="17" y="85"/>
                  </a:lnTo>
                  <a:lnTo>
                    <a:pt x="12" y="85"/>
                  </a:lnTo>
                  <a:lnTo>
                    <a:pt x="17" y="85"/>
                  </a:lnTo>
                  <a:lnTo>
                    <a:pt x="12" y="80"/>
                  </a:lnTo>
                  <a:lnTo>
                    <a:pt x="17" y="80"/>
                  </a:lnTo>
                  <a:lnTo>
                    <a:pt x="17" y="74"/>
                  </a:lnTo>
                  <a:lnTo>
                    <a:pt x="12" y="74"/>
                  </a:lnTo>
                  <a:lnTo>
                    <a:pt x="12" y="68"/>
                  </a:lnTo>
                  <a:lnTo>
                    <a:pt x="17" y="68"/>
                  </a:lnTo>
                  <a:lnTo>
                    <a:pt x="12" y="68"/>
                  </a:lnTo>
                  <a:lnTo>
                    <a:pt x="12" y="63"/>
                  </a:lnTo>
                  <a:lnTo>
                    <a:pt x="6" y="57"/>
                  </a:lnTo>
                  <a:lnTo>
                    <a:pt x="0" y="57"/>
                  </a:lnTo>
                  <a:lnTo>
                    <a:pt x="23" y="40"/>
                  </a:lnTo>
                  <a:lnTo>
                    <a:pt x="68" y="12"/>
                  </a:lnTo>
                  <a:lnTo>
                    <a:pt x="91" y="0"/>
                  </a:lnTo>
                  <a:lnTo>
                    <a:pt x="97" y="0"/>
                  </a:lnTo>
                  <a:lnTo>
                    <a:pt x="97" y="6"/>
                  </a:lnTo>
                  <a:lnTo>
                    <a:pt x="108"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1" name="Freeform 194">
              <a:extLst>
                <a:ext uri="{FF2B5EF4-FFF2-40B4-BE49-F238E27FC236}">
                  <a16:creationId xmlns:a16="http://schemas.microsoft.com/office/drawing/2014/main" id="{E7D9D8B5-3DE3-E366-0EC7-8D1F671B50C9}"/>
                </a:ext>
              </a:extLst>
            </p:cNvPr>
            <p:cNvSpPr>
              <a:spLocks/>
            </p:cNvSpPr>
            <p:nvPr/>
          </p:nvSpPr>
          <p:spPr bwMode="auto">
            <a:xfrm>
              <a:off x="3388" y="2425"/>
              <a:ext cx="158" cy="142"/>
            </a:xfrm>
            <a:custGeom>
              <a:avLst/>
              <a:gdLst>
                <a:gd name="T0" fmla="*/ 124 w 158"/>
                <a:gd name="T1" fmla="*/ 57 h 142"/>
                <a:gd name="T2" fmla="*/ 158 w 158"/>
                <a:gd name="T3" fmla="*/ 91 h 142"/>
                <a:gd name="T4" fmla="*/ 79 w 158"/>
                <a:gd name="T5" fmla="*/ 137 h 142"/>
                <a:gd name="T6" fmla="*/ 79 w 158"/>
                <a:gd name="T7" fmla="*/ 137 h 142"/>
                <a:gd name="T8" fmla="*/ 68 w 158"/>
                <a:gd name="T9" fmla="*/ 137 h 142"/>
                <a:gd name="T10" fmla="*/ 62 w 158"/>
                <a:gd name="T11" fmla="*/ 131 h 142"/>
                <a:gd name="T12" fmla="*/ 62 w 158"/>
                <a:gd name="T13" fmla="*/ 131 h 142"/>
                <a:gd name="T14" fmla="*/ 62 w 158"/>
                <a:gd name="T15" fmla="*/ 131 h 142"/>
                <a:gd name="T16" fmla="*/ 62 w 158"/>
                <a:gd name="T17" fmla="*/ 131 h 142"/>
                <a:gd name="T18" fmla="*/ 62 w 158"/>
                <a:gd name="T19" fmla="*/ 131 h 142"/>
                <a:gd name="T20" fmla="*/ 56 w 158"/>
                <a:gd name="T21" fmla="*/ 125 h 142"/>
                <a:gd name="T22" fmla="*/ 56 w 158"/>
                <a:gd name="T23" fmla="*/ 125 h 142"/>
                <a:gd name="T24" fmla="*/ 56 w 158"/>
                <a:gd name="T25" fmla="*/ 125 h 142"/>
                <a:gd name="T26" fmla="*/ 45 w 158"/>
                <a:gd name="T27" fmla="*/ 125 h 142"/>
                <a:gd name="T28" fmla="*/ 39 w 158"/>
                <a:gd name="T29" fmla="*/ 120 h 142"/>
                <a:gd name="T30" fmla="*/ 34 w 158"/>
                <a:gd name="T31" fmla="*/ 114 h 142"/>
                <a:gd name="T32" fmla="*/ 34 w 158"/>
                <a:gd name="T33" fmla="*/ 103 h 142"/>
                <a:gd name="T34" fmla="*/ 28 w 158"/>
                <a:gd name="T35" fmla="*/ 97 h 142"/>
                <a:gd name="T36" fmla="*/ 22 w 158"/>
                <a:gd name="T37" fmla="*/ 97 h 142"/>
                <a:gd name="T38" fmla="*/ 17 w 158"/>
                <a:gd name="T39" fmla="*/ 86 h 142"/>
                <a:gd name="T40" fmla="*/ 17 w 158"/>
                <a:gd name="T41" fmla="*/ 86 h 142"/>
                <a:gd name="T42" fmla="*/ 11 w 158"/>
                <a:gd name="T43" fmla="*/ 80 h 142"/>
                <a:gd name="T44" fmla="*/ 11 w 158"/>
                <a:gd name="T45" fmla="*/ 74 h 142"/>
                <a:gd name="T46" fmla="*/ 5 w 158"/>
                <a:gd name="T47" fmla="*/ 68 h 142"/>
                <a:gd name="T48" fmla="*/ 0 w 158"/>
                <a:gd name="T49" fmla="*/ 63 h 142"/>
                <a:gd name="T50" fmla="*/ 0 w 158"/>
                <a:gd name="T51" fmla="*/ 63 h 142"/>
                <a:gd name="T52" fmla="*/ 11 w 158"/>
                <a:gd name="T53" fmla="*/ 46 h 142"/>
                <a:gd name="T54" fmla="*/ 22 w 158"/>
                <a:gd name="T55" fmla="*/ 40 h 142"/>
                <a:gd name="T56" fmla="*/ 28 w 158"/>
                <a:gd name="T57" fmla="*/ 34 h 142"/>
                <a:gd name="T58" fmla="*/ 34 w 158"/>
                <a:gd name="T59" fmla="*/ 29 h 142"/>
                <a:gd name="T60" fmla="*/ 39 w 158"/>
                <a:gd name="T61" fmla="*/ 23 h 142"/>
                <a:gd name="T62" fmla="*/ 51 w 158"/>
                <a:gd name="T63" fmla="*/ 12 h 142"/>
                <a:gd name="T64" fmla="*/ 68 w 158"/>
                <a:gd name="T6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42">
                  <a:moveTo>
                    <a:pt x="68" y="0"/>
                  </a:moveTo>
                  <a:lnTo>
                    <a:pt x="124" y="57"/>
                  </a:lnTo>
                  <a:lnTo>
                    <a:pt x="136" y="74"/>
                  </a:lnTo>
                  <a:lnTo>
                    <a:pt x="158" y="91"/>
                  </a:lnTo>
                  <a:lnTo>
                    <a:pt x="79" y="142"/>
                  </a:lnTo>
                  <a:lnTo>
                    <a:pt x="79" y="137"/>
                  </a:lnTo>
                  <a:lnTo>
                    <a:pt x="73" y="137"/>
                  </a:lnTo>
                  <a:lnTo>
                    <a:pt x="79" y="137"/>
                  </a:lnTo>
                  <a:lnTo>
                    <a:pt x="73" y="137"/>
                  </a:lnTo>
                  <a:lnTo>
                    <a:pt x="68" y="137"/>
                  </a:lnTo>
                  <a:lnTo>
                    <a:pt x="68" y="131"/>
                  </a:lnTo>
                  <a:lnTo>
                    <a:pt x="62" y="131"/>
                  </a:lnTo>
                  <a:lnTo>
                    <a:pt x="68" y="131"/>
                  </a:lnTo>
                  <a:lnTo>
                    <a:pt x="62" y="131"/>
                  </a:lnTo>
                  <a:lnTo>
                    <a:pt x="62" y="125"/>
                  </a:lnTo>
                  <a:lnTo>
                    <a:pt x="62" y="131"/>
                  </a:lnTo>
                  <a:lnTo>
                    <a:pt x="62" y="125"/>
                  </a:lnTo>
                  <a:lnTo>
                    <a:pt x="62" y="131"/>
                  </a:lnTo>
                  <a:lnTo>
                    <a:pt x="62" y="125"/>
                  </a:lnTo>
                  <a:lnTo>
                    <a:pt x="62" y="131"/>
                  </a:lnTo>
                  <a:lnTo>
                    <a:pt x="56" y="131"/>
                  </a:lnTo>
                  <a:lnTo>
                    <a:pt x="56" y="125"/>
                  </a:lnTo>
                  <a:lnTo>
                    <a:pt x="56" y="131"/>
                  </a:lnTo>
                  <a:lnTo>
                    <a:pt x="56" y="125"/>
                  </a:lnTo>
                  <a:lnTo>
                    <a:pt x="56" y="131"/>
                  </a:lnTo>
                  <a:lnTo>
                    <a:pt x="56" y="125"/>
                  </a:lnTo>
                  <a:lnTo>
                    <a:pt x="51" y="125"/>
                  </a:lnTo>
                  <a:lnTo>
                    <a:pt x="45" y="125"/>
                  </a:lnTo>
                  <a:lnTo>
                    <a:pt x="45" y="120"/>
                  </a:lnTo>
                  <a:lnTo>
                    <a:pt x="39" y="120"/>
                  </a:lnTo>
                  <a:lnTo>
                    <a:pt x="39" y="114"/>
                  </a:lnTo>
                  <a:lnTo>
                    <a:pt x="34" y="114"/>
                  </a:lnTo>
                  <a:lnTo>
                    <a:pt x="34" y="108"/>
                  </a:lnTo>
                  <a:lnTo>
                    <a:pt x="34" y="103"/>
                  </a:lnTo>
                  <a:lnTo>
                    <a:pt x="28" y="103"/>
                  </a:lnTo>
                  <a:lnTo>
                    <a:pt x="28" y="97"/>
                  </a:lnTo>
                  <a:lnTo>
                    <a:pt x="22" y="103"/>
                  </a:lnTo>
                  <a:lnTo>
                    <a:pt x="22" y="97"/>
                  </a:lnTo>
                  <a:lnTo>
                    <a:pt x="22" y="91"/>
                  </a:lnTo>
                  <a:lnTo>
                    <a:pt x="17" y="86"/>
                  </a:lnTo>
                  <a:lnTo>
                    <a:pt x="17" y="91"/>
                  </a:lnTo>
                  <a:lnTo>
                    <a:pt x="17" y="86"/>
                  </a:lnTo>
                  <a:lnTo>
                    <a:pt x="11" y="86"/>
                  </a:lnTo>
                  <a:lnTo>
                    <a:pt x="11" y="80"/>
                  </a:lnTo>
                  <a:lnTo>
                    <a:pt x="17" y="74"/>
                  </a:lnTo>
                  <a:lnTo>
                    <a:pt x="11" y="74"/>
                  </a:lnTo>
                  <a:lnTo>
                    <a:pt x="11" y="68"/>
                  </a:lnTo>
                  <a:lnTo>
                    <a:pt x="5" y="68"/>
                  </a:lnTo>
                  <a:lnTo>
                    <a:pt x="5" y="63"/>
                  </a:lnTo>
                  <a:lnTo>
                    <a:pt x="0" y="63"/>
                  </a:lnTo>
                  <a:lnTo>
                    <a:pt x="0" y="68"/>
                  </a:lnTo>
                  <a:lnTo>
                    <a:pt x="0" y="63"/>
                  </a:lnTo>
                  <a:lnTo>
                    <a:pt x="0" y="57"/>
                  </a:lnTo>
                  <a:lnTo>
                    <a:pt x="11" y="46"/>
                  </a:lnTo>
                  <a:lnTo>
                    <a:pt x="17" y="46"/>
                  </a:lnTo>
                  <a:lnTo>
                    <a:pt x="22" y="40"/>
                  </a:lnTo>
                  <a:lnTo>
                    <a:pt x="28" y="40"/>
                  </a:lnTo>
                  <a:lnTo>
                    <a:pt x="28" y="34"/>
                  </a:lnTo>
                  <a:lnTo>
                    <a:pt x="34" y="34"/>
                  </a:lnTo>
                  <a:lnTo>
                    <a:pt x="34" y="29"/>
                  </a:lnTo>
                  <a:lnTo>
                    <a:pt x="34" y="23"/>
                  </a:lnTo>
                  <a:lnTo>
                    <a:pt x="39" y="23"/>
                  </a:lnTo>
                  <a:lnTo>
                    <a:pt x="51" y="17"/>
                  </a:lnTo>
                  <a:lnTo>
                    <a:pt x="51" y="12"/>
                  </a:lnTo>
                  <a:lnTo>
                    <a:pt x="56" y="12"/>
                  </a:lnTo>
                  <a:lnTo>
                    <a:pt x="6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2" name="Freeform 195">
              <a:extLst>
                <a:ext uri="{FF2B5EF4-FFF2-40B4-BE49-F238E27FC236}">
                  <a16:creationId xmlns:a16="http://schemas.microsoft.com/office/drawing/2014/main" id="{32EE97C5-F0C6-0554-9091-B256592E520A}"/>
                </a:ext>
              </a:extLst>
            </p:cNvPr>
            <p:cNvSpPr>
              <a:spLocks noEditPoints="1"/>
            </p:cNvSpPr>
            <p:nvPr/>
          </p:nvSpPr>
          <p:spPr bwMode="auto">
            <a:xfrm>
              <a:off x="3643" y="2856"/>
              <a:ext cx="170" cy="210"/>
            </a:xfrm>
            <a:custGeom>
              <a:avLst/>
              <a:gdLst>
                <a:gd name="T0" fmla="*/ 39 w 170"/>
                <a:gd name="T1" fmla="*/ 148 h 210"/>
                <a:gd name="T2" fmla="*/ 34 w 170"/>
                <a:gd name="T3" fmla="*/ 159 h 210"/>
                <a:gd name="T4" fmla="*/ 79 w 170"/>
                <a:gd name="T5" fmla="*/ 6 h 210"/>
                <a:gd name="T6" fmla="*/ 85 w 170"/>
                <a:gd name="T7" fmla="*/ 17 h 210"/>
                <a:gd name="T8" fmla="*/ 90 w 170"/>
                <a:gd name="T9" fmla="*/ 29 h 210"/>
                <a:gd name="T10" fmla="*/ 90 w 170"/>
                <a:gd name="T11" fmla="*/ 40 h 210"/>
                <a:gd name="T12" fmla="*/ 102 w 170"/>
                <a:gd name="T13" fmla="*/ 46 h 210"/>
                <a:gd name="T14" fmla="*/ 107 w 170"/>
                <a:gd name="T15" fmla="*/ 51 h 210"/>
                <a:gd name="T16" fmla="*/ 119 w 170"/>
                <a:gd name="T17" fmla="*/ 63 h 210"/>
                <a:gd name="T18" fmla="*/ 136 w 170"/>
                <a:gd name="T19" fmla="*/ 80 h 210"/>
                <a:gd name="T20" fmla="*/ 147 w 170"/>
                <a:gd name="T21" fmla="*/ 91 h 210"/>
                <a:gd name="T22" fmla="*/ 136 w 170"/>
                <a:gd name="T23" fmla="*/ 97 h 210"/>
                <a:gd name="T24" fmla="*/ 102 w 170"/>
                <a:gd name="T25" fmla="*/ 119 h 210"/>
                <a:gd name="T26" fmla="*/ 79 w 170"/>
                <a:gd name="T27" fmla="*/ 131 h 210"/>
                <a:gd name="T28" fmla="*/ 68 w 170"/>
                <a:gd name="T29" fmla="*/ 125 h 210"/>
                <a:gd name="T30" fmla="*/ 62 w 170"/>
                <a:gd name="T31" fmla="*/ 114 h 210"/>
                <a:gd name="T32" fmla="*/ 62 w 170"/>
                <a:gd name="T33" fmla="*/ 102 h 210"/>
                <a:gd name="T34" fmla="*/ 45 w 170"/>
                <a:gd name="T35" fmla="*/ 102 h 210"/>
                <a:gd name="T36" fmla="*/ 45 w 170"/>
                <a:gd name="T37" fmla="*/ 91 h 210"/>
                <a:gd name="T38" fmla="*/ 39 w 170"/>
                <a:gd name="T39" fmla="*/ 91 h 210"/>
                <a:gd name="T40" fmla="*/ 28 w 170"/>
                <a:gd name="T41" fmla="*/ 85 h 210"/>
                <a:gd name="T42" fmla="*/ 22 w 170"/>
                <a:gd name="T43" fmla="*/ 80 h 210"/>
                <a:gd name="T44" fmla="*/ 17 w 170"/>
                <a:gd name="T45" fmla="*/ 74 h 210"/>
                <a:gd name="T46" fmla="*/ 11 w 170"/>
                <a:gd name="T47" fmla="*/ 68 h 210"/>
                <a:gd name="T48" fmla="*/ 5 w 170"/>
                <a:gd name="T49" fmla="*/ 63 h 210"/>
                <a:gd name="T50" fmla="*/ 11 w 170"/>
                <a:gd name="T51" fmla="*/ 51 h 210"/>
                <a:gd name="T52" fmla="*/ 11 w 170"/>
                <a:gd name="T53" fmla="*/ 46 h 210"/>
                <a:gd name="T54" fmla="*/ 5 w 170"/>
                <a:gd name="T55" fmla="*/ 51 h 210"/>
                <a:gd name="T56" fmla="*/ 0 w 170"/>
                <a:gd name="T57" fmla="*/ 46 h 210"/>
                <a:gd name="T58" fmla="*/ 22 w 170"/>
                <a:gd name="T59" fmla="*/ 29 h 210"/>
                <a:gd name="T60" fmla="*/ 62 w 170"/>
                <a:gd name="T61" fmla="*/ 17 h 210"/>
                <a:gd name="T62" fmla="*/ 79 w 170"/>
                <a:gd name="T63" fmla="*/ 6 h 210"/>
                <a:gd name="T64" fmla="*/ 34 w 170"/>
                <a:gd name="T65" fmla="*/ 187 h 210"/>
                <a:gd name="T66" fmla="*/ 34 w 170"/>
                <a:gd name="T67" fmla="*/ 182 h 210"/>
                <a:gd name="T68" fmla="*/ 34 w 170"/>
                <a:gd name="T69" fmla="*/ 176 h 210"/>
                <a:gd name="T70" fmla="*/ 56 w 170"/>
                <a:gd name="T71" fmla="*/ 170 h 210"/>
                <a:gd name="T72" fmla="*/ 62 w 170"/>
                <a:gd name="T73" fmla="*/ 159 h 210"/>
                <a:gd name="T74" fmla="*/ 73 w 170"/>
                <a:gd name="T75" fmla="*/ 159 h 210"/>
                <a:gd name="T76" fmla="*/ 79 w 170"/>
                <a:gd name="T77" fmla="*/ 148 h 210"/>
                <a:gd name="T78" fmla="*/ 85 w 170"/>
                <a:gd name="T79" fmla="*/ 142 h 210"/>
                <a:gd name="T80" fmla="*/ 107 w 170"/>
                <a:gd name="T81" fmla="*/ 136 h 210"/>
                <a:gd name="T82" fmla="*/ 113 w 170"/>
                <a:gd name="T83" fmla="*/ 131 h 210"/>
                <a:gd name="T84" fmla="*/ 141 w 170"/>
                <a:gd name="T85" fmla="*/ 119 h 210"/>
                <a:gd name="T86" fmla="*/ 147 w 170"/>
                <a:gd name="T87" fmla="*/ 114 h 210"/>
                <a:gd name="T88" fmla="*/ 141 w 170"/>
                <a:gd name="T89" fmla="*/ 131 h 210"/>
                <a:gd name="T90" fmla="*/ 90 w 170"/>
                <a:gd name="T91" fmla="*/ 159 h 210"/>
                <a:gd name="T92" fmla="*/ 34 w 170"/>
                <a:gd name="T93" fmla="*/ 199 h 210"/>
                <a:gd name="T94" fmla="*/ 22 w 170"/>
                <a:gd name="T95" fmla="*/ 204 h 210"/>
                <a:gd name="T96" fmla="*/ 28 w 170"/>
                <a:gd name="T97" fmla="*/ 193 h 210"/>
                <a:gd name="T98" fmla="*/ 102 w 170"/>
                <a:gd name="T99" fmla="*/ 6 h 210"/>
                <a:gd name="T100" fmla="*/ 141 w 170"/>
                <a:gd name="T101" fmla="*/ 6 h 210"/>
                <a:gd name="T102" fmla="*/ 153 w 170"/>
                <a:gd name="T103" fmla="*/ 0 h 210"/>
                <a:gd name="T104" fmla="*/ 147 w 170"/>
                <a:gd name="T105" fmla="*/ 17 h 210"/>
                <a:gd name="T106" fmla="*/ 170 w 170"/>
                <a:gd name="T107" fmla="*/ 29 h 210"/>
                <a:gd name="T108" fmla="*/ 153 w 170"/>
                <a:gd name="T109" fmla="*/ 34 h 210"/>
                <a:gd name="T110" fmla="*/ 124 w 170"/>
                <a:gd name="T111" fmla="*/ 51 h 210"/>
                <a:gd name="T112" fmla="*/ 124 w 170"/>
                <a:gd name="T113" fmla="*/ 40 h 210"/>
                <a:gd name="T114" fmla="*/ 119 w 170"/>
                <a:gd name="T115" fmla="*/ 34 h 210"/>
                <a:gd name="T116" fmla="*/ 124 w 170"/>
                <a:gd name="T117" fmla="*/ 29 h 210"/>
                <a:gd name="T118" fmla="*/ 113 w 170"/>
                <a:gd name="T119" fmla="*/ 29 h 210"/>
                <a:gd name="T120" fmla="*/ 102 w 170"/>
                <a:gd name="T121" fmla="*/ 23 h 210"/>
                <a:gd name="T122" fmla="*/ 107 w 170"/>
                <a:gd name="T123" fmla="*/ 1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210">
                  <a:moveTo>
                    <a:pt x="39" y="142"/>
                  </a:moveTo>
                  <a:lnTo>
                    <a:pt x="39" y="148"/>
                  </a:lnTo>
                  <a:lnTo>
                    <a:pt x="39" y="153"/>
                  </a:lnTo>
                  <a:lnTo>
                    <a:pt x="34" y="159"/>
                  </a:lnTo>
                  <a:lnTo>
                    <a:pt x="39" y="142"/>
                  </a:lnTo>
                  <a:close/>
                  <a:moveTo>
                    <a:pt x="79" y="6"/>
                  </a:moveTo>
                  <a:lnTo>
                    <a:pt x="73" y="12"/>
                  </a:lnTo>
                  <a:lnTo>
                    <a:pt x="85" y="17"/>
                  </a:lnTo>
                  <a:lnTo>
                    <a:pt x="85" y="23"/>
                  </a:lnTo>
                  <a:lnTo>
                    <a:pt x="90" y="29"/>
                  </a:lnTo>
                  <a:lnTo>
                    <a:pt x="90" y="34"/>
                  </a:lnTo>
                  <a:lnTo>
                    <a:pt x="90" y="40"/>
                  </a:lnTo>
                  <a:lnTo>
                    <a:pt x="96" y="46"/>
                  </a:lnTo>
                  <a:lnTo>
                    <a:pt x="102" y="46"/>
                  </a:lnTo>
                  <a:lnTo>
                    <a:pt x="102" y="51"/>
                  </a:lnTo>
                  <a:lnTo>
                    <a:pt x="107" y="51"/>
                  </a:lnTo>
                  <a:lnTo>
                    <a:pt x="113" y="57"/>
                  </a:lnTo>
                  <a:lnTo>
                    <a:pt x="119" y="63"/>
                  </a:lnTo>
                  <a:lnTo>
                    <a:pt x="124" y="68"/>
                  </a:lnTo>
                  <a:lnTo>
                    <a:pt x="136" y="80"/>
                  </a:lnTo>
                  <a:lnTo>
                    <a:pt x="141" y="85"/>
                  </a:lnTo>
                  <a:lnTo>
                    <a:pt x="147" y="91"/>
                  </a:lnTo>
                  <a:lnTo>
                    <a:pt x="141" y="97"/>
                  </a:lnTo>
                  <a:lnTo>
                    <a:pt x="136" y="97"/>
                  </a:lnTo>
                  <a:lnTo>
                    <a:pt x="119" y="108"/>
                  </a:lnTo>
                  <a:lnTo>
                    <a:pt x="102" y="119"/>
                  </a:lnTo>
                  <a:lnTo>
                    <a:pt x="85" y="131"/>
                  </a:lnTo>
                  <a:lnTo>
                    <a:pt x="79" y="131"/>
                  </a:lnTo>
                  <a:lnTo>
                    <a:pt x="73" y="131"/>
                  </a:lnTo>
                  <a:lnTo>
                    <a:pt x="68" y="125"/>
                  </a:lnTo>
                  <a:lnTo>
                    <a:pt x="62" y="119"/>
                  </a:lnTo>
                  <a:lnTo>
                    <a:pt x="62" y="114"/>
                  </a:lnTo>
                  <a:lnTo>
                    <a:pt x="62" y="108"/>
                  </a:lnTo>
                  <a:lnTo>
                    <a:pt x="62" y="102"/>
                  </a:lnTo>
                  <a:lnTo>
                    <a:pt x="45" y="97"/>
                  </a:lnTo>
                  <a:lnTo>
                    <a:pt x="45" y="102"/>
                  </a:lnTo>
                  <a:lnTo>
                    <a:pt x="45" y="97"/>
                  </a:lnTo>
                  <a:lnTo>
                    <a:pt x="45" y="91"/>
                  </a:lnTo>
                  <a:lnTo>
                    <a:pt x="39" y="85"/>
                  </a:lnTo>
                  <a:lnTo>
                    <a:pt x="39" y="91"/>
                  </a:lnTo>
                  <a:lnTo>
                    <a:pt x="34" y="91"/>
                  </a:lnTo>
                  <a:lnTo>
                    <a:pt x="28" y="85"/>
                  </a:lnTo>
                  <a:lnTo>
                    <a:pt x="28" y="80"/>
                  </a:lnTo>
                  <a:lnTo>
                    <a:pt x="22" y="80"/>
                  </a:lnTo>
                  <a:lnTo>
                    <a:pt x="22" y="74"/>
                  </a:lnTo>
                  <a:lnTo>
                    <a:pt x="17" y="74"/>
                  </a:lnTo>
                  <a:lnTo>
                    <a:pt x="17" y="68"/>
                  </a:lnTo>
                  <a:lnTo>
                    <a:pt x="11" y="68"/>
                  </a:lnTo>
                  <a:lnTo>
                    <a:pt x="11" y="63"/>
                  </a:lnTo>
                  <a:lnTo>
                    <a:pt x="5" y="63"/>
                  </a:lnTo>
                  <a:lnTo>
                    <a:pt x="11" y="57"/>
                  </a:lnTo>
                  <a:lnTo>
                    <a:pt x="11" y="51"/>
                  </a:lnTo>
                  <a:lnTo>
                    <a:pt x="5" y="51"/>
                  </a:lnTo>
                  <a:lnTo>
                    <a:pt x="11" y="46"/>
                  </a:lnTo>
                  <a:lnTo>
                    <a:pt x="5" y="46"/>
                  </a:lnTo>
                  <a:lnTo>
                    <a:pt x="5" y="51"/>
                  </a:lnTo>
                  <a:lnTo>
                    <a:pt x="5" y="46"/>
                  </a:lnTo>
                  <a:lnTo>
                    <a:pt x="0" y="46"/>
                  </a:lnTo>
                  <a:lnTo>
                    <a:pt x="17" y="34"/>
                  </a:lnTo>
                  <a:lnTo>
                    <a:pt x="22" y="29"/>
                  </a:lnTo>
                  <a:lnTo>
                    <a:pt x="45" y="23"/>
                  </a:lnTo>
                  <a:lnTo>
                    <a:pt x="62" y="17"/>
                  </a:lnTo>
                  <a:lnTo>
                    <a:pt x="73" y="6"/>
                  </a:lnTo>
                  <a:lnTo>
                    <a:pt x="79" y="6"/>
                  </a:lnTo>
                  <a:close/>
                  <a:moveTo>
                    <a:pt x="28" y="193"/>
                  </a:moveTo>
                  <a:lnTo>
                    <a:pt x="34" y="187"/>
                  </a:lnTo>
                  <a:lnTo>
                    <a:pt x="28" y="182"/>
                  </a:lnTo>
                  <a:lnTo>
                    <a:pt x="34" y="182"/>
                  </a:lnTo>
                  <a:lnTo>
                    <a:pt x="28" y="176"/>
                  </a:lnTo>
                  <a:lnTo>
                    <a:pt x="34" y="176"/>
                  </a:lnTo>
                  <a:lnTo>
                    <a:pt x="39" y="170"/>
                  </a:lnTo>
                  <a:lnTo>
                    <a:pt x="56" y="170"/>
                  </a:lnTo>
                  <a:lnTo>
                    <a:pt x="62" y="165"/>
                  </a:lnTo>
                  <a:lnTo>
                    <a:pt x="62" y="159"/>
                  </a:lnTo>
                  <a:lnTo>
                    <a:pt x="68" y="159"/>
                  </a:lnTo>
                  <a:lnTo>
                    <a:pt x="73" y="159"/>
                  </a:lnTo>
                  <a:lnTo>
                    <a:pt x="79" y="153"/>
                  </a:lnTo>
                  <a:lnTo>
                    <a:pt x="79" y="148"/>
                  </a:lnTo>
                  <a:lnTo>
                    <a:pt x="85" y="148"/>
                  </a:lnTo>
                  <a:lnTo>
                    <a:pt x="85" y="142"/>
                  </a:lnTo>
                  <a:lnTo>
                    <a:pt x="96" y="136"/>
                  </a:lnTo>
                  <a:lnTo>
                    <a:pt x="107" y="136"/>
                  </a:lnTo>
                  <a:lnTo>
                    <a:pt x="107" y="131"/>
                  </a:lnTo>
                  <a:lnTo>
                    <a:pt x="113" y="131"/>
                  </a:lnTo>
                  <a:lnTo>
                    <a:pt x="130" y="125"/>
                  </a:lnTo>
                  <a:lnTo>
                    <a:pt x="141" y="119"/>
                  </a:lnTo>
                  <a:lnTo>
                    <a:pt x="141" y="114"/>
                  </a:lnTo>
                  <a:lnTo>
                    <a:pt x="147" y="114"/>
                  </a:lnTo>
                  <a:lnTo>
                    <a:pt x="147" y="125"/>
                  </a:lnTo>
                  <a:lnTo>
                    <a:pt x="141" y="131"/>
                  </a:lnTo>
                  <a:lnTo>
                    <a:pt x="102" y="148"/>
                  </a:lnTo>
                  <a:lnTo>
                    <a:pt x="90" y="159"/>
                  </a:lnTo>
                  <a:lnTo>
                    <a:pt x="56" y="176"/>
                  </a:lnTo>
                  <a:lnTo>
                    <a:pt x="34" y="199"/>
                  </a:lnTo>
                  <a:lnTo>
                    <a:pt x="22" y="210"/>
                  </a:lnTo>
                  <a:lnTo>
                    <a:pt x="22" y="204"/>
                  </a:lnTo>
                  <a:lnTo>
                    <a:pt x="22" y="199"/>
                  </a:lnTo>
                  <a:lnTo>
                    <a:pt x="28" y="193"/>
                  </a:lnTo>
                  <a:close/>
                  <a:moveTo>
                    <a:pt x="102" y="12"/>
                  </a:moveTo>
                  <a:lnTo>
                    <a:pt x="102" y="6"/>
                  </a:lnTo>
                  <a:lnTo>
                    <a:pt x="130" y="6"/>
                  </a:lnTo>
                  <a:lnTo>
                    <a:pt x="141" y="6"/>
                  </a:lnTo>
                  <a:lnTo>
                    <a:pt x="147" y="0"/>
                  </a:lnTo>
                  <a:lnTo>
                    <a:pt x="153" y="0"/>
                  </a:lnTo>
                  <a:lnTo>
                    <a:pt x="147" y="12"/>
                  </a:lnTo>
                  <a:lnTo>
                    <a:pt x="147" y="17"/>
                  </a:lnTo>
                  <a:lnTo>
                    <a:pt x="170" y="17"/>
                  </a:lnTo>
                  <a:lnTo>
                    <a:pt x="170" y="29"/>
                  </a:lnTo>
                  <a:lnTo>
                    <a:pt x="164" y="29"/>
                  </a:lnTo>
                  <a:lnTo>
                    <a:pt x="153" y="34"/>
                  </a:lnTo>
                  <a:lnTo>
                    <a:pt x="130" y="51"/>
                  </a:lnTo>
                  <a:lnTo>
                    <a:pt x="124" y="51"/>
                  </a:lnTo>
                  <a:lnTo>
                    <a:pt x="124" y="46"/>
                  </a:lnTo>
                  <a:lnTo>
                    <a:pt x="124" y="40"/>
                  </a:lnTo>
                  <a:lnTo>
                    <a:pt x="124" y="34"/>
                  </a:lnTo>
                  <a:lnTo>
                    <a:pt x="119" y="34"/>
                  </a:lnTo>
                  <a:lnTo>
                    <a:pt x="124" y="34"/>
                  </a:lnTo>
                  <a:lnTo>
                    <a:pt x="124" y="29"/>
                  </a:lnTo>
                  <a:lnTo>
                    <a:pt x="119" y="29"/>
                  </a:lnTo>
                  <a:lnTo>
                    <a:pt x="113" y="29"/>
                  </a:lnTo>
                  <a:lnTo>
                    <a:pt x="102" y="29"/>
                  </a:lnTo>
                  <a:lnTo>
                    <a:pt x="102" y="23"/>
                  </a:lnTo>
                  <a:lnTo>
                    <a:pt x="102" y="17"/>
                  </a:lnTo>
                  <a:lnTo>
                    <a:pt x="107" y="12"/>
                  </a:lnTo>
                  <a:lnTo>
                    <a:pt x="10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3" name="Freeform 196">
              <a:extLst>
                <a:ext uri="{FF2B5EF4-FFF2-40B4-BE49-F238E27FC236}">
                  <a16:creationId xmlns:a16="http://schemas.microsoft.com/office/drawing/2014/main" id="{4F07B247-638A-7DCE-D755-76092D085D80}"/>
                </a:ext>
              </a:extLst>
            </p:cNvPr>
            <p:cNvSpPr>
              <a:spLocks/>
            </p:cNvSpPr>
            <p:nvPr/>
          </p:nvSpPr>
          <p:spPr bwMode="auto">
            <a:xfrm>
              <a:off x="4187" y="2493"/>
              <a:ext cx="176" cy="114"/>
            </a:xfrm>
            <a:custGeom>
              <a:avLst/>
              <a:gdLst>
                <a:gd name="T0" fmla="*/ 68 w 176"/>
                <a:gd name="T1" fmla="*/ 0 h 114"/>
                <a:gd name="T2" fmla="*/ 91 w 176"/>
                <a:gd name="T3" fmla="*/ 0 h 114"/>
                <a:gd name="T4" fmla="*/ 147 w 176"/>
                <a:gd name="T5" fmla="*/ 0 h 114"/>
                <a:gd name="T6" fmla="*/ 170 w 176"/>
                <a:gd name="T7" fmla="*/ 12 h 114"/>
                <a:gd name="T8" fmla="*/ 176 w 176"/>
                <a:gd name="T9" fmla="*/ 97 h 114"/>
                <a:gd name="T10" fmla="*/ 170 w 176"/>
                <a:gd name="T11" fmla="*/ 103 h 114"/>
                <a:gd name="T12" fmla="*/ 164 w 176"/>
                <a:gd name="T13" fmla="*/ 91 h 114"/>
                <a:gd name="T14" fmla="*/ 153 w 176"/>
                <a:gd name="T15" fmla="*/ 91 h 114"/>
                <a:gd name="T16" fmla="*/ 159 w 176"/>
                <a:gd name="T17" fmla="*/ 97 h 114"/>
                <a:gd name="T18" fmla="*/ 153 w 176"/>
                <a:gd name="T19" fmla="*/ 103 h 114"/>
                <a:gd name="T20" fmla="*/ 142 w 176"/>
                <a:gd name="T21" fmla="*/ 103 h 114"/>
                <a:gd name="T22" fmla="*/ 136 w 176"/>
                <a:gd name="T23" fmla="*/ 108 h 114"/>
                <a:gd name="T24" fmla="*/ 125 w 176"/>
                <a:gd name="T25" fmla="*/ 108 h 114"/>
                <a:gd name="T26" fmla="*/ 119 w 176"/>
                <a:gd name="T27" fmla="*/ 103 h 114"/>
                <a:gd name="T28" fmla="*/ 113 w 176"/>
                <a:gd name="T29" fmla="*/ 103 h 114"/>
                <a:gd name="T30" fmla="*/ 96 w 176"/>
                <a:gd name="T31" fmla="*/ 108 h 114"/>
                <a:gd name="T32" fmla="*/ 85 w 176"/>
                <a:gd name="T33" fmla="*/ 108 h 114"/>
                <a:gd name="T34" fmla="*/ 74 w 176"/>
                <a:gd name="T35" fmla="*/ 108 h 114"/>
                <a:gd name="T36" fmla="*/ 68 w 176"/>
                <a:gd name="T37" fmla="*/ 114 h 114"/>
                <a:gd name="T38" fmla="*/ 57 w 176"/>
                <a:gd name="T39" fmla="*/ 114 h 114"/>
                <a:gd name="T40" fmla="*/ 51 w 176"/>
                <a:gd name="T41" fmla="*/ 108 h 114"/>
                <a:gd name="T42" fmla="*/ 62 w 176"/>
                <a:gd name="T43" fmla="*/ 103 h 114"/>
                <a:gd name="T44" fmla="*/ 74 w 176"/>
                <a:gd name="T45" fmla="*/ 86 h 114"/>
                <a:gd name="T46" fmla="*/ 79 w 176"/>
                <a:gd name="T47" fmla="*/ 80 h 114"/>
                <a:gd name="T48" fmla="*/ 79 w 176"/>
                <a:gd name="T49" fmla="*/ 63 h 114"/>
                <a:gd name="T50" fmla="*/ 79 w 176"/>
                <a:gd name="T51" fmla="*/ 46 h 114"/>
                <a:gd name="T52" fmla="*/ 74 w 176"/>
                <a:gd name="T53" fmla="*/ 40 h 114"/>
                <a:gd name="T54" fmla="*/ 68 w 176"/>
                <a:gd name="T55" fmla="*/ 35 h 114"/>
                <a:gd name="T56" fmla="*/ 57 w 176"/>
                <a:gd name="T57" fmla="*/ 35 h 114"/>
                <a:gd name="T58" fmla="*/ 45 w 176"/>
                <a:gd name="T59" fmla="*/ 40 h 114"/>
                <a:gd name="T60" fmla="*/ 34 w 176"/>
                <a:gd name="T61" fmla="*/ 52 h 114"/>
                <a:gd name="T62" fmla="*/ 34 w 176"/>
                <a:gd name="T63" fmla="*/ 63 h 114"/>
                <a:gd name="T64" fmla="*/ 23 w 176"/>
                <a:gd name="T65" fmla="*/ 74 h 114"/>
                <a:gd name="T66" fmla="*/ 17 w 176"/>
                <a:gd name="T67" fmla="*/ 69 h 114"/>
                <a:gd name="T68" fmla="*/ 17 w 176"/>
                <a:gd name="T69" fmla="*/ 69 h 114"/>
                <a:gd name="T70" fmla="*/ 17 w 176"/>
                <a:gd name="T71" fmla="*/ 57 h 114"/>
                <a:gd name="T72" fmla="*/ 11 w 176"/>
                <a:gd name="T73" fmla="*/ 52 h 114"/>
                <a:gd name="T74" fmla="*/ 11 w 176"/>
                <a:gd name="T75" fmla="*/ 52 h 114"/>
                <a:gd name="T76" fmla="*/ 17 w 176"/>
                <a:gd name="T77" fmla="*/ 40 h 114"/>
                <a:gd name="T78" fmla="*/ 17 w 176"/>
                <a:gd name="T79" fmla="*/ 29 h 114"/>
                <a:gd name="T80" fmla="*/ 23 w 176"/>
                <a:gd name="T81" fmla="*/ 23 h 114"/>
                <a:gd name="T82" fmla="*/ 17 w 176"/>
                <a:gd name="T83" fmla="*/ 18 h 114"/>
                <a:gd name="T84" fmla="*/ 11 w 176"/>
                <a:gd name="T85" fmla="*/ 12 h 114"/>
                <a:gd name="T86" fmla="*/ 6 w 176"/>
                <a:gd name="T87" fmla="*/ 6 h 114"/>
                <a:gd name="T88" fmla="*/ 0 w 176"/>
                <a:gd name="T8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14">
                  <a:moveTo>
                    <a:pt x="0" y="0"/>
                  </a:moveTo>
                  <a:lnTo>
                    <a:pt x="68" y="0"/>
                  </a:lnTo>
                  <a:lnTo>
                    <a:pt x="79" y="0"/>
                  </a:lnTo>
                  <a:lnTo>
                    <a:pt x="91" y="0"/>
                  </a:lnTo>
                  <a:lnTo>
                    <a:pt x="125" y="0"/>
                  </a:lnTo>
                  <a:lnTo>
                    <a:pt x="147" y="0"/>
                  </a:lnTo>
                  <a:lnTo>
                    <a:pt x="170" y="0"/>
                  </a:lnTo>
                  <a:lnTo>
                    <a:pt x="170" y="12"/>
                  </a:lnTo>
                  <a:lnTo>
                    <a:pt x="170" y="18"/>
                  </a:lnTo>
                  <a:lnTo>
                    <a:pt x="176" y="97"/>
                  </a:lnTo>
                  <a:lnTo>
                    <a:pt x="176" y="103"/>
                  </a:lnTo>
                  <a:lnTo>
                    <a:pt x="170" y="103"/>
                  </a:lnTo>
                  <a:lnTo>
                    <a:pt x="170" y="91"/>
                  </a:lnTo>
                  <a:lnTo>
                    <a:pt x="164" y="91"/>
                  </a:lnTo>
                  <a:lnTo>
                    <a:pt x="159" y="91"/>
                  </a:lnTo>
                  <a:lnTo>
                    <a:pt x="153" y="91"/>
                  </a:lnTo>
                  <a:lnTo>
                    <a:pt x="153" y="97"/>
                  </a:lnTo>
                  <a:lnTo>
                    <a:pt x="159" y="97"/>
                  </a:lnTo>
                  <a:lnTo>
                    <a:pt x="159" y="103"/>
                  </a:lnTo>
                  <a:lnTo>
                    <a:pt x="153" y="103"/>
                  </a:lnTo>
                  <a:lnTo>
                    <a:pt x="147" y="103"/>
                  </a:lnTo>
                  <a:lnTo>
                    <a:pt x="142" y="103"/>
                  </a:lnTo>
                  <a:lnTo>
                    <a:pt x="136" y="103"/>
                  </a:lnTo>
                  <a:lnTo>
                    <a:pt x="136" y="108"/>
                  </a:lnTo>
                  <a:lnTo>
                    <a:pt x="130" y="108"/>
                  </a:lnTo>
                  <a:lnTo>
                    <a:pt x="125" y="108"/>
                  </a:lnTo>
                  <a:lnTo>
                    <a:pt x="125" y="103"/>
                  </a:lnTo>
                  <a:lnTo>
                    <a:pt x="119" y="103"/>
                  </a:lnTo>
                  <a:lnTo>
                    <a:pt x="119" y="97"/>
                  </a:lnTo>
                  <a:lnTo>
                    <a:pt x="113" y="103"/>
                  </a:lnTo>
                  <a:lnTo>
                    <a:pt x="102" y="103"/>
                  </a:lnTo>
                  <a:lnTo>
                    <a:pt x="96" y="108"/>
                  </a:lnTo>
                  <a:lnTo>
                    <a:pt x="91" y="108"/>
                  </a:lnTo>
                  <a:lnTo>
                    <a:pt x="85" y="108"/>
                  </a:lnTo>
                  <a:lnTo>
                    <a:pt x="79" y="108"/>
                  </a:lnTo>
                  <a:lnTo>
                    <a:pt x="74" y="108"/>
                  </a:lnTo>
                  <a:lnTo>
                    <a:pt x="74" y="114"/>
                  </a:lnTo>
                  <a:lnTo>
                    <a:pt x="68" y="114"/>
                  </a:lnTo>
                  <a:lnTo>
                    <a:pt x="62" y="114"/>
                  </a:lnTo>
                  <a:lnTo>
                    <a:pt x="57" y="114"/>
                  </a:lnTo>
                  <a:lnTo>
                    <a:pt x="57" y="108"/>
                  </a:lnTo>
                  <a:lnTo>
                    <a:pt x="51" y="108"/>
                  </a:lnTo>
                  <a:lnTo>
                    <a:pt x="57" y="108"/>
                  </a:lnTo>
                  <a:lnTo>
                    <a:pt x="62" y="103"/>
                  </a:lnTo>
                  <a:lnTo>
                    <a:pt x="68" y="97"/>
                  </a:lnTo>
                  <a:lnTo>
                    <a:pt x="74" y="86"/>
                  </a:lnTo>
                  <a:lnTo>
                    <a:pt x="74" y="80"/>
                  </a:lnTo>
                  <a:lnTo>
                    <a:pt x="79" y="80"/>
                  </a:lnTo>
                  <a:lnTo>
                    <a:pt x="79" y="69"/>
                  </a:lnTo>
                  <a:lnTo>
                    <a:pt x="79" y="63"/>
                  </a:lnTo>
                  <a:lnTo>
                    <a:pt x="79" y="57"/>
                  </a:lnTo>
                  <a:lnTo>
                    <a:pt x="79" y="46"/>
                  </a:lnTo>
                  <a:lnTo>
                    <a:pt x="79" y="40"/>
                  </a:lnTo>
                  <a:lnTo>
                    <a:pt x="74" y="40"/>
                  </a:lnTo>
                  <a:lnTo>
                    <a:pt x="68" y="40"/>
                  </a:lnTo>
                  <a:lnTo>
                    <a:pt x="68" y="35"/>
                  </a:lnTo>
                  <a:lnTo>
                    <a:pt x="62" y="35"/>
                  </a:lnTo>
                  <a:lnTo>
                    <a:pt x="57" y="35"/>
                  </a:lnTo>
                  <a:lnTo>
                    <a:pt x="51" y="40"/>
                  </a:lnTo>
                  <a:lnTo>
                    <a:pt x="45" y="40"/>
                  </a:lnTo>
                  <a:lnTo>
                    <a:pt x="40" y="46"/>
                  </a:lnTo>
                  <a:lnTo>
                    <a:pt x="34" y="52"/>
                  </a:lnTo>
                  <a:lnTo>
                    <a:pt x="34" y="57"/>
                  </a:lnTo>
                  <a:lnTo>
                    <a:pt x="34" y="63"/>
                  </a:lnTo>
                  <a:lnTo>
                    <a:pt x="28" y="69"/>
                  </a:lnTo>
                  <a:lnTo>
                    <a:pt x="23" y="74"/>
                  </a:lnTo>
                  <a:lnTo>
                    <a:pt x="17" y="74"/>
                  </a:lnTo>
                  <a:lnTo>
                    <a:pt x="17" y="69"/>
                  </a:lnTo>
                  <a:lnTo>
                    <a:pt x="11" y="69"/>
                  </a:lnTo>
                  <a:lnTo>
                    <a:pt x="17" y="69"/>
                  </a:lnTo>
                  <a:lnTo>
                    <a:pt x="17" y="63"/>
                  </a:lnTo>
                  <a:lnTo>
                    <a:pt x="17" y="57"/>
                  </a:lnTo>
                  <a:lnTo>
                    <a:pt x="11" y="57"/>
                  </a:lnTo>
                  <a:lnTo>
                    <a:pt x="11" y="52"/>
                  </a:lnTo>
                  <a:lnTo>
                    <a:pt x="11" y="57"/>
                  </a:lnTo>
                  <a:lnTo>
                    <a:pt x="11" y="52"/>
                  </a:lnTo>
                  <a:lnTo>
                    <a:pt x="17" y="46"/>
                  </a:lnTo>
                  <a:lnTo>
                    <a:pt x="17" y="40"/>
                  </a:lnTo>
                  <a:lnTo>
                    <a:pt x="17" y="35"/>
                  </a:lnTo>
                  <a:lnTo>
                    <a:pt x="17" y="29"/>
                  </a:lnTo>
                  <a:lnTo>
                    <a:pt x="17" y="23"/>
                  </a:lnTo>
                  <a:lnTo>
                    <a:pt x="23" y="23"/>
                  </a:lnTo>
                  <a:lnTo>
                    <a:pt x="23" y="18"/>
                  </a:lnTo>
                  <a:lnTo>
                    <a:pt x="17" y="18"/>
                  </a:lnTo>
                  <a:lnTo>
                    <a:pt x="11" y="18"/>
                  </a:lnTo>
                  <a:lnTo>
                    <a:pt x="11" y="12"/>
                  </a:lnTo>
                  <a:lnTo>
                    <a:pt x="6" y="12"/>
                  </a:lnTo>
                  <a:lnTo>
                    <a:pt x="6" y="6"/>
                  </a:lnTo>
                  <a:lnTo>
                    <a:pt x="0" y="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 name="Freeform 197">
              <a:extLst>
                <a:ext uri="{FF2B5EF4-FFF2-40B4-BE49-F238E27FC236}">
                  <a16:creationId xmlns:a16="http://schemas.microsoft.com/office/drawing/2014/main" id="{2E1E5312-F9D3-0661-A458-2AA9BE958C7D}"/>
                </a:ext>
              </a:extLst>
            </p:cNvPr>
            <p:cNvSpPr>
              <a:spLocks/>
            </p:cNvSpPr>
            <p:nvPr/>
          </p:nvSpPr>
          <p:spPr bwMode="auto">
            <a:xfrm>
              <a:off x="2611" y="2323"/>
              <a:ext cx="272" cy="222"/>
            </a:xfrm>
            <a:custGeom>
              <a:avLst/>
              <a:gdLst>
                <a:gd name="T0" fmla="*/ 266 w 272"/>
                <a:gd name="T1" fmla="*/ 80 h 222"/>
                <a:gd name="T2" fmla="*/ 221 w 272"/>
                <a:gd name="T3" fmla="*/ 80 h 222"/>
                <a:gd name="T4" fmla="*/ 210 w 272"/>
                <a:gd name="T5" fmla="*/ 74 h 222"/>
                <a:gd name="T6" fmla="*/ 210 w 272"/>
                <a:gd name="T7" fmla="*/ 91 h 222"/>
                <a:gd name="T8" fmla="*/ 204 w 272"/>
                <a:gd name="T9" fmla="*/ 91 h 222"/>
                <a:gd name="T10" fmla="*/ 198 w 272"/>
                <a:gd name="T11" fmla="*/ 131 h 222"/>
                <a:gd name="T12" fmla="*/ 193 w 272"/>
                <a:gd name="T13" fmla="*/ 131 h 222"/>
                <a:gd name="T14" fmla="*/ 193 w 272"/>
                <a:gd name="T15" fmla="*/ 136 h 222"/>
                <a:gd name="T16" fmla="*/ 193 w 272"/>
                <a:gd name="T17" fmla="*/ 142 h 222"/>
                <a:gd name="T18" fmla="*/ 193 w 272"/>
                <a:gd name="T19" fmla="*/ 148 h 222"/>
                <a:gd name="T20" fmla="*/ 187 w 272"/>
                <a:gd name="T21" fmla="*/ 148 h 222"/>
                <a:gd name="T22" fmla="*/ 187 w 272"/>
                <a:gd name="T23" fmla="*/ 153 h 222"/>
                <a:gd name="T24" fmla="*/ 193 w 272"/>
                <a:gd name="T25" fmla="*/ 159 h 222"/>
                <a:gd name="T26" fmla="*/ 193 w 272"/>
                <a:gd name="T27" fmla="*/ 165 h 222"/>
                <a:gd name="T28" fmla="*/ 187 w 272"/>
                <a:gd name="T29" fmla="*/ 165 h 222"/>
                <a:gd name="T30" fmla="*/ 187 w 272"/>
                <a:gd name="T31" fmla="*/ 170 h 222"/>
                <a:gd name="T32" fmla="*/ 187 w 272"/>
                <a:gd name="T33" fmla="*/ 176 h 222"/>
                <a:gd name="T34" fmla="*/ 187 w 272"/>
                <a:gd name="T35" fmla="*/ 182 h 222"/>
                <a:gd name="T36" fmla="*/ 187 w 272"/>
                <a:gd name="T37" fmla="*/ 188 h 222"/>
                <a:gd name="T38" fmla="*/ 176 w 272"/>
                <a:gd name="T39" fmla="*/ 193 h 222"/>
                <a:gd name="T40" fmla="*/ 181 w 272"/>
                <a:gd name="T41" fmla="*/ 193 h 222"/>
                <a:gd name="T42" fmla="*/ 181 w 272"/>
                <a:gd name="T43" fmla="*/ 199 h 222"/>
                <a:gd name="T44" fmla="*/ 187 w 272"/>
                <a:gd name="T45" fmla="*/ 199 h 222"/>
                <a:gd name="T46" fmla="*/ 187 w 272"/>
                <a:gd name="T47" fmla="*/ 205 h 222"/>
                <a:gd name="T48" fmla="*/ 187 w 272"/>
                <a:gd name="T49" fmla="*/ 210 h 222"/>
                <a:gd name="T50" fmla="*/ 193 w 272"/>
                <a:gd name="T51" fmla="*/ 216 h 222"/>
                <a:gd name="T52" fmla="*/ 193 w 272"/>
                <a:gd name="T53" fmla="*/ 222 h 222"/>
                <a:gd name="T54" fmla="*/ 164 w 272"/>
                <a:gd name="T55" fmla="*/ 216 h 222"/>
                <a:gd name="T56" fmla="*/ 0 w 272"/>
                <a:gd name="T57" fmla="*/ 210 h 222"/>
                <a:gd name="T58" fmla="*/ 11 w 272"/>
                <a:gd name="T59" fmla="*/ 0 h 222"/>
                <a:gd name="T60" fmla="*/ 28 w 272"/>
                <a:gd name="T61" fmla="*/ 0 h 222"/>
                <a:gd name="T62" fmla="*/ 68 w 272"/>
                <a:gd name="T63" fmla="*/ 0 h 222"/>
                <a:gd name="T64" fmla="*/ 170 w 272"/>
                <a:gd name="T65" fmla="*/ 6 h 222"/>
                <a:gd name="T66" fmla="*/ 227 w 272"/>
                <a:gd name="T67" fmla="*/ 12 h 222"/>
                <a:gd name="T68" fmla="*/ 272 w 272"/>
                <a:gd name="T69" fmla="*/ 12 h 222"/>
                <a:gd name="T70" fmla="*/ 266 w 272"/>
                <a:gd name="T71" fmla="*/ 8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222">
                  <a:moveTo>
                    <a:pt x="266" y="80"/>
                  </a:moveTo>
                  <a:lnTo>
                    <a:pt x="221" y="80"/>
                  </a:lnTo>
                  <a:lnTo>
                    <a:pt x="210" y="74"/>
                  </a:lnTo>
                  <a:lnTo>
                    <a:pt x="210" y="91"/>
                  </a:lnTo>
                  <a:lnTo>
                    <a:pt x="204" y="91"/>
                  </a:lnTo>
                  <a:lnTo>
                    <a:pt x="198" y="131"/>
                  </a:lnTo>
                  <a:lnTo>
                    <a:pt x="193" y="131"/>
                  </a:lnTo>
                  <a:lnTo>
                    <a:pt x="193" y="136"/>
                  </a:lnTo>
                  <a:lnTo>
                    <a:pt x="193" y="142"/>
                  </a:lnTo>
                  <a:lnTo>
                    <a:pt x="193" y="148"/>
                  </a:lnTo>
                  <a:lnTo>
                    <a:pt x="187" y="148"/>
                  </a:lnTo>
                  <a:lnTo>
                    <a:pt x="187" y="153"/>
                  </a:lnTo>
                  <a:lnTo>
                    <a:pt x="193" y="159"/>
                  </a:lnTo>
                  <a:lnTo>
                    <a:pt x="193" y="165"/>
                  </a:lnTo>
                  <a:lnTo>
                    <a:pt x="187" y="165"/>
                  </a:lnTo>
                  <a:lnTo>
                    <a:pt x="187" y="170"/>
                  </a:lnTo>
                  <a:lnTo>
                    <a:pt x="187" y="176"/>
                  </a:lnTo>
                  <a:lnTo>
                    <a:pt x="187" y="182"/>
                  </a:lnTo>
                  <a:lnTo>
                    <a:pt x="187" y="188"/>
                  </a:lnTo>
                  <a:lnTo>
                    <a:pt x="176" y="193"/>
                  </a:lnTo>
                  <a:lnTo>
                    <a:pt x="181" y="193"/>
                  </a:lnTo>
                  <a:lnTo>
                    <a:pt x="181" y="199"/>
                  </a:lnTo>
                  <a:lnTo>
                    <a:pt x="187" y="199"/>
                  </a:lnTo>
                  <a:lnTo>
                    <a:pt x="187" y="205"/>
                  </a:lnTo>
                  <a:lnTo>
                    <a:pt x="187" y="210"/>
                  </a:lnTo>
                  <a:lnTo>
                    <a:pt x="193" y="216"/>
                  </a:lnTo>
                  <a:lnTo>
                    <a:pt x="193" y="222"/>
                  </a:lnTo>
                  <a:lnTo>
                    <a:pt x="164" y="216"/>
                  </a:lnTo>
                  <a:lnTo>
                    <a:pt x="0" y="210"/>
                  </a:lnTo>
                  <a:lnTo>
                    <a:pt x="11" y="0"/>
                  </a:lnTo>
                  <a:lnTo>
                    <a:pt x="28" y="0"/>
                  </a:lnTo>
                  <a:lnTo>
                    <a:pt x="68" y="0"/>
                  </a:lnTo>
                  <a:lnTo>
                    <a:pt x="170" y="6"/>
                  </a:lnTo>
                  <a:lnTo>
                    <a:pt x="227" y="12"/>
                  </a:lnTo>
                  <a:lnTo>
                    <a:pt x="272" y="12"/>
                  </a:lnTo>
                  <a:lnTo>
                    <a:pt x="266"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5" name="Freeform 198">
              <a:extLst>
                <a:ext uri="{FF2B5EF4-FFF2-40B4-BE49-F238E27FC236}">
                  <a16:creationId xmlns:a16="http://schemas.microsoft.com/office/drawing/2014/main" id="{1626A014-05FB-0FD6-11D4-827FB6FD5E45}"/>
                </a:ext>
              </a:extLst>
            </p:cNvPr>
            <p:cNvSpPr>
              <a:spLocks noEditPoints="1"/>
            </p:cNvSpPr>
            <p:nvPr/>
          </p:nvSpPr>
          <p:spPr bwMode="auto">
            <a:xfrm>
              <a:off x="4119" y="2584"/>
              <a:ext cx="238" cy="165"/>
            </a:xfrm>
            <a:custGeom>
              <a:avLst/>
              <a:gdLst>
                <a:gd name="T0" fmla="*/ 11 w 238"/>
                <a:gd name="T1" fmla="*/ 12 h 165"/>
                <a:gd name="T2" fmla="*/ 11 w 238"/>
                <a:gd name="T3" fmla="*/ 12 h 165"/>
                <a:gd name="T4" fmla="*/ 11 w 238"/>
                <a:gd name="T5" fmla="*/ 17 h 165"/>
                <a:gd name="T6" fmla="*/ 11 w 238"/>
                <a:gd name="T7" fmla="*/ 17 h 165"/>
                <a:gd name="T8" fmla="*/ 17 w 238"/>
                <a:gd name="T9" fmla="*/ 29 h 165"/>
                <a:gd name="T10" fmla="*/ 17 w 238"/>
                <a:gd name="T11" fmla="*/ 29 h 165"/>
                <a:gd name="T12" fmla="*/ 22 w 238"/>
                <a:gd name="T13" fmla="*/ 29 h 165"/>
                <a:gd name="T14" fmla="*/ 22 w 238"/>
                <a:gd name="T15" fmla="*/ 29 h 165"/>
                <a:gd name="T16" fmla="*/ 34 w 238"/>
                <a:gd name="T17" fmla="*/ 29 h 165"/>
                <a:gd name="T18" fmla="*/ 39 w 238"/>
                <a:gd name="T19" fmla="*/ 23 h 165"/>
                <a:gd name="T20" fmla="*/ 39 w 238"/>
                <a:gd name="T21" fmla="*/ 23 h 165"/>
                <a:gd name="T22" fmla="*/ 45 w 238"/>
                <a:gd name="T23" fmla="*/ 17 h 165"/>
                <a:gd name="T24" fmla="*/ 51 w 238"/>
                <a:gd name="T25" fmla="*/ 12 h 165"/>
                <a:gd name="T26" fmla="*/ 57 w 238"/>
                <a:gd name="T27" fmla="*/ 12 h 165"/>
                <a:gd name="T28" fmla="*/ 62 w 238"/>
                <a:gd name="T29" fmla="*/ 17 h 165"/>
                <a:gd name="T30" fmla="*/ 68 w 238"/>
                <a:gd name="T31" fmla="*/ 29 h 165"/>
                <a:gd name="T32" fmla="*/ 79 w 238"/>
                <a:gd name="T33" fmla="*/ 29 h 165"/>
                <a:gd name="T34" fmla="*/ 85 w 238"/>
                <a:gd name="T35" fmla="*/ 40 h 165"/>
                <a:gd name="T36" fmla="*/ 91 w 238"/>
                <a:gd name="T37" fmla="*/ 51 h 165"/>
                <a:gd name="T38" fmla="*/ 96 w 238"/>
                <a:gd name="T39" fmla="*/ 63 h 165"/>
                <a:gd name="T40" fmla="*/ 96 w 238"/>
                <a:gd name="T41" fmla="*/ 74 h 165"/>
                <a:gd name="T42" fmla="*/ 91 w 238"/>
                <a:gd name="T43" fmla="*/ 85 h 165"/>
                <a:gd name="T44" fmla="*/ 96 w 238"/>
                <a:gd name="T45" fmla="*/ 97 h 165"/>
                <a:gd name="T46" fmla="*/ 108 w 238"/>
                <a:gd name="T47" fmla="*/ 97 h 165"/>
                <a:gd name="T48" fmla="*/ 113 w 238"/>
                <a:gd name="T49" fmla="*/ 80 h 165"/>
                <a:gd name="T50" fmla="*/ 130 w 238"/>
                <a:gd name="T51" fmla="*/ 85 h 165"/>
                <a:gd name="T52" fmla="*/ 125 w 238"/>
                <a:gd name="T53" fmla="*/ 97 h 165"/>
                <a:gd name="T54" fmla="*/ 108 w 238"/>
                <a:gd name="T55" fmla="*/ 108 h 165"/>
                <a:gd name="T56" fmla="*/ 96 w 238"/>
                <a:gd name="T57" fmla="*/ 114 h 165"/>
                <a:gd name="T58" fmla="*/ 62 w 238"/>
                <a:gd name="T59" fmla="*/ 136 h 165"/>
                <a:gd name="T60" fmla="*/ 34 w 238"/>
                <a:gd name="T61" fmla="*/ 159 h 165"/>
                <a:gd name="T62" fmla="*/ 28 w 238"/>
                <a:gd name="T63" fmla="*/ 165 h 165"/>
                <a:gd name="T64" fmla="*/ 28 w 238"/>
                <a:gd name="T65" fmla="*/ 97 h 165"/>
                <a:gd name="T66" fmla="*/ 11 w 238"/>
                <a:gd name="T67" fmla="*/ 63 h 165"/>
                <a:gd name="T68" fmla="*/ 0 w 238"/>
                <a:gd name="T69" fmla="*/ 46 h 165"/>
                <a:gd name="T70" fmla="*/ 0 w 238"/>
                <a:gd name="T71" fmla="*/ 29 h 165"/>
                <a:gd name="T72" fmla="*/ 5 w 238"/>
                <a:gd name="T73" fmla="*/ 12 h 165"/>
                <a:gd name="T74" fmla="*/ 193 w 238"/>
                <a:gd name="T75" fmla="*/ 17 h 165"/>
                <a:gd name="T76" fmla="*/ 204 w 238"/>
                <a:gd name="T77" fmla="*/ 17 h 165"/>
                <a:gd name="T78" fmla="*/ 210 w 238"/>
                <a:gd name="T79" fmla="*/ 12 h 165"/>
                <a:gd name="T80" fmla="*/ 221 w 238"/>
                <a:gd name="T81" fmla="*/ 12 h 165"/>
                <a:gd name="T82" fmla="*/ 227 w 238"/>
                <a:gd name="T83" fmla="*/ 6 h 165"/>
                <a:gd name="T84" fmla="*/ 221 w 238"/>
                <a:gd name="T85" fmla="*/ 0 h 165"/>
                <a:gd name="T86" fmla="*/ 232 w 238"/>
                <a:gd name="T87" fmla="*/ 0 h 165"/>
                <a:gd name="T88" fmla="*/ 238 w 238"/>
                <a:gd name="T89" fmla="*/ 12 h 165"/>
                <a:gd name="T90" fmla="*/ 170 w 238"/>
                <a:gd name="T91" fmla="*/ 46 h 165"/>
                <a:gd name="T92" fmla="*/ 147 w 238"/>
                <a:gd name="T93" fmla="*/ 57 h 165"/>
                <a:gd name="T94" fmla="*/ 136 w 238"/>
                <a:gd name="T95" fmla="*/ 74 h 165"/>
                <a:gd name="T96" fmla="*/ 125 w 238"/>
                <a:gd name="T97" fmla="*/ 74 h 165"/>
                <a:gd name="T98" fmla="*/ 130 w 238"/>
                <a:gd name="T99" fmla="*/ 63 h 165"/>
                <a:gd name="T100" fmla="*/ 147 w 238"/>
                <a:gd name="T101" fmla="*/ 40 h 165"/>
                <a:gd name="T102" fmla="*/ 159 w 238"/>
                <a:gd name="T103" fmla="*/ 40 h 165"/>
                <a:gd name="T104" fmla="*/ 170 w 238"/>
                <a:gd name="T105" fmla="*/ 34 h 165"/>
                <a:gd name="T106" fmla="*/ 181 w 238"/>
                <a:gd name="T107" fmla="*/ 23 h 165"/>
                <a:gd name="T108" fmla="*/ 193 w 238"/>
                <a:gd name="T109" fmla="*/ 23 h 165"/>
                <a:gd name="T110" fmla="*/ 193 w 238"/>
                <a:gd name="T111"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165">
                  <a:moveTo>
                    <a:pt x="5" y="12"/>
                  </a:moveTo>
                  <a:lnTo>
                    <a:pt x="11" y="12"/>
                  </a:lnTo>
                  <a:lnTo>
                    <a:pt x="11" y="17"/>
                  </a:lnTo>
                  <a:lnTo>
                    <a:pt x="11" y="12"/>
                  </a:lnTo>
                  <a:lnTo>
                    <a:pt x="5" y="17"/>
                  </a:lnTo>
                  <a:lnTo>
                    <a:pt x="11" y="17"/>
                  </a:lnTo>
                  <a:lnTo>
                    <a:pt x="5" y="17"/>
                  </a:lnTo>
                  <a:lnTo>
                    <a:pt x="11" y="17"/>
                  </a:lnTo>
                  <a:lnTo>
                    <a:pt x="11" y="23"/>
                  </a:lnTo>
                  <a:lnTo>
                    <a:pt x="17" y="29"/>
                  </a:lnTo>
                  <a:lnTo>
                    <a:pt x="17" y="23"/>
                  </a:lnTo>
                  <a:lnTo>
                    <a:pt x="17" y="29"/>
                  </a:lnTo>
                  <a:lnTo>
                    <a:pt x="17" y="34"/>
                  </a:lnTo>
                  <a:lnTo>
                    <a:pt x="22" y="29"/>
                  </a:lnTo>
                  <a:lnTo>
                    <a:pt x="22" y="34"/>
                  </a:lnTo>
                  <a:lnTo>
                    <a:pt x="22" y="29"/>
                  </a:lnTo>
                  <a:lnTo>
                    <a:pt x="28" y="29"/>
                  </a:lnTo>
                  <a:lnTo>
                    <a:pt x="34" y="29"/>
                  </a:lnTo>
                  <a:lnTo>
                    <a:pt x="34" y="23"/>
                  </a:lnTo>
                  <a:lnTo>
                    <a:pt x="39" y="23"/>
                  </a:lnTo>
                  <a:lnTo>
                    <a:pt x="34" y="23"/>
                  </a:lnTo>
                  <a:lnTo>
                    <a:pt x="39" y="23"/>
                  </a:lnTo>
                  <a:lnTo>
                    <a:pt x="39" y="17"/>
                  </a:lnTo>
                  <a:lnTo>
                    <a:pt x="45" y="17"/>
                  </a:lnTo>
                  <a:lnTo>
                    <a:pt x="45" y="12"/>
                  </a:lnTo>
                  <a:lnTo>
                    <a:pt x="51" y="12"/>
                  </a:lnTo>
                  <a:lnTo>
                    <a:pt x="57" y="17"/>
                  </a:lnTo>
                  <a:lnTo>
                    <a:pt x="57" y="12"/>
                  </a:lnTo>
                  <a:lnTo>
                    <a:pt x="57" y="17"/>
                  </a:lnTo>
                  <a:lnTo>
                    <a:pt x="62" y="17"/>
                  </a:lnTo>
                  <a:lnTo>
                    <a:pt x="62" y="23"/>
                  </a:lnTo>
                  <a:lnTo>
                    <a:pt x="68" y="29"/>
                  </a:lnTo>
                  <a:lnTo>
                    <a:pt x="74" y="29"/>
                  </a:lnTo>
                  <a:lnTo>
                    <a:pt x="79" y="29"/>
                  </a:lnTo>
                  <a:lnTo>
                    <a:pt x="91" y="34"/>
                  </a:lnTo>
                  <a:lnTo>
                    <a:pt x="85" y="40"/>
                  </a:lnTo>
                  <a:lnTo>
                    <a:pt x="85" y="46"/>
                  </a:lnTo>
                  <a:lnTo>
                    <a:pt x="91" y="51"/>
                  </a:lnTo>
                  <a:lnTo>
                    <a:pt x="96" y="57"/>
                  </a:lnTo>
                  <a:lnTo>
                    <a:pt x="96" y="63"/>
                  </a:lnTo>
                  <a:lnTo>
                    <a:pt x="96" y="68"/>
                  </a:lnTo>
                  <a:lnTo>
                    <a:pt x="96" y="74"/>
                  </a:lnTo>
                  <a:lnTo>
                    <a:pt x="91" y="80"/>
                  </a:lnTo>
                  <a:lnTo>
                    <a:pt x="91" y="85"/>
                  </a:lnTo>
                  <a:lnTo>
                    <a:pt x="91" y="91"/>
                  </a:lnTo>
                  <a:lnTo>
                    <a:pt x="96" y="97"/>
                  </a:lnTo>
                  <a:lnTo>
                    <a:pt x="102" y="97"/>
                  </a:lnTo>
                  <a:lnTo>
                    <a:pt x="108" y="97"/>
                  </a:lnTo>
                  <a:lnTo>
                    <a:pt x="113" y="91"/>
                  </a:lnTo>
                  <a:lnTo>
                    <a:pt x="113" y="80"/>
                  </a:lnTo>
                  <a:lnTo>
                    <a:pt x="125" y="85"/>
                  </a:lnTo>
                  <a:lnTo>
                    <a:pt x="130" y="85"/>
                  </a:lnTo>
                  <a:lnTo>
                    <a:pt x="136" y="85"/>
                  </a:lnTo>
                  <a:lnTo>
                    <a:pt x="125" y="97"/>
                  </a:lnTo>
                  <a:lnTo>
                    <a:pt x="113" y="102"/>
                  </a:lnTo>
                  <a:lnTo>
                    <a:pt x="108" y="108"/>
                  </a:lnTo>
                  <a:lnTo>
                    <a:pt x="102" y="114"/>
                  </a:lnTo>
                  <a:lnTo>
                    <a:pt x="96" y="114"/>
                  </a:lnTo>
                  <a:lnTo>
                    <a:pt x="85" y="125"/>
                  </a:lnTo>
                  <a:lnTo>
                    <a:pt x="62" y="136"/>
                  </a:lnTo>
                  <a:lnTo>
                    <a:pt x="39" y="159"/>
                  </a:lnTo>
                  <a:lnTo>
                    <a:pt x="34" y="159"/>
                  </a:lnTo>
                  <a:lnTo>
                    <a:pt x="34" y="165"/>
                  </a:lnTo>
                  <a:lnTo>
                    <a:pt x="28" y="165"/>
                  </a:lnTo>
                  <a:lnTo>
                    <a:pt x="45" y="125"/>
                  </a:lnTo>
                  <a:lnTo>
                    <a:pt x="28" y="97"/>
                  </a:lnTo>
                  <a:lnTo>
                    <a:pt x="11" y="68"/>
                  </a:lnTo>
                  <a:lnTo>
                    <a:pt x="11" y="63"/>
                  </a:lnTo>
                  <a:lnTo>
                    <a:pt x="5" y="51"/>
                  </a:lnTo>
                  <a:lnTo>
                    <a:pt x="0" y="46"/>
                  </a:lnTo>
                  <a:lnTo>
                    <a:pt x="0" y="40"/>
                  </a:lnTo>
                  <a:lnTo>
                    <a:pt x="0" y="29"/>
                  </a:lnTo>
                  <a:lnTo>
                    <a:pt x="5" y="17"/>
                  </a:lnTo>
                  <a:lnTo>
                    <a:pt x="5" y="12"/>
                  </a:lnTo>
                  <a:close/>
                  <a:moveTo>
                    <a:pt x="193" y="12"/>
                  </a:moveTo>
                  <a:lnTo>
                    <a:pt x="193" y="17"/>
                  </a:lnTo>
                  <a:lnTo>
                    <a:pt x="198" y="17"/>
                  </a:lnTo>
                  <a:lnTo>
                    <a:pt x="204" y="17"/>
                  </a:lnTo>
                  <a:lnTo>
                    <a:pt x="204" y="12"/>
                  </a:lnTo>
                  <a:lnTo>
                    <a:pt x="210" y="12"/>
                  </a:lnTo>
                  <a:lnTo>
                    <a:pt x="215" y="12"/>
                  </a:lnTo>
                  <a:lnTo>
                    <a:pt x="221" y="12"/>
                  </a:lnTo>
                  <a:lnTo>
                    <a:pt x="227" y="12"/>
                  </a:lnTo>
                  <a:lnTo>
                    <a:pt x="227" y="6"/>
                  </a:lnTo>
                  <a:lnTo>
                    <a:pt x="221" y="6"/>
                  </a:lnTo>
                  <a:lnTo>
                    <a:pt x="221" y="0"/>
                  </a:lnTo>
                  <a:lnTo>
                    <a:pt x="227" y="0"/>
                  </a:lnTo>
                  <a:lnTo>
                    <a:pt x="232" y="0"/>
                  </a:lnTo>
                  <a:lnTo>
                    <a:pt x="238" y="0"/>
                  </a:lnTo>
                  <a:lnTo>
                    <a:pt x="238" y="12"/>
                  </a:lnTo>
                  <a:lnTo>
                    <a:pt x="198" y="29"/>
                  </a:lnTo>
                  <a:lnTo>
                    <a:pt x="170" y="46"/>
                  </a:lnTo>
                  <a:lnTo>
                    <a:pt x="159" y="51"/>
                  </a:lnTo>
                  <a:lnTo>
                    <a:pt x="147" y="57"/>
                  </a:lnTo>
                  <a:lnTo>
                    <a:pt x="142" y="63"/>
                  </a:lnTo>
                  <a:lnTo>
                    <a:pt x="136" y="74"/>
                  </a:lnTo>
                  <a:lnTo>
                    <a:pt x="130" y="74"/>
                  </a:lnTo>
                  <a:lnTo>
                    <a:pt x="125" y="74"/>
                  </a:lnTo>
                  <a:lnTo>
                    <a:pt x="125" y="68"/>
                  </a:lnTo>
                  <a:lnTo>
                    <a:pt x="130" y="63"/>
                  </a:lnTo>
                  <a:lnTo>
                    <a:pt x="142" y="51"/>
                  </a:lnTo>
                  <a:lnTo>
                    <a:pt x="147" y="40"/>
                  </a:lnTo>
                  <a:lnTo>
                    <a:pt x="153" y="40"/>
                  </a:lnTo>
                  <a:lnTo>
                    <a:pt x="159" y="40"/>
                  </a:lnTo>
                  <a:lnTo>
                    <a:pt x="164" y="40"/>
                  </a:lnTo>
                  <a:lnTo>
                    <a:pt x="170" y="34"/>
                  </a:lnTo>
                  <a:lnTo>
                    <a:pt x="176" y="29"/>
                  </a:lnTo>
                  <a:lnTo>
                    <a:pt x="181" y="23"/>
                  </a:lnTo>
                  <a:lnTo>
                    <a:pt x="187" y="23"/>
                  </a:lnTo>
                  <a:lnTo>
                    <a:pt x="193" y="23"/>
                  </a:lnTo>
                  <a:lnTo>
                    <a:pt x="193" y="17"/>
                  </a:lnTo>
                  <a:lnTo>
                    <a:pt x="193"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6" name="Freeform 199">
              <a:extLst>
                <a:ext uri="{FF2B5EF4-FFF2-40B4-BE49-F238E27FC236}">
                  <a16:creationId xmlns:a16="http://schemas.microsoft.com/office/drawing/2014/main" id="{E039E0E9-8F93-480B-12F7-2EB2CE06CA79}"/>
                </a:ext>
              </a:extLst>
            </p:cNvPr>
            <p:cNvSpPr>
              <a:spLocks/>
            </p:cNvSpPr>
            <p:nvPr/>
          </p:nvSpPr>
          <p:spPr bwMode="auto">
            <a:xfrm>
              <a:off x="3002" y="2272"/>
              <a:ext cx="198" cy="125"/>
            </a:xfrm>
            <a:custGeom>
              <a:avLst/>
              <a:gdLst>
                <a:gd name="T0" fmla="*/ 198 w 198"/>
                <a:gd name="T1" fmla="*/ 125 h 125"/>
                <a:gd name="T2" fmla="*/ 147 w 198"/>
                <a:gd name="T3" fmla="*/ 125 h 125"/>
                <a:gd name="T4" fmla="*/ 108 w 198"/>
                <a:gd name="T5" fmla="*/ 119 h 125"/>
                <a:gd name="T6" fmla="*/ 68 w 198"/>
                <a:gd name="T7" fmla="*/ 119 h 125"/>
                <a:gd name="T8" fmla="*/ 23 w 198"/>
                <a:gd name="T9" fmla="*/ 119 h 125"/>
                <a:gd name="T10" fmla="*/ 0 w 198"/>
                <a:gd name="T11" fmla="*/ 119 h 125"/>
                <a:gd name="T12" fmla="*/ 6 w 198"/>
                <a:gd name="T13" fmla="*/ 68 h 125"/>
                <a:gd name="T14" fmla="*/ 6 w 198"/>
                <a:gd name="T15" fmla="*/ 0 h 125"/>
                <a:gd name="T16" fmla="*/ 85 w 198"/>
                <a:gd name="T17" fmla="*/ 6 h 125"/>
                <a:gd name="T18" fmla="*/ 96 w 198"/>
                <a:gd name="T19" fmla="*/ 6 h 125"/>
                <a:gd name="T20" fmla="*/ 136 w 198"/>
                <a:gd name="T21" fmla="*/ 6 h 125"/>
                <a:gd name="T22" fmla="*/ 159 w 198"/>
                <a:gd name="T23" fmla="*/ 6 h 125"/>
                <a:gd name="T24" fmla="*/ 198 w 198"/>
                <a:gd name="T25" fmla="*/ 12 h 125"/>
                <a:gd name="T26" fmla="*/ 198 w 198"/>
                <a:gd name="T27" fmla="*/ 108 h 125"/>
                <a:gd name="T28" fmla="*/ 198 w 198"/>
                <a:gd name="T2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25">
                  <a:moveTo>
                    <a:pt x="198" y="125"/>
                  </a:moveTo>
                  <a:lnTo>
                    <a:pt x="147" y="125"/>
                  </a:lnTo>
                  <a:lnTo>
                    <a:pt x="108" y="119"/>
                  </a:lnTo>
                  <a:lnTo>
                    <a:pt x="68" y="119"/>
                  </a:lnTo>
                  <a:lnTo>
                    <a:pt x="23" y="119"/>
                  </a:lnTo>
                  <a:lnTo>
                    <a:pt x="0" y="119"/>
                  </a:lnTo>
                  <a:lnTo>
                    <a:pt x="6" y="68"/>
                  </a:lnTo>
                  <a:lnTo>
                    <a:pt x="6" y="0"/>
                  </a:lnTo>
                  <a:lnTo>
                    <a:pt x="85" y="6"/>
                  </a:lnTo>
                  <a:lnTo>
                    <a:pt x="96" y="6"/>
                  </a:lnTo>
                  <a:lnTo>
                    <a:pt x="136" y="6"/>
                  </a:lnTo>
                  <a:lnTo>
                    <a:pt x="159" y="6"/>
                  </a:lnTo>
                  <a:lnTo>
                    <a:pt x="198" y="12"/>
                  </a:lnTo>
                  <a:lnTo>
                    <a:pt x="198" y="108"/>
                  </a:lnTo>
                  <a:lnTo>
                    <a:pt x="198"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7" name="Freeform 200">
              <a:extLst>
                <a:ext uri="{FF2B5EF4-FFF2-40B4-BE49-F238E27FC236}">
                  <a16:creationId xmlns:a16="http://schemas.microsoft.com/office/drawing/2014/main" id="{3C4092BB-EE28-1855-962C-FC88B3049D5E}"/>
                </a:ext>
              </a:extLst>
            </p:cNvPr>
            <p:cNvSpPr>
              <a:spLocks/>
            </p:cNvSpPr>
            <p:nvPr/>
          </p:nvSpPr>
          <p:spPr bwMode="auto">
            <a:xfrm>
              <a:off x="3410" y="2788"/>
              <a:ext cx="170" cy="170"/>
            </a:xfrm>
            <a:custGeom>
              <a:avLst/>
              <a:gdLst>
                <a:gd name="T0" fmla="*/ 136 w 170"/>
                <a:gd name="T1" fmla="*/ 23 h 170"/>
                <a:gd name="T2" fmla="*/ 136 w 170"/>
                <a:gd name="T3" fmla="*/ 23 h 170"/>
                <a:gd name="T4" fmla="*/ 131 w 170"/>
                <a:gd name="T5" fmla="*/ 29 h 170"/>
                <a:gd name="T6" fmla="*/ 142 w 170"/>
                <a:gd name="T7" fmla="*/ 29 h 170"/>
                <a:gd name="T8" fmla="*/ 148 w 170"/>
                <a:gd name="T9" fmla="*/ 23 h 170"/>
                <a:gd name="T10" fmla="*/ 159 w 170"/>
                <a:gd name="T11" fmla="*/ 23 h 170"/>
                <a:gd name="T12" fmla="*/ 165 w 170"/>
                <a:gd name="T13" fmla="*/ 34 h 170"/>
                <a:gd name="T14" fmla="*/ 165 w 170"/>
                <a:gd name="T15" fmla="*/ 46 h 170"/>
                <a:gd name="T16" fmla="*/ 170 w 170"/>
                <a:gd name="T17" fmla="*/ 51 h 170"/>
                <a:gd name="T18" fmla="*/ 170 w 170"/>
                <a:gd name="T19" fmla="*/ 63 h 170"/>
                <a:gd name="T20" fmla="*/ 170 w 170"/>
                <a:gd name="T21" fmla="*/ 63 h 170"/>
                <a:gd name="T22" fmla="*/ 165 w 170"/>
                <a:gd name="T23" fmla="*/ 102 h 170"/>
                <a:gd name="T24" fmla="*/ 170 w 170"/>
                <a:gd name="T25" fmla="*/ 108 h 170"/>
                <a:gd name="T26" fmla="*/ 170 w 170"/>
                <a:gd name="T27" fmla="*/ 108 h 170"/>
                <a:gd name="T28" fmla="*/ 170 w 170"/>
                <a:gd name="T29" fmla="*/ 119 h 170"/>
                <a:gd name="T30" fmla="*/ 102 w 170"/>
                <a:gd name="T31" fmla="*/ 170 h 170"/>
                <a:gd name="T32" fmla="*/ 97 w 170"/>
                <a:gd name="T33" fmla="*/ 165 h 170"/>
                <a:gd name="T34" fmla="*/ 85 w 170"/>
                <a:gd name="T35" fmla="*/ 165 h 170"/>
                <a:gd name="T36" fmla="*/ 80 w 170"/>
                <a:gd name="T37" fmla="*/ 159 h 170"/>
                <a:gd name="T38" fmla="*/ 74 w 170"/>
                <a:gd name="T39" fmla="*/ 153 h 170"/>
                <a:gd name="T40" fmla="*/ 68 w 170"/>
                <a:gd name="T41" fmla="*/ 159 h 170"/>
                <a:gd name="T42" fmla="*/ 63 w 170"/>
                <a:gd name="T43" fmla="*/ 153 h 170"/>
                <a:gd name="T44" fmla="*/ 63 w 170"/>
                <a:gd name="T45" fmla="*/ 142 h 170"/>
                <a:gd name="T46" fmla="*/ 57 w 170"/>
                <a:gd name="T47" fmla="*/ 131 h 170"/>
                <a:gd name="T48" fmla="*/ 46 w 170"/>
                <a:gd name="T49" fmla="*/ 125 h 170"/>
                <a:gd name="T50" fmla="*/ 34 w 170"/>
                <a:gd name="T51" fmla="*/ 125 h 170"/>
                <a:gd name="T52" fmla="*/ 23 w 170"/>
                <a:gd name="T53" fmla="*/ 125 h 170"/>
                <a:gd name="T54" fmla="*/ 17 w 170"/>
                <a:gd name="T55" fmla="*/ 119 h 170"/>
                <a:gd name="T56" fmla="*/ 17 w 170"/>
                <a:gd name="T57" fmla="*/ 114 h 170"/>
                <a:gd name="T58" fmla="*/ 17 w 170"/>
                <a:gd name="T59" fmla="*/ 102 h 170"/>
                <a:gd name="T60" fmla="*/ 17 w 170"/>
                <a:gd name="T61" fmla="*/ 102 h 170"/>
                <a:gd name="T62" fmla="*/ 12 w 170"/>
                <a:gd name="T63" fmla="*/ 97 h 170"/>
                <a:gd name="T64" fmla="*/ 6 w 170"/>
                <a:gd name="T65" fmla="*/ 91 h 170"/>
                <a:gd name="T66" fmla="*/ 0 w 170"/>
                <a:gd name="T67" fmla="*/ 80 h 170"/>
                <a:gd name="T68" fmla="*/ 57 w 170"/>
                <a:gd name="T69" fmla="*/ 34 h 170"/>
                <a:gd name="T70" fmla="*/ 102 w 170"/>
                <a:gd name="T71" fmla="*/ 0 h 170"/>
                <a:gd name="T72" fmla="*/ 114 w 170"/>
                <a:gd name="T73" fmla="*/ 6 h 170"/>
                <a:gd name="T74" fmla="*/ 114 w 170"/>
                <a:gd name="T75" fmla="*/ 6 h 170"/>
                <a:gd name="T76" fmla="*/ 119 w 170"/>
                <a:gd name="T77" fmla="*/ 12 h 170"/>
                <a:gd name="T78" fmla="*/ 125 w 170"/>
                <a:gd name="T79" fmla="*/ 17 h 170"/>
                <a:gd name="T80" fmla="*/ 131 w 170"/>
                <a:gd name="T81"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70">
                  <a:moveTo>
                    <a:pt x="131" y="23"/>
                  </a:moveTo>
                  <a:lnTo>
                    <a:pt x="136" y="23"/>
                  </a:lnTo>
                  <a:lnTo>
                    <a:pt x="131" y="23"/>
                  </a:lnTo>
                  <a:lnTo>
                    <a:pt x="136" y="23"/>
                  </a:lnTo>
                  <a:lnTo>
                    <a:pt x="131" y="23"/>
                  </a:lnTo>
                  <a:lnTo>
                    <a:pt x="131" y="29"/>
                  </a:lnTo>
                  <a:lnTo>
                    <a:pt x="136" y="29"/>
                  </a:lnTo>
                  <a:lnTo>
                    <a:pt x="142" y="29"/>
                  </a:lnTo>
                  <a:lnTo>
                    <a:pt x="148" y="29"/>
                  </a:lnTo>
                  <a:lnTo>
                    <a:pt x="148" y="23"/>
                  </a:lnTo>
                  <a:lnTo>
                    <a:pt x="153" y="23"/>
                  </a:lnTo>
                  <a:lnTo>
                    <a:pt x="159" y="23"/>
                  </a:lnTo>
                  <a:lnTo>
                    <a:pt x="165" y="29"/>
                  </a:lnTo>
                  <a:lnTo>
                    <a:pt x="165" y="34"/>
                  </a:lnTo>
                  <a:lnTo>
                    <a:pt x="165" y="40"/>
                  </a:lnTo>
                  <a:lnTo>
                    <a:pt x="165" y="46"/>
                  </a:lnTo>
                  <a:lnTo>
                    <a:pt x="170" y="46"/>
                  </a:lnTo>
                  <a:lnTo>
                    <a:pt x="170" y="51"/>
                  </a:lnTo>
                  <a:lnTo>
                    <a:pt x="170" y="57"/>
                  </a:lnTo>
                  <a:lnTo>
                    <a:pt x="170" y="63"/>
                  </a:lnTo>
                  <a:lnTo>
                    <a:pt x="165" y="63"/>
                  </a:lnTo>
                  <a:lnTo>
                    <a:pt x="170" y="63"/>
                  </a:lnTo>
                  <a:lnTo>
                    <a:pt x="170" y="68"/>
                  </a:lnTo>
                  <a:lnTo>
                    <a:pt x="165" y="102"/>
                  </a:lnTo>
                  <a:lnTo>
                    <a:pt x="165" y="108"/>
                  </a:lnTo>
                  <a:lnTo>
                    <a:pt x="170" y="108"/>
                  </a:lnTo>
                  <a:lnTo>
                    <a:pt x="170" y="114"/>
                  </a:lnTo>
                  <a:lnTo>
                    <a:pt x="170" y="108"/>
                  </a:lnTo>
                  <a:lnTo>
                    <a:pt x="170" y="114"/>
                  </a:lnTo>
                  <a:lnTo>
                    <a:pt x="170" y="119"/>
                  </a:lnTo>
                  <a:lnTo>
                    <a:pt x="108" y="170"/>
                  </a:lnTo>
                  <a:lnTo>
                    <a:pt x="102" y="170"/>
                  </a:lnTo>
                  <a:lnTo>
                    <a:pt x="102" y="165"/>
                  </a:lnTo>
                  <a:lnTo>
                    <a:pt x="97" y="165"/>
                  </a:lnTo>
                  <a:lnTo>
                    <a:pt x="91" y="165"/>
                  </a:lnTo>
                  <a:lnTo>
                    <a:pt x="85" y="165"/>
                  </a:lnTo>
                  <a:lnTo>
                    <a:pt x="85" y="159"/>
                  </a:lnTo>
                  <a:lnTo>
                    <a:pt x="80" y="159"/>
                  </a:lnTo>
                  <a:lnTo>
                    <a:pt x="80" y="153"/>
                  </a:lnTo>
                  <a:lnTo>
                    <a:pt x="74" y="153"/>
                  </a:lnTo>
                  <a:lnTo>
                    <a:pt x="74" y="159"/>
                  </a:lnTo>
                  <a:lnTo>
                    <a:pt x="68" y="159"/>
                  </a:lnTo>
                  <a:lnTo>
                    <a:pt x="68" y="153"/>
                  </a:lnTo>
                  <a:lnTo>
                    <a:pt x="63" y="153"/>
                  </a:lnTo>
                  <a:lnTo>
                    <a:pt x="63" y="148"/>
                  </a:lnTo>
                  <a:lnTo>
                    <a:pt x="63" y="142"/>
                  </a:lnTo>
                  <a:lnTo>
                    <a:pt x="63" y="136"/>
                  </a:lnTo>
                  <a:lnTo>
                    <a:pt x="57" y="131"/>
                  </a:lnTo>
                  <a:lnTo>
                    <a:pt x="51" y="125"/>
                  </a:lnTo>
                  <a:lnTo>
                    <a:pt x="46" y="125"/>
                  </a:lnTo>
                  <a:lnTo>
                    <a:pt x="40" y="125"/>
                  </a:lnTo>
                  <a:lnTo>
                    <a:pt x="34" y="125"/>
                  </a:lnTo>
                  <a:lnTo>
                    <a:pt x="29" y="125"/>
                  </a:lnTo>
                  <a:lnTo>
                    <a:pt x="23" y="125"/>
                  </a:lnTo>
                  <a:lnTo>
                    <a:pt x="23" y="119"/>
                  </a:lnTo>
                  <a:lnTo>
                    <a:pt x="17" y="119"/>
                  </a:lnTo>
                  <a:lnTo>
                    <a:pt x="23" y="119"/>
                  </a:lnTo>
                  <a:lnTo>
                    <a:pt x="17" y="114"/>
                  </a:lnTo>
                  <a:lnTo>
                    <a:pt x="17" y="108"/>
                  </a:lnTo>
                  <a:lnTo>
                    <a:pt x="17" y="102"/>
                  </a:lnTo>
                  <a:lnTo>
                    <a:pt x="12" y="102"/>
                  </a:lnTo>
                  <a:lnTo>
                    <a:pt x="17" y="102"/>
                  </a:lnTo>
                  <a:lnTo>
                    <a:pt x="12" y="102"/>
                  </a:lnTo>
                  <a:lnTo>
                    <a:pt x="12" y="97"/>
                  </a:lnTo>
                  <a:lnTo>
                    <a:pt x="12" y="91"/>
                  </a:lnTo>
                  <a:lnTo>
                    <a:pt x="6" y="91"/>
                  </a:lnTo>
                  <a:lnTo>
                    <a:pt x="6" y="85"/>
                  </a:lnTo>
                  <a:lnTo>
                    <a:pt x="0" y="80"/>
                  </a:lnTo>
                  <a:lnTo>
                    <a:pt x="34" y="51"/>
                  </a:lnTo>
                  <a:lnTo>
                    <a:pt x="57" y="34"/>
                  </a:lnTo>
                  <a:lnTo>
                    <a:pt x="74" y="23"/>
                  </a:lnTo>
                  <a:lnTo>
                    <a:pt x="102" y="0"/>
                  </a:lnTo>
                  <a:lnTo>
                    <a:pt x="108" y="6"/>
                  </a:lnTo>
                  <a:lnTo>
                    <a:pt x="114" y="6"/>
                  </a:lnTo>
                  <a:lnTo>
                    <a:pt x="108" y="6"/>
                  </a:lnTo>
                  <a:lnTo>
                    <a:pt x="114" y="6"/>
                  </a:lnTo>
                  <a:lnTo>
                    <a:pt x="114" y="12"/>
                  </a:lnTo>
                  <a:lnTo>
                    <a:pt x="119" y="12"/>
                  </a:lnTo>
                  <a:lnTo>
                    <a:pt x="125" y="12"/>
                  </a:lnTo>
                  <a:lnTo>
                    <a:pt x="125" y="17"/>
                  </a:lnTo>
                  <a:lnTo>
                    <a:pt x="131" y="17"/>
                  </a:lnTo>
                  <a:lnTo>
                    <a:pt x="131"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01">
              <a:extLst>
                <a:ext uri="{FF2B5EF4-FFF2-40B4-BE49-F238E27FC236}">
                  <a16:creationId xmlns:a16="http://schemas.microsoft.com/office/drawing/2014/main" id="{1C9901C9-FA0E-6BAE-C33E-4F3AD3C84DED}"/>
                </a:ext>
              </a:extLst>
            </p:cNvPr>
            <p:cNvSpPr>
              <a:spLocks/>
            </p:cNvSpPr>
            <p:nvPr/>
          </p:nvSpPr>
          <p:spPr bwMode="auto">
            <a:xfrm>
              <a:off x="3268" y="2493"/>
              <a:ext cx="188" cy="154"/>
            </a:xfrm>
            <a:custGeom>
              <a:avLst/>
              <a:gdLst>
                <a:gd name="T0" fmla="*/ 97 w 188"/>
                <a:gd name="T1" fmla="*/ 148 h 154"/>
                <a:gd name="T2" fmla="*/ 52 w 188"/>
                <a:gd name="T3" fmla="*/ 154 h 154"/>
                <a:gd name="T4" fmla="*/ 52 w 188"/>
                <a:gd name="T5" fmla="*/ 142 h 154"/>
                <a:gd name="T6" fmla="*/ 52 w 188"/>
                <a:gd name="T7" fmla="*/ 131 h 154"/>
                <a:gd name="T8" fmla="*/ 52 w 188"/>
                <a:gd name="T9" fmla="*/ 131 h 154"/>
                <a:gd name="T10" fmla="*/ 52 w 188"/>
                <a:gd name="T11" fmla="*/ 120 h 154"/>
                <a:gd name="T12" fmla="*/ 46 w 188"/>
                <a:gd name="T13" fmla="*/ 114 h 154"/>
                <a:gd name="T14" fmla="*/ 46 w 188"/>
                <a:gd name="T15" fmla="*/ 114 h 154"/>
                <a:gd name="T16" fmla="*/ 40 w 188"/>
                <a:gd name="T17" fmla="*/ 108 h 154"/>
                <a:gd name="T18" fmla="*/ 35 w 188"/>
                <a:gd name="T19" fmla="*/ 114 h 154"/>
                <a:gd name="T20" fmla="*/ 35 w 188"/>
                <a:gd name="T21" fmla="*/ 114 h 154"/>
                <a:gd name="T22" fmla="*/ 35 w 188"/>
                <a:gd name="T23" fmla="*/ 103 h 154"/>
                <a:gd name="T24" fmla="*/ 29 w 188"/>
                <a:gd name="T25" fmla="*/ 103 h 154"/>
                <a:gd name="T26" fmla="*/ 29 w 188"/>
                <a:gd name="T27" fmla="*/ 103 h 154"/>
                <a:gd name="T28" fmla="*/ 23 w 188"/>
                <a:gd name="T29" fmla="*/ 97 h 154"/>
                <a:gd name="T30" fmla="*/ 18 w 188"/>
                <a:gd name="T31" fmla="*/ 91 h 154"/>
                <a:gd name="T32" fmla="*/ 12 w 188"/>
                <a:gd name="T33" fmla="*/ 97 h 154"/>
                <a:gd name="T34" fmla="*/ 6 w 188"/>
                <a:gd name="T35" fmla="*/ 91 h 154"/>
                <a:gd name="T36" fmla="*/ 0 w 188"/>
                <a:gd name="T37" fmla="*/ 86 h 154"/>
                <a:gd name="T38" fmla="*/ 0 w 188"/>
                <a:gd name="T39" fmla="*/ 80 h 154"/>
                <a:gd name="T40" fmla="*/ 23 w 188"/>
                <a:gd name="T41" fmla="*/ 69 h 154"/>
                <a:gd name="T42" fmla="*/ 46 w 188"/>
                <a:gd name="T43" fmla="*/ 57 h 154"/>
                <a:gd name="T44" fmla="*/ 63 w 188"/>
                <a:gd name="T45" fmla="*/ 52 h 154"/>
                <a:gd name="T46" fmla="*/ 91 w 188"/>
                <a:gd name="T47" fmla="*/ 29 h 154"/>
                <a:gd name="T48" fmla="*/ 125 w 188"/>
                <a:gd name="T49" fmla="*/ 0 h 154"/>
                <a:gd name="T50" fmla="*/ 131 w 188"/>
                <a:gd name="T51" fmla="*/ 6 h 154"/>
                <a:gd name="T52" fmla="*/ 131 w 188"/>
                <a:gd name="T53" fmla="*/ 12 h 154"/>
                <a:gd name="T54" fmla="*/ 137 w 188"/>
                <a:gd name="T55" fmla="*/ 18 h 154"/>
                <a:gd name="T56" fmla="*/ 137 w 188"/>
                <a:gd name="T57" fmla="*/ 18 h 154"/>
                <a:gd name="T58" fmla="*/ 142 w 188"/>
                <a:gd name="T59" fmla="*/ 29 h 154"/>
                <a:gd name="T60" fmla="*/ 148 w 188"/>
                <a:gd name="T61" fmla="*/ 29 h 154"/>
                <a:gd name="T62" fmla="*/ 154 w 188"/>
                <a:gd name="T63" fmla="*/ 35 h 154"/>
                <a:gd name="T64" fmla="*/ 154 w 188"/>
                <a:gd name="T65" fmla="*/ 46 h 154"/>
                <a:gd name="T66" fmla="*/ 159 w 188"/>
                <a:gd name="T67" fmla="*/ 52 h 154"/>
                <a:gd name="T68" fmla="*/ 165 w 188"/>
                <a:gd name="T69" fmla="*/ 57 h 154"/>
                <a:gd name="T70" fmla="*/ 176 w 188"/>
                <a:gd name="T71" fmla="*/ 57 h 154"/>
                <a:gd name="T72" fmla="*/ 176 w 188"/>
                <a:gd name="T73" fmla="*/ 57 h 154"/>
                <a:gd name="T74" fmla="*/ 176 w 188"/>
                <a:gd name="T75" fmla="*/ 57 h 154"/>
                <a:gd name="T76" fmla="*/ 182 w 188"/>
                <a:gd name="T77" fmla="*/ 63 h 154"/>
                <a:gd name="T78" fmla="*/ 182 w 188"/>
                <a:gd name="T79" fmla="*/ 63 h 154"/>
                <a:gd name="T80" fmla="*/ 182 w 188"/>
                <a:gd name="T81" fmla="*/ 63 h 154"/>
                <a:gd name="T82" fmla="*/ 182 w 188"/>
                <a:gd name="T83" fmla="*/ 63 h 154"/>
                <a:gd name="T84" fmla="*/ 182 w 188"/>
                <a:gd name="T85" fmla="*/ 63 h 154"/>
                <a:gd name="T86" fmla="*/ 188 w 188"/>
                <a:gd name="T87" fmla="*/ 69 h 154"/>
                <a:gd name="T88" fmla="*/ 154 w 188"/>
                <a:gd name="T89" fmla="*/ 1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8" h="154">
                  <a:moveTo>
                    <a:pt x="131" y="148"/>
                  </a:moveTo>
                  <a:lnTo>
                    <a:pt x="97" y="148"/>
                  </a:lnTo>
                  <a:lnTo>
                    <a:pt x="63" y="148"/>
                  </a:lnTo>
                  <a:lnTo>
                    <a:pt x="52" y="154"/>
                  </a:lnTo>
                  <a:lnTo>
                    <a:pt x="52" y="148"/>
                  </a:lnTo>
                  <a:lnTo>
                    <a:pt x="52" y="142"/>
                  </a:lnTo>
                  <a:lnTo>
                    <a:pt x="52" y="137"/>
                  </a:lnTo>
                  <a:lnTo>
                    <a:pt x="52" y="131"/>
                  </a:lnTo>
                  <a:lnTo>
                    <a:pt x="46" y="131"/>
                  </a:lnTo>
                  <a:lnTo>
                    <a:pt x="52" y="131"/>
                  </a:lnTo>
                  <a:lnTo>
                    <a:pt x="52" y="125"/>
                  </a:lnTo>
                  <a:lnTo>
                    <a:pt x="52" y="120"/>
                  </a:lnTo>
                  <a:lnTo>
                    <a:pt x="52" y="114"/>
                  </a:lnTo>
                  <a:lnTo>
                    <a:pt x="46" y="114"/>
                  </a:lnTo>
                  <a:lnTo>
                    <a:pt x="52" y="114"/>
                  </a:lnTo>
                  <a:lnTo>
                    <a:pt x="46" y="114"/>
                  </a:lnTo>
                  <a:lnTo>
                    <a:pt x="40" y="114"/>
                  </a:lnTo>
                  <a:lnTo>
                    <a:pt x="40" y="108"/>
                  </a:lnTo>
                  <a:lnTo>
                    <a:pt x="35" y="108"/>
                  </a:lnTo>
                  <a:lnTo>
                    <a:pt x="35" y="114"/>
                  </a:lnTo>
                  <a:lnTo>
                    <a:pt x="40" y="114"/>
                  </a:lnTo>
                  <a:lnTo>
                    <a:pt x="35" y="114"/>
                  </a:lnTo>
                  <a:lnTo>
                    <a:pt x="35" y="108"/>
                  </a:lnTo>
                  <a:lnTo>
                    <a:pt x="35" y="103"/>
                  </a:lnTo>
                  <a:lnTo>
                    <a:pt x="35" y="108"/>
                  </a:lnTo>
                  <a:lnTo>
                    <a:pt x="29" y="103"/>
                  </a:lnTo>
                  <a:lnTo>
                    <a:pt x="35" y="103"/>
                  </a:lnTo>
                  <a:lnTo>
                    <a:pt x="29" y="103"/>
                  </a:lnTo>
                  <a:lnTo>
                    <a:pt x="29" y="97"/>
                  </a:lnTo>
                  <a:lnTo>
                    <a:pt x="23" y="97"/>
                  </a:lnTo>
                  <a:lnTo>
                    <a:pt x="23" y="91"/>
                  </a:lnTo>
                  <a:lnTo>
                    <a:pt x="18" y="91"/>
                  </a:lnTo>
                  <a:lnTo>
                    <a:pt x="18" y="97"/>
                  </a:lnTo>
                  <a:lnTo>
                    <a:pt x="12" y="97"/>
                  </a:lnTo>
                  <a:lnTo>
                    <a:pt x="12" y="91"/>
                  </a:lnTo>
                  <a:lnTo>
                    <a:pt x="6" y="91"/>
                  </a:lnTo>
                  <a:lnTo>
                    <a:pt x="6" y="86"/>
                  </a:lnTo>
                  <a:lnTo>
                    <a:pt x="0" y="86"/>
                  </a:lnTo>
                  <a:lnTo>
                    <a:pt x="6" y="80"/>
                  </a:lnTo>
                  <a:lnTo>
                    <a:pt x="0" y="80"/>
                  </a:lnTo>
                  <a:lnTo>
                    <a:pt x="12" y="74"/>
                  </a:lnTo>
                  <a:lnTo>
                    <a:pt x="23" y="69"/>
                  </a:lnTo>
                  <a:lnTo>
                    <a:pt x="35" y="63"/>
                  </a:lnTo>
                  <a:lnTo>
                    <a:pt x="46" y="57"/>
                  </a:lnTo>
                  <a:lnTo>
                    <a:pt x="52" y="57"/>
                  </a:lnTo>
                  <a:lnTo>
                    <a:pt x="63" y="52"/>
                  </a:lnTo>
                  <a:lnTo>
                    <a:pt x="74" y="46"/>
                  </a:lnTo>
                  <a:lnTo>
                    <a:pt x="91" y="29"/>
                  </a:lnTo>
                  <a:lnTo>
                    <a:pt x="103" y="12"/>
                  </a:lnTo>
                  <a:lnTo>
                    <a:pt x="125" y="0"/>
                  </a:lnTo>
                  <a:lnTo>
                    <a:pt x="131" y="0"/>
                  </a:lnTo>
                  <a:lnTo>
                    <a:pt x="131" y="6"/>
                  </a:lnTo>
                  <a:lnTo>
                    <a:pt x="137" y="6"/>
                  </a:lnTo>
                  <a:lnTo>
                    <a:pt x="131" y="12"/>
                  </a:lnTo>
                  <a:lnTo>
                    <a:pt x="131" y="18"/>
                  </a:lnTo>
                  <a:lnTo>
                    <a:pt x="137" y="18"/>
                  </a:lnTo>
                  <a:lnTo>
                    <a:pt x="137" y="23"/>
                  </a:lnTo>
                  <a:lnTo>
                    <a:pt x="137" y="18"/>
                  </a:lnTo>
                  <a:lnTo>
                    <a:pt x="142" y="23"/>
                  </a:lnTo>
                  <a:lnTo>
                    <a:pt x="142" y="29"/>
                  </a:lnTo>
                  <a:lnTo>
                    <a:pt x="142" y="35"/>
                  </a:lnTo>
                  <a:lnTo>
                    <a:pt x="148" y="29"/>
                  </a:lnTo>
                  <a:lnTo>
                    <a:pt x="148" y="35"/>
                  </a:lnTo>
                  <a:lnTo>
                    <a:pt x="154" y="35"/>
                  </a:lnTo>
                  <a:lnTo>
                    <a:pt x="154" y="40"/>
                  </a:lnTo>
                  <a:lnTo>
                    <a:pt x="154" y="46"/>
                  </a:lnTo>
                  <a:lnTo>
                    <a:pt x="159" y="46"/>
                  </a:lnTo>
                  <a:lnTo>
                    <a:pt x="159" y="52"/>
                  </a:lnTo>
                  <a:lnTo>
                    <a:pt x="165" y="52"/>
                  </a:lnTo>
                  <a:lnTo>
                    <a:pt x="165" y="57"/>
                  </a:lnTo>
                  <a:lnTo>
                    <a:pt x="171" y="57"/>
                  </a:lnTo>
                  <a:lnTo>
                    <a:pt x="176" y="57"/>
                  </a:lnTo>
                  <a:lnTo>
                    <a:pt x="176" y="63"/>
                  </a:lnTo>
                  <a:lnTo>
                    <a:pt x="176" y="57"/>
                  </a:lnTo>
                  <a:lnTo>
                    <a:pt x="176" y="63"/>
                  </a:lnTo>
                  <a:lnTo>
                    <a:pt x="176" y="57"/>
                  </a:lnTo>
                  <a:lnTo>
                    <a:pt x="176" y="63"/>
                  </a:lnTo>
                  <a:lnTo>
                    <a:pt x="182" y="63"/>
                  </a:lnTo>
                  <a:lnTo>
                    <a:pt x="182" y="57"/>
                  </a:lnTo>
                  <a:lnTo>
                    <a:pt x="182" y="63"/>
                  </a:lnTo>
                  <a:lnTo>
                    <a:pt x="182" y="57"/>
                  </a:lnTo>
                  <a:lnTo>
                    <a:pt x="182" y="63"/>
                  </a:lnTo>
                  <a:lnTo>
                    <a:pt x="182" y="57"/>
                  </a:lnTo>
                  <a:lnTo>
                    <a:pt x="182" y="63"/>
                  </a:lnTo>
                  <a:lnTo>
                    <a:pt x="188" y="63"/>
                  </a:lnTo>
                  <a:lnTo>
                    <a:pt x="182" y="63"/>
                  </a:lnTo>
                  <a:lnTo>
                    <a:pt x="188" y="63"/>
                  </a:lnTo>
                  <a:lnTo>
                    <a:pt x="188" y="69"/>
                  </a:lnTo>
                  <a:lnTo>
                    <a:pt x="159" y="103"/>
                  </a:lnTo>
                  <a:lnTo>
                    <a:pt x="154" y="114"/>
                  </a:lnTo>
                  <a:lnTo>
                    <a:pt x="131"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9" name="Freeform 202">
              <a:extLst>
                <a:ext uri="{FF2B5EF4-FFF2-40B4-BE49-F238E27FC236}">
                  <a16:creationId xmlns:a16="http://schemas.microsoft.com/office/drawing/2014/main" id="{C0F89691-97DA-16F0-29C2-255E7424C364}"/>
                </a:ext>
              </a:extLst>
            </p:cNvPr>
            <p:cNvSpPr>
              <a:spLocks/>
            </p:cNvSpPr>
            <p:nvPr/>
          </p:nvSpPr>
          <p:spPr bwMode="auto">
            <a:xfrm>
              <a:off x="3920" y="2403"/>
              <a:ext cx="290" cy="215"/>
            </a:xfrm>
            <a:custGeom>
              <a:avLst/>
              <a:gdLst>
                <a:gd name="T0" fmla="*/ 51 w 290"/>
                <a:gd name="T1" fmla="*/ 22 h 215"/>
                <a:gd name="T2" fmla="*/ 57 w 290"/>
                <a:gd name="T3" fmla="*/ 22 h 215"/>
                <a:gd name="T4" fmla="*/ 74 w 290"/>
                <a:gd name="T5" fmla="*/ 22 h 215"/>
                <a:gd name="T6" fmla="*/ 85 w 290"/>
                <a:gd name="T7" fmla="*/ 17 h 215"/>
                <a:gd name="T8" fmla="*/ 97 w 290"/>
                <a:gd name="T9" fmla="*/ 11 h 215"/>
                <a:gd name="T10" fmla="*/ 108 w 290"/>
                <a:gd name="T11" fmla="*/ 5 h 215"/>
                <a:gd name="T12" fmla="*/ 119 w 290"/>
                <a:gd name="T13" fmla="*/ 0 h 215"/>
                <a:gd name="T14" fmla="*/ 125 w 290"/>
                <a:gd name="T15" fmla="*/ 11 h 215"/>
                <a:gd name="T16" fmla="*/ 136 w 290"/>
                <a:gd name="T17" fmla="*/ 22 h 215"/>
                <a:gd name="T18" fmla="*/ 148 w 290"/>
                <a:gd name="T19" fmla="*/ 17 h 215"/>
                <a:gd name="T20" fmla="*/ 153 w 290"/>
                <a:gd name="T21" fmla="*/ 28 h 215"/>
                <a:gd name="T22" fmla="*/ 165 w 290"/>
                <a:gd name="T23" fmla="*/ 34 h 215"/>
                <a:gd name="T24" fmla="*/ 176 w 290"/>
                <a:gd name="T25" fmla="*/ 39 h 215"/>
                <a:gd name="T26" fmla="*/ 187 w 290"/>
                <a:gd name="T27" fmla="*/ 45 h 215"/>
                <a:gd name="T28" fmla="*/ 210 w 290"/>
                <a:gd name="T29" fmla="*/ 28 h 215"/>
                <a:gd name="T30" fmla="*/ 238 w 290"/>
                <a:gd name="T31" fmla="*/ 0 h 215"/>
                <a:gd name="T32" fmla="*/ 256 w 290"/>
                <a:gd name="T33" fmla="*/ 56 h 215"/>
                <a:gd name="T34" fmla="*/ 267 w 290"/>
                <a:gd name="T35" fmla="*/ 62 h 215"/>
                <a:gd name="T36" fmla="*/ 267 w 290"/>
                <a:gd name="T37" fmla="*/ 68 h 215"/>
                <a:gd name="T38" fmla="*/ 261 w 290"/>
                <a:gd name="T39" fmla="*/ 79 h 215"/>
                <a:gd name="T40" fmla="*/ 267 w 290"/>
                <a:gd name="T41" fmla="*/ 79 h 215"/>
                <a:gd name="T42" fmla="*/ 267 w 290"/>
                <a:gd name="T43" fmla="*/ 90 h 215"/>
                <a:gd name="T44" fmla="*/ 273 w 290"/>
                <a:gd name="T45" fmla="*/ 102 h 215"/>
                <a:gd name="T46" fmla="*/ 284 w 290"/>
                <a:gd name="T47" fmla="*/ 108 h 215"/>
                <a:gd name="T48" fmla="*/ 284 w 290"/>
                <a:gd name="T49" fmla="*/ 113 h 215"/>
                <a:gd name="T50" fmla="*/ 284 w 290"/>
                <a:gd name="T51" fmla="*/ 130 h 215"/>
                <a:gd name="T52" fmla="*/ 278 w 290"/>
                <a:gd name="T53" fmla="*/ 147 h 215"/>
                <a:gd name="T54" fmla="*/ 284 w 290"/>
                <a:gd name="T55" fmla="*/ 147 h 215"/>
                <a:gd name="T56" fmla="*/ 278 w 290"/>
                <a:gd name="T57" fmla="*/ 159 h 215"/>
                <a:gd name="T58" fmla="*/ 273 w 290"/>
                <a:gd name="T59" fmla="*/ 147 h 215"/>
                <a:gd name="T60" fmla="*/ 261 w 290"/>
                <a:gd name="T61" fmla="*/ 159 h 215"/>
                <a:gd name="T62" fmla="*/ 267 w 290"/>
                <a:gd name="T63" fmla="*/ 176 h 215"/>
                <a:gd name="T64" fmla="*/ 261 w 290"/>
                <a:gd name="T65" fmla="*/ 187 h 215"/>
                <a:gd name="T66" fmla="*/ 256 w 290"/>
                <a:gd name="T67" fmla="*/ 198 h 215"/>
                <a:gd name="T68" fmla="*/ 244 w 290"/>
                <a:gd name="T69" fmla="*/ 198 h 215"/>
                <a:gd name="T70" fmla="*/ 233 w 290"/>
                <a:gd name="T71" fmla="*/ 204 h 215"/>
                <a:gd name="T72" fmla="*/ 233 w 290"/>
                <a:gd name="T73" fmla="*/ 210 h 215"/>
                <a:gd name="T74" fmla="*/ 221 w 290"/>
                <a:gd name="T75" fmla="*/ 215 h 215"/>
                <a:gd name="T76" fmla="*/ 216 w 290"/>
                <a:gd name="T77" fmla="*/ 210 h 215"/>
                <a:gd name="T78" fmla="*/ 210 w 290"/>
                <a:gd name="T79" fmla="*/ 204 h 215"/>
                <a:gd name="T80" fmla="*/ 210 w 290"/>
                <a:gd name="T81" fmla="*/ 198 h 215"/>
                <a:gd name="T82" fmla="*/ 210 w 290"/>
                <a:gd name="T83" fmla="*/ 198 h 215"/>
                <a:gd name="T84" fmla="*/ 199 w 290"/>
                <a:gd name="T85" fmla="*/ 193 h 215"/>
                <a:gd name="T86" fmla="*/ 193 w 290"/>
                <a:gd name="T87" fmla="*/ 193 h 215"/>
                <a:gd name="T88" fmla="*/ 193 w 290"/>
                <a:gd name="T89" fmla="*/ 181 h 215"/>
                <a:gd name="T90" fmla="*/ 176 w 290"/>
                <a:gd name="T91" fmla="*/ 181 h 215"/>
                <a:gd name="T92" fmla="*/ 159 w 290"/>
                <a:gd name="T93" fmla="*/ 187 h 215"/>
                <a:gd name="T94" fmla="*/ 142 w 290"/>
                <a:gd name="T95" fmla="*/ 187 h 215"/>
                <a:gd name="T96" fmla="*/ 125 w 290"/>
                <a:gd name="T97" fmla="*/ 176 h 215"/>
                <a:gd name="T98" fmla="*/ 114 w 290"/>
                <a:gd name="T99" fmla="*/ 170 h 215"/>
                <a:gd name="T100" fmla="*/ 91 w 290"/>
                <a:gd name="T101" fmla="*/ 159 h 215"/>
                <a:gd name="T102" fmla="*/ 74 w 290"/>
                <a:gd name="T103" fmla="*/ 147 h 215"/>
                <a:gd name="T104" fmla="*/ 34 w 290"/>
                <a:gd name="T105" fmla="*/ 119 h 215"/>
                <a:gd name="T106" fmla="*/ 23 w 290"/>
                <a:gd name="T107" fmla="*/ 79 h 215"/>
                <a:gd name="T108" fmla="*/ 6 w 290"/>
                <a:gd name="T109" fmla="*/ 34 h 215"/>
                <a:gd name="T110" fmla="*/ 6 w 290"/>
                <a:gd name="T111" fmla="*/ 5 h 215"/>
                <a:gd name="T112" fmla="*/ 17 w 290"/>
                <a:gd name="T113" fmla="*/ 17 h 215"/>
                <a:gd name="T114" fmla="*/ 34 w 290"/>
                <a:gd name="T115" fmla="*/ 2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215">
                  <a:moveTo>
                    <a:pt x="40" y="22"/>
                  </a:moveTo>
                  <a:lnTo>
                    <a:pt x="46" y="22"/>
                  </a:lnTo>
                  <a:lnTo>
                    <a:pt x="51" y="22"/>
                  </a:lnTo>
                  <a:lnTo>
                    <a:pt x="51" y="28"/>
                  </a:lnTo>
                  <a:lnTo>
                    <a:pt x="51" y="22"/>
                  </a:lnTo>
                  <a:lnTo>
                    <a:pt x="57" y="22"/>
                  </a:lnTo>
                  <a:lnTo>
                    <a:pt x="63" y="22"/>
                  </a:lnTo>
                  <a:lnTo>
                    <a:pt x="68" y="22"/>
                  </a:lnTo>
                  <a:lnTo>
                    <a:pt x="74" y="22"/>
                  </a:lnTo>
                  <a:lnTo>
                    <a:pt x="80" y="22"/>
                  </a:lnTo>
                  <a:lnTo>
                    <a:pt x="80" y="17"/>
                  </a:lnTo>
                  <a:lnTo>
                    <a:pt x="85" y="17"/>
                  </a:lnTo>
                  <a:lnTo>
                    <a:pt x="85" y="11"/>
                  </a:lnTo>
                  <a:lnTo>
                    <a:pt x="91" y="11"/>
                  </a:lnTo>
                  <a:lnTo>
                    <a:pt x="97" y="11"/>
                  </a:lnTo>
                  <a:lnTo>
                    <a:pt x="102" y="11"/>
                  </a:lnTo>
                  <a:lnTo>
                    <a:pt x="102" y="5"/>
                  </a:lnTo>
                  <a:lnTo>
                    <a:pt x="108" y="5"/>
                  </a:lnTo>
                  <a:lnTo>
                    <a:pt x="108" y="0"/>
                  </a:lnTo>
                  <a:lnTo>
                    <a:pt x="114" y="0"/>
                  </a:lnTo>
                  <a:lnTo>
                    <a:pt x="119" y="0"/>
                  </a:lnTo>
                  <a:lnTo>
                    <a:pt x="119" y="5"/>
                  </a:lnTo>
                  <a:lnTo>
                    <a:pt x="125" y="5"/>
                  </a:lnTo>
                  <a:lnTo>
                    <a:pt x="125" y="11"/>
                  </a:lnTo>
                  <a:lnTo>
                    <a:pt x="125" y="17"/>
                  </a:lnTo>
                  <a:lnTo>
                    <a:pt x="131" y="22"/>
                  </a:lnTo>
                  <a:lnTo>
                    <a:pt x="136" y="22"/>
                  </a:lnTo>
                  <a:lnTo>
                    <a:pt x="136" y="17"/>
                  </a:lnTo>
                  <a:lnTo>
                    <a:pt x="142" y="17"/>
                  </a:lnTo>
                  <a:lnTo>
                    <a:pt x="148" y="17"/>
                  </a:lnTo>
                  <a:lnTo>
                    <a:pt x="148" y="22"/>
                  </a:lnTo>
                  <a:lnTo>
                    <a:pt x="153" y="22"/>
                  </a:lnTo>
                  <a:lnTo>
                    <a:pt x="153" y="28"/>
                  </a:lnTo>
                  <a:lnTo>
                    <a:pt x="159" y="28"/>
                  </a:lnTo>
                  <a:lnTo>
                    <a:pt x="165" y="28"/>
                  </a:lnTo>
                  <a:lnTo>
                    <a:pt x="165" y="34"/>
                  </a:lnTo>
                  <a:lnTo>
                    <a:pt x="170" y="34"/>
                  </a:lnTo>
                  <a:lnTo>
                    <a:pt x="176" y="34"/>
                  </a:lnTo>
                  <a:lnTo>
                    <a:pt x="176" y="39"/>
                  </a:lnTo>
                  <a:lnTo>
                    <a:pt x="176" y="45"/>
                  </a:lnTo>
                  <a:lnTo>
                    <a:pt x="182" y="45"/>
                  </a:lnTo>
                  <a:lnTo>
                    <a:pt x="187" y="45"/>
                  </a:lnTo>
                  <a:lnTo>
                    <a:pt x="193" y="39"/>
                  </a:lnTo>
                  <a:lnTo>
                    <a:pt x="204" y="34"/>
                  </a:lnTo>
                  <a:lnTo>
                    <a:pt x="210" y="28"/>
                  </a:lnTo>
                  <a:lnTo>
                    <a:pt x="227" y="11"/>
                  </a:lnTo>
                  <a:lnTo>
                    <a:pt x="227" y="5"/>
                  </a:lnTo>
                  <a:lnTo>
                    <a:pt x="238" y="0"/>
                  </a:lnTo>
                  <a:lnTo>
                    <a:pt x="244" y="22"/>
                  </a:lnTo>
                  <a:lnTo>
                    <a:pt x="250" y="39"/>
                  </a:lnTo>
                  <a:lnTo>
                    <a:pt x="256" y="56"/>
                  </a:lnTo>
                  <a:lnTo>
                    <a:pt x="261" y="56"/>
                  </a:lnTo>
                  <a:lnTo>
                    <a:pt x="261" y="62"/>
                  </a:lnTo>
                  <a:lnTo>
                    <a:pt x="267" y="62"/>
                  </a:lnTo>
                  <a:lnTo>
                    <a:pt x="267" y="68"/>
                  </a:lnTo>
                  <a:lnTo>
                    <a:pt x="267" y="62"/>
                  </a:lnTo>
                  <a:lnTo>
                    <a:pt x="267" y="68"/>
                  </a:lnTo>
                  <a:lnTo>
                    <a:pt x="267" y="73"/>
                  </a:lnTo>
                  <a:lnTo>
                    <a:pt x="261" y="73"/>
                  </a:lnTo>
                  <a:lnTo>
                    <a:pt x="261" y="79"/>
                  </a:lnTo>
                  <a:lnTo>
                    <a:pt x="267" y="79"/>
                  </a:lnTo>
                  <a:lnTo>
                    <a:pt x="261" y="79"/>
                  </a:lnTo>
                  <a:lnTo>
                    <a:pt x="267" y="79"/>
                  </a:lnTo>
                  <a:lnTo>
                    <a:pt x="261" y="79"/>
                  </a:lnTo>
                  <a:lnTo>
                    <a:pt x="267" y="85"/>
                  </a:lnTo>
                  <a:lnTo>
                    <a:pt x="267" y="90"/>
                  </a:lnTo>
                  <a:lnTo>
                    <a:pt x="267" y="96"/>
                  </a:lnTo>
                  <a:lnTo>
                    <a:pt x="273" y="96"/>
                  </a:lnTo>
                  <a:lnTo>
                    <a:pt x="273" y="102"/>
                  </a:lnTo>
                  <a:lnTo>
                    <a:pt x="278" y="102"/>
                  </a:lnTo>
                  <a:lnTo>
                    <a:pt x="278" y="108"/>
                  </a:lnTo>
                  <a:lnTo>
                    <a:pt x="284" y="108"/>
                  </a:lnTo>
                  <a:lnTo>
                    <a:pt x="290" y="108"/>
                  </a:lnTo>
                  <a:lnTo>
                    <a:pt x="290" y="113"/>
                  </a:lnTo>
                  <a:lnTo>
                    <a:pt x="284" y="113"/>
                  </a:lnTo>
                  <a:lnTo>
                    <a:pt x="284" y="119"/>
                  </a:lnTo>
                  <a:lnTo>
                    <a:pt x="284" y="125"/>
                  </a:lnTo>
                  <a:lnTo>
                    <a:pt x="284" y="130"/>
                  </a:lnTo>
                  <a:lnTo>
                    <a:pt x="284" y="136"/>
                  </a:lnTo>
                  <a:lnTo>
                    <a:pt x="278" y="142"/>
                  </a:lnTo>
                  <a:lnTo>
                    <a:pt x="278" y="147"/>
                  </a:lnTo>
                  <a:lnTo>
                    <a:pt x="278" y="142"/>
                  </a:lnTo>
                  <a:lnTo>
                    <a:pt x="278" y="147"/>
                  </a:lnTo>
                  <a:lnTo>
                    <a:pt x="284" y="147"/>
                  </a:lnTo>
                  <a:lnTo>
                    <a:pt x="284" y="153"/>
                  </a:lnTo>
                  <a:lnTo>
                    <a:pt x="284" y="159"/>
                  </a:lnTo>
                  <a:lnTo>
                    <a:pt x="278" y="159"/>
                  </a:lnTo>
                  <a:lnTo>
                    <a:pt x="278" y="153"/>
                  </a:lnTo>
                  <a:lnTo>
                    <a:pt x="278" y="147"/>
                  </a:lnTo>
                  <a:lnTo>
                    <a:pt x="273" y="147"/>
                  </a:lnTo>
                  <a:lnTo>
                    <a:pt x="267" y="153"/>
                  </a:lnTo>
                  <a:lnTo>
                    <a:pt x="267" y="159"/>
                  </a:lnTo>
                  <a:lnTo>
                    <a:pt x="261" y="159"/>
                  </a:lnTo>
                  <a:lnTo>
                    <a:pt x="256" y="170"/>
                  </a:lnTo>
                  <a:lnTo>
                    <a:pt x="261" y="170"/>
                  </a:lnTo>
                  <a:lnTo>
                    <a:pt x="267" y="176"/>
                  </a:lnTo>
                  <a:lnTo>
                    <a:pt x="267" y="181"/>
                  </a:lnTo>
                  <a:lnTo>
                    <a:pt x="267" y="187"/>
                  </a:lnTo>
                  <a:lnTo>
                    <a:pt x="261" y="187"/>
                  </a:lnTo>
                  <a:lnTo>
                    <a:pt x="261" y="193"/>
                  </a:lnTo>
                  <a:lnTo>
                    <a:pt x="256" y="193"/>
                  </a:lnTo>
                  <a:lnTo>
                    <a:pt x="256" y="198"/>
                  </a:lnTo>
                  <a:lnTo>
                    <a:pt x="250" y="193"/>
                  </a:lnTo>
                  <a:lnTo>
                    <a:pt x="244" y="193"/>
                  </a:lnTo>
                  <a:lnTo>
                    <a:pt x="244" y="198"/>
                  </a:lnTo>
                  <a:lnTo>
                    <a:pt x="238" y="198"/>
                  </a:lnTo>
                  <a:lnTo>
                    <a:pt x="238" y="204"/>
                  </a:lnTo>
                  <a:lnTo>
                    <a:pt x="233" y="204"/>
                  </a:lnTo>
                  <a:lnTo>
                    <a:pt x="238" y="204"/>
                  </a:lnTo>
                  <a:lnTo>
                    <a:pt x="233" y="204"/>
                  </a:lnTo>
                  <a:lnTo>
                    <a:pt x="233" y="210"/>
                  </a:lnTo>
                  <a:lnTo>
                    <a:pt x="227" y="210"/>
                  </a:lnTo>
                  <a:lnTo>
                    <a:pt x="221" y="210"/>
                  </a:lnTo>
                  <a:lnTo>
                    <a:pt x="221" y="215"/>
                  </a:lnTo>
                  <a:lnTo>
                    <a:pt x="221" y="210"/>
                  </a:lnTo>
                  <a:lnTo>
                    <a:pt x="216" y="215"/>
                  </a:lnTo>
                  <a:lnTo>
                    <a:pt x="216" y="210"/>
                  </a:lnTo>
                  <a:lnTo>
                    <a:pt x="216" y="204"/>
                  </a:lnTo>
                  <a:lnTo>
                    <a:pt x="216" y="210"/>
                  </a:lnTo>
                  <a:lnTo>
                    <a:pt x="210" y="204"/>
                  </a:lnTo>
                  <a:lnTo>
                    <a:pt x="210" y="198"/>
                  </a:lnTo>
                  <a:lnTo>
                    <a:pt x="204" y="198"/>
                  </a:lnTo>
                  <a:lnTo>
                    <a:pt x="210" y="198"/>
                  </a:lnTo>
                  <a:lnTo>
                    <a:pt x="204" y="198"/>
                  </a:lnTo>
                  <a:lnTo>
                    <a:pt x="210" y="193"/>
                  </a:lnTo>
                  <a:lnTo>
                    <a:pt x="210" y="198"/>
                  </a:lnTo>
                  <a:lnTo>
                    <a:pt x="210" y="193"/>
                  </a:lnTo>
                  <a:lnTo>
                    <a:pt x="204" y="193"/>
                  </a:lnTo>
                  <a:lnTo>
                    <a:pt x="199" y="193"/>
                  </a:lnTo>
                  <a:lnTo>
                    <a:pt x="193" y="193"/>
                  </a:lnTo>
                  <a:lnTo>
                    <a:pt x="193" y="198"/>
                  </a:lnTo>
                  <a:lnTo>
                    <a:pt x="193" y="193"/>
                  </a:lnTo>
                  <a:lnTo>
                    <a:pt x="193" y="187"/>
                  </a:lnTo>
                  <a:lnTo>
                    <a:pt x="187" y="187"/>
                  </a:lnTo>
                  <a:lnTo>
                    <a:pt x="193" y="181"/>
                  </a:lnTo>
                  <a:lnTo>
                    <a:pt x="187" y="181"/>
                  </a:lnTo>
                  <a:lnTo>
                    <a:pt x="182" y="181"/>
                  </a:lnTo>
                  <a:lnTo>
                    <a:pt x="176" y="181"/>
                  </a:lnTo>
                  <a:lnTo>
                    <a:pt x="170" y="181"/>
                  </a:lnTo>
                  <a:lnTo>
                    <a:pt x="165" y="187"/>
                  </a:lnTo>
                  <a:lnTo>
                    <a:pt x="159" y="187"/>
                  </a:lnTo>
                  <a:lnTo>
                    <a:pt x="153" y="187"/>
                  </a:lnTo>
                  <a:lnTo>
                    <a:pt x="148" y="187"/>
                  </a:lnTo>
                  <a:lnTo>
                    <a:pt x="142" y="187"/>
                  </a:lnTo>
                  <a:lnTo>
                    <a:pt x="136" y="181"/>
                  </a:lnTo>
                  <a:lnTo>
                    <a:pt x="131" y="176"/>
                  </a:lnTo>
                  <a:lnTo>
                    <a:pt x="125" y="176"/>
                  </a:lnTo>
                  <a:lnTo>
                    <a:pt x="119" y="176"/>
                  </a:lnTo>
                  <a:lnTo>
                    <a:pt x="119" y="170"/>
                  </a:lnTo>
                  <a:lnTo>
                    <a:pt x="114" y="170"/>
                  </a:lnTo>
                  <a:lnTo>
                    <a:pt x="102" y="164"/>
                  </a:lnTo>
                  <a:lnTo>
                    <a:pt x="97" y="159"/>
                  </a:lnTo>
                  <a:lnTo>
                    <a:pt x="91" y="159"/>
                  </a:lnTo>
                  <a:lnTo>
                    <a:pt x="85" y="153"/>
                  </a:lnTo>
                  <a:lnTo>
                    <a:pt x="80" y="147"/>
                  </a:lnTo>
                  <a:lnTo>
                    <a:pt x="74" y="147"/>
                  </a:lnTo>
                  <a:lnTo>
                    <a:pt x="57" y="136"/>
                  </a:lnTo>
                  <a:lnTo>
                    <a:pt x="40" y="125"/>
                  </a:lnTo>
                  <a:lnTo>
                    <a:pt x="34" y="119"/>
                  </a:lnTo>
                  <a:lnTo>
                    <a:pt x="29" y="108"/>
                  </a:lnTo>
                  <a:lnTo>
                    <a:pt x="29" y="90"/>
                  </a:lnTo>
                  <a:lnTo>
                    <a:pt x="23" y="79"/>
                  </a:lnTo>
                  <a:lnTo>
                    <a:pt x="17" y="62"/>
                  </a:lnTo>
                  <a:lnTo>
                    <a:pt x="12" y="34"/>
                  </a:lnTo>
                  <a:lnTo>
                    <a:pt x="6" y="34"/>
                  </a:lnTo>
                  <a:lnTo>
                    <a:pt x="0" y="0"/>
                  </a:lnTo>
                  <a:lnTo>
                    <a:pt x="0" y="5"/>
                  </a:lnTo>
                  <a:lnTo>
                    <a:pt x="6" y="5"/>
                  </a:lnTo>
                  <a:lnTo>
                    <a:pt x="6" y="11"/>
                  </a:lnTo>
                  <a:lnTo>
                    <a:pt x="12" y="11"/>
                  </a:lnTo>
                  <a:lnTo>
                    <a:pt x="17" y="17"/>
                  </a:lnTo>
                  <a:lnTo>
                    <a:pt x="23" y="17"/>
                  </a:lnTo>
                  <a:lnTo>
                    <a:pt x="29" y="22"/>
                  </a:lnTo>
                  <a:lnTo>
                    <a:pt x="34" y="28"/>
                  </a:lnTo>
                  <a:lnTo>
                    <a:pt x="40" y="28"/>
                  </a:lnTo>
                  <a:lnTo>
                    <a:pt x="40"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0" name="Freeform 203">
              <a:extLst>
                <a:ext uri="{FF2B5EF4-FFF2-40B4-BE49-F238E27FC236}">
                  <a16:creationId xmlns:a16="http://schemas.microsoft.com/office/drawing/2014/main" id="{860A3813-48B3-6624-3355-943595C4DB40}"/>
                </a:ext>
              </a:extLst>
            </p:cNvPr>
            <p:cNvSpPr>
              <a:spLocks/>
            </p:cNvSpPr>
            <p:nvPr/>
          </p:nvSpPr>
          <p:spPr bwMode="auto">
            <a:xfrm>
              <a:off x="4329" y="2091"/>
              <a:ext cx="164" cy="289"/>
            </a:xfrm>
            <a:custGeom>
              <a:avLst/>
              <a:gdLst>
                <a:gd name="T0" fmla="*/ 164 w 164"/>
                <a:gd name="T1" fmla="*/ 62 h 289"/>
                <a:gd name="T2" fmla="*/ 158 w 164"/>
                <a:gd name="T3" fmla="*/ 153 h 289"/>
                <a:gd name="T4" fmla="*/ 158 w 164"/>
                <a:gd name="T5" fmla="*/ 227 h 289"/>
                <a:gd name="T6" fmla="*/ 96 w 164"/>
                <a:gd name="T7" fmla="*/ 289 h 289"/>
                <a:gd name="T8" fmla="*/ 96 w 164"/>
                <a:gd name="T9" fmla="*/ 283 h 289"/>
                <a:gd name="T10" fmla="*/ 96 w 164"/>
                <a:gd name="T11" fmla="*/ 266 h 289"/>
                <a:gd name="T12" fmla="*/ 102 w 164"/>
                <a:gd name="T13" fmla="*/ 266 h 289"/>
                <a:gd name="T14" fmla="*/ 102 w 164"/>
                <a:gd name="T15" fmla="*/ 261 h 289"/>
                <a:gd name="T16" fmla="*/ 102 w 164"/>
                <a:gd name="T17" fmla="*/ 255 h 289"/>
                <a:gd name="T18" fmla="*/ 102 w 164"/>
                <a:gd name="T19" fmla="*/ 249 h 289"/>
                <a:gd name="T20" fmla="*/ 96 w 164"/>
                <a:gd name="T21" fmla="*/ 244 h 289"/>
                <a:gd name="T22" fmla="*/ 96 w 164"/>
                <a:gd name="T23" fmla="*/ 238 h 289"/>
                <a:gd name="T24" fmla="*/ 96 w 164"/>
                <a:gd name="T25" fmla="*/ 221 h 289"/>
                <a:gd name="T26" fmla="*/ 96 w 164"/>
                <a:gd name="T27" fmla="*/ 215 h 289"/>
                <a:gd name="T28" fmla="*/ 107 w 164"/>
                <a:gd name="T29" fmla="*/ 210 h 289"/>
                <a:gd name="T30" fmla="*/ 107 w 164"/>
                <a:gd name="T31" fmla="*/ 204 h 289"/>
                <a:gd name="T32" fmla="*/ 107 w 164"/>
                <a:gd name="T33" fmla="*/ 198 h 289"/>
                <a:gd name="T34" fmla="*/ 102 w 164"/>
                <a:gd name="T35" fmla="*/ 187 h 289"/>
                <a:gd name="T36" fmla="*/ 107 w 164"/>
                <a:gd name="T37" fmla="*/ 176 h 289"/>
                <a:gd name="T38" fmla="*/ 107 w 164"/>
                <a:gd name="T39" fmla="*/ 170 h 289"/>
                <a:gd name="T40" fmla="*/ 107 w 164"/>
                <a:gd name="T41" fmla="*/ 159 h 289"/>
                <a:gd name="T42" fmla="*/ 107 w 164"/>
                <a:gd name="T43" fmla="*/ 153 h 289"/>
                <a:gd name="T44" fmla="*/ 107 w 164"/>
                <a:gd name="T45" fmla="*/ 153 h 289"/>
                <a:gd name="T46" fmla="*/ 102 w 164"/>
                <a:gd name="T47" fmla="*/ 153 h 289"/>
                <a:gd name="T48" fmla="*/ 90 w 164"/>
                <a:gd name="T49" fmla="*/ 147 h 289"/>
                <a:gd name="T50" fmla="*/ 90 w 164"/>
                <a:gd name="T51" fmla="*/ 130 h 289"/>
                <a:gd name="T52" fmla="*/ 85 w 164"/>
                <a:gd name="T53" fmla="*/ 119 h 289"/>
                <a:gd name="T54" fmla="*/ 85 w 164"/>
                <a:gd name="T55" fmla="*/ 113 h 289"/>
                <a:gd name="T56" fmla="*/ 79 w 164"/>
                <a:gd name="T57" fmla="*/ 113 h 289"/>
                <a:gd name="T58" fmla="*/ 73 w 164"/>
                <a:gd name="T59" fmla="*/ 108 h 289"/>
                <a:gd name="T60" fmla="*/ 79 w 164"/>
                <a:gd name="T61" fmla="*/ 102 h 289"/>
                <a:gd name="T62" fmla="*/ 73 w 164"/>
                <a:gd name="T63" fmla="*/ 102 h 289"/>
                <a:gd name="T64" fmla="*/ 73 w 164"/>
                <a:gd name="T65" fmla="*/ 96 h 289"/>
                <a:gd name="T66" fmla="*/ 68 w 164"/>
                <a:gd name="T67" fmla="*/ 85 h 289"/>
                <a:gd name="T68" fmla="*/ 68 w 164"/>
                <a:gd name="T69" fmla="*/ 74 h 289"/>
                <a:gd name="T70" fmla="*/ 62 w 164"/>
                <a:gd name="T71" fmla="*/ 68 h 289"/>
                <a:gd name="T72" fmla="*/ 62 w 164"/>
                <a:gd name="T73" fmla="*/ 62 h 289"/>
                <a:gd name="T74" fmla="*/ 62 w 164"/>
                <a:gd name="T75" fmla="*/ 57 h 289"/>
                <a:gd name="T76" fmla="*/ 62 w 164"/>
                <a:gd name="T77" fmla="*/ 45 h 289"/>
                <a:gd name="T78" fmla="*/ 51 w 164"/>
                <a:gd name="T79" fmla="*/ 45 h 289"/>
                <a:gd name="T80" fmla="*/ 45 w 164"/>
                <a:gd name="T81" fmla="*/ 34 h 289"/>
                <a:gd name="T82" fmla="*/ 39 w 164"/>
                <a:gd name="T83" fmla="*/ 45 h 289"/>
                <a:gd name="T84" fmla="*/ 28 w 164"/>
                <a:gd name="T85" fmla="*/ 40 h 289"/>
                <a:gd name="T86" fmla="*/ 22 w 164"/>
                <a:gd name="T87" fmla="*/ 40 h 289"/>
                <a:gd name="T88" fmla="*/ 11 w 164"/>
                <a:gd name="T89" fmla="*/ 45 h 289"/>
                <a:gd name="T90" fmla="*/ 5 w 164"/>
                <a:gd name="T91" fmla="*/ 45 h 289"/>
                <a:gd name="T92" fmla="*/ 5 w 164"/>
                <a:gd name="T93" fmla="*/ 40 h 289"/>
                <a:gd name="T94" fmla="*/ 107 w 164"/>
                <a:gd name="T95" fmla="*/ 11 h 289"/>
                <a:gd name="T96" fmla="*/ 147 w 164"/>
                <a:gd name="T9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 h="289">
                  <a:moveTo>
                    <a:pt x="147" y="0"/>
                  </a:moveTo>
                  <a:lnTo>
                    <a:pt x="158" y="57"/>
                  </a:lnTo>
                  <a:lnTo>
                    <a:pt x="164" y="62"/>
                  </a:lnTo>
                  <a:lnTo>
                    <a:pt x="158" y="102"/>
                  </a:lnTo>
                  <a:lnTo>
                    <a:pt x="158" y="136"/>
                  </a:lnTo>
                  <a:lnTo>
                    <a:pt x="158" y="153"/>
                  </a:lnTo>
                  <a:lnTo>
                    <a:pt x="158" y="164"/>
                  </a:lnTo>
                  <a:lnTo>
                    <a:pt x="158" y="181"/>
                  </a:lnTo>
                  <a:lnTo>
                    <a:pt x="158" y="227"/>
                  </a:lnTo>
                  <a:lnTo>
                    <a:pt x="153" y="289"/>
                  </a:lnTo>
                  <a:lnTo>
                    <a:pt x="119" y="289"/>
                  </a:lnTo>
                  <a:lnTo>
                    <a:pt x="96" y="289"/>
                  </a:lnTo>
                  <a:lnTo>
                    <a:pt x="96" y="283"/>
                  </a:lnTo>
                  <a:lnTo>
                    <a:pt x="102" y="283"/>
                  </a:lnTo>
                  <a:lnTo>
                    <a:pt x="96" y="283"/>
                  </a:lnTo>
                  <a:lnTo>
                    <a:pt x="96" y="278"/>
                  </a:lnTo>
                  <a:lnTo>
                    <a:pt x="96" y="272"/>
                  </a:lnTo>
                  <a:lnTo>
                    <a:pt x="96" y="266"/>
                  </a:lnTo>
                  <a:lnTo>
                    <a:pt x="102" y="266"/>
                  </a:lnTo>
                  <a:lnTo>
                    <a:pt x="96" y="266"/>
                  </a:lnTo>
                  <a:lnTo>
                    <a:pt x="102" y="266"/>
                  </a:lnTo>
                  <a:lnTo>
                    <a:pt x="96" y="266"/>
                  </a:lnTo>
                  <a:lnTo>
                    <a:pt x="96" y="261"/>
                  </a:lnTo>
                  <a:lnTo>
                    <a:pt x="102" y="261"/>
                  </a:lnTo>
                  <a:lnTo>
                    <a:pt x="96" y="261"/>
                  </a:lnTo>
                  <a:lnTo>
                    <a:pt x="102" y="261"/>
                  </a:lnTo>
                  <a:lnTo>
                    <a:pt x="102" y="255"/>
                  </a:lnTo>
                  <a:lnTo>
                    <a:pt x="102" y="261"/>
                  </a:lnTo>
                  <a:lnTo>
                    <a:pt x="102" y="255"/>
                  </a:lnTo>
                  <a:lnTo>
                    <a:pt x="102" y="249"/>
                  </a:lnTo>
                  <a:lnTo>
                    <a:pt x="96" y="249"/>
                  </a:lnTo>
                  <a:lnTo>
                    <a:pt x="102" y="249"/>
                  </a:lnTo>
                  <a:lnTo>
                    <a:pt x="96" y="244"/>
                  </a:lnTo>
                  <a:lnTo>
                    <a:pt x="102" y="244"/>
                  </a:lnTo>
                  <a:lnTo>
                    <a:pt x="96" y="244"/>
                  </a:lnTo>
                  <a:lnTo>
                    <a:pt x="96" y="238"/>
                  </a:lnTo>
                  <a:lnTo>
                    <a:pt x="96" y="232"/>
                  </a:lnTo>
                  <a:lnTo>
                    <a:pt x="96" y="227"/>
                  </a:lnTo>
                  <a:lnTo>
                    <a:pt x="96" y="221"/>
                  </a:lnTo>
                  <a:lnTo>
                    <a:pt x="102" y="221"/>
                  </a:lnTo>
                  <a:lnTo>
                    <a:pt x="102" y="215"/>
                  </a:lnTo>
                  <a:lnTo>
                    <a:pt x="96" y="215"/>
                  </a:lnTo>
                  <a:lnTo>
                    <a:pt x="102" y="215"/>
                  </a:lnTo>
                  <a:lnTo>
                    <a:pt x="102" y="210"/>
                  </a:lnTo>
                  <a:lnTo>
                    <a:pt x="107" y="210"/>
                  </a:lnTo>
                  <a:lnTo>
                    <a:pt x="102" y="210"/>
                  </a:lnTo>
                  <a:lnTo>
                    <a:pt x="107" y="210"/>
                  </a:lnTo>
                  <a:lnTo>
                    <a:pt x="107" y="204"/>
                  </a:lnTo>
                  <a:lnTo>
                    <a:pt x="102" y="204"/>
                  </a:lnTo>
                  <a:lnTo>
                    <a:pt x="107" y="204"/>
                  </a:lnTo>
                  <a:lnTo>
                    <a:pt x="107" y="198"/>
                  </a:lnTo>
                  <a:lnTo>
                    <a:pt x="107" y="193"/>
                  </a:lnTo>
                  <a:lnTo>
                    <a:pt x="102" y="193"/>
                  </a:lnTo>
                  <a:lnTo>
                    <a:pt x="102" y="187"/>
                  </a:lnTo>
                  <a:lnTo>
                    <a:pt x="102" y="181"/>
                  </a:lnTo>
                  <a:lnTo>
                    <a:pt x="102" y="176"/>
                  </a:lnTo>
                  <a:lnTo>
                    <a:pt x="107" y="176"/>
                  </a:lnTo>
                  <a:lnTo>
                    <a:pt x="102" y="176"/>
                  </a:lnTo>
                  <a:lnTo>
                    <a:pt x="102" y="170"/>
                  </a:lnTo>
                  <a:lnTo>
                    <a:pt x="107" y="170"/>
                  </a:lnTo>
                  <a:lnTo>
                    <a:pt x="113" y="164"/>
                  </a:lnTo>
                  <a:lnTo>
                    <a:pt x="113" y="159"/>
                  </a:lnTo>
                  <a:lnTo>
                    <a:pt x="107" y="159"/>
                  </a:lnTo>
                  <a:lnTo>
                    <a:pt x="113" y="159"/>
                  </a:lnTo>
                  <a:lnTo>
                    <a:pt x="107" y="159"/>
                  </a:lnTo>
                  <a:lnTo>
                    <a:pt x="107" y="153"/>
                  </a:lnTo>
                  <a:lnTo>
                    <a:pt x="102" y="153"/>
                  </a:lnTo>
                  <a:lnTo>
                    <a:pt x="107" y="159"/>
                  </a:lnTo>
                  <a:lnTo>
                    <a:pt x="107" y="153"/>
                  </a:lnTo>
                  <a:lnTo>
                    <a:pt x="107" y="159"/>
                  </a:lnTo>
                  <a:lnTo>
                    <a:pt x="102" y="159"/>
                  </a:lnTo>
                  <a:lnTo>
                    <a:pt x="102" y="153"/>
                  </a:lnTo>
                  <a:lnTo>
                    <a:pt x="102" y="147"/>
                  </a:lnTo>
                  <a:lnTo>
                    <a:pt x="96" y="147"/>
                  </a:lnTo>
                  <a:lnTo>
                    <a:pt x="90" y="147"/>
                  </a:lnTo>
                  <a:lnTo>
                    <a:pt x="90" y="142"/>
                  </a:lnTo>
                  <a:lnTo>
                    <a:pt x="90" y="136"/>
                  </a:lnTo>
                  <a:lnTo>
                    <a:pt x="90" y="130"/>
                  </a:lnTo>
                  <a:lnTo>
                    <a:pt x="90" y="125"/>
                  </a:lnTo>
                  <a:lnTo>
                    <a:pt x="90" y="119"/>
                  </a:lnTo>
                  <a:lnTo>
                    <a:pt x="85" y="119"/>
                  </a:lnTo>
                  <a:lnTo>
                    <a:pt x="90" y="119"/>
                  </a:lnTo>
                  <a:lnTo>
                    <a:pt x="85" y="119"/>
                  </a:lnTo>
                  <a:lnTo>
                    <a:pt x="85" y="113"/>
                  </a:lnTo>
                  <a:lnTo>
                    <a:pt x="79" y="113"/>
                  </a:lnTo>
                  <a:lnTo>
                    <a:pt x="73" y="113"/>
                  </a:lnTo>
                  <a:lnTo>
                    <a:pt x="79" y="113"/>
                  </a:lnTo>
                  <a:lnTo>
                    <a:pt x="73" y="113"/>
                  </a:lnTo>
                  <a:lnTo>
                    <a:pt x="79" y="108"/>
                  </a:lnTo>
                  <a:lnTo>
                    <a:pt x="73" y="108"/>
                  </a:lnTo>
                  <a:lnTo>
                    <a:pt x="73" y="102"/>
                  </a:lnTo>
                  <a:lnTo>
                    <a:pt x="79" y="108"/>
                  </a:lnTo>
                  <a:lnTo>
                    <a:pt x="79" y="102"/>
                  </a:lnTo>
                  <a:lnTo>
                    <a:pt x="73" y="102"/>
                  </a:lnTo>
                  <a:lnTo>
                    <a:pt x="79" y="102"/>
                  </a:lnTo>
                  <a:lnTo>
                    <a:pt x="73" y="102"/>
                  </a:lnTo>
                  <a:lnTo>
                    <a:pt x="79" y="102"/>
                  </a:lnTo>
                  <a:lnTo>
                    <a:pt x="73" y="102"/>
                  </a:lnTo>
                  <a:lnTo>
                    <a:pt x="73" y="96"/>
                  </a:lnTo>
                  <a:lnTo>
                    <a:pt x="73" y="91"/>
                  </a:lnTo>
                  <a:lnTo>
                    <a:pt x="73" y="85"/>
                  </a:lnTo>
                  <a:lnTo>
                    <a:pt x="68" y="85"/>
                  </a:lnTo>
                  <a:lnTo>
                    <a:pt x="73" y="85"/>
                  </a:lnTo>
                  <a:lnTo>
                    <a:pt x="68" y="79"/>
                  </a:lnTo>
                  <a:lnTo>
                    <a:pt x="68" y="74"/>
                  </a:lnTo>
                  <a:lnTo>
                    <a:pt x="73" y="74"/>
                  </a:lnTo>
                  <a:lnTo>
                    <a:pt x="68" y="68"/>
                  </a:lnTo>
                  <a:lnTo>
                    <a:pt x="62" y="68"/>
                  </a:lnTo>
                  <a:lnTo>
                    <a:pt x="68" y="68"/>
                  </a:lnTo>
                  <a:lnTo>
                    <a:pt x="62" y="68"/>
                  </a:lnTo>
                  <a:lnTo>
                    <a:pt x="62" y="62"/>
                  </a:lnTo>
                  <a:lnTo>
                    <a:pt x="56" y="62"/>
                  </a:lnTo>
                  <a:lnTo>
                    <a:pt x="56" y="57"/>
                  </a:lnTo>
                  <a:lnTo>
                    <a:pt x="62" y="57"/>
                  </a:lnTo>
                  <a:lnTo>
                    <a:pt x="56" y="57"/>
                  </a:lnTo>
                  <a:lnTo>
                    <a:pt x="62" y="51"/>
                  </a:lnTo>
                  <a:lnTo>
                    <a:pt x="62" y="45"/>
                  </a:lnTo>
                  <a:lnTo>
                    <a:pt x="56" y="45"/>
                  </a:lnTo>
                  <a:lnTo>
                    <a:pt x="56" y="40"/>
                  </a:lnTo>
                  <a:lnTo>
                    <a:pt x="51" y="45"/>
                  </a:lnTo>
                  <a:lnTo>
                    <a:pt x="45" y="40"/>
                  </a:lnTo>
                  <a:lnTo>
                    <a:pt x="51" y="40"/>
                  </a:lnTo>
                  <a:lnTo>
                    <a:pt x="45" y="34"/>
                  </a:lnTo>
                  <a:lnTo>
                    <a:pt x="45" y="40"/>
                  </a:lnTo>
                  <a:lnTo>
                    <a:pt x="39" y="40"/>
                  </a:lnTo>
                  <a:lnTo>
                    <a:pt x="39" y="45"/>
                  </a:lnTo>
                  <a:lnTo>
                    <a:pt x="34" y="40"/>
                  </a:lnTo>
                  <a:lnTo>
                    <a:pt x="34" y="34"/>
                  </a:lnTo>
                  <a:lnTo>
                    <a:pt x="28" y="40"/>
                  </a:lnTo>
                  <a:lnTo>
                    <a:pt x="28" y="34"/>
                  </a:lnTo>
                  <a:lnTo>
                    <a:pt x="28" y="40"/>
                  </a:lnTo>
                  <a:lnTo>
                    <a:pt x="22" y="40"/>
                  </a:lnTo>
                  <a:lnTo>
                    <a:pt x="17" y="40"/>
                  </a:lnTo>
                  <a:lnTo>
                    <a:pt x="11" y="40"/>
                  </a:lnTo>
                  <a:lnTo>
                    <a:pt x="11" y="45"/>
                  </a:lnTo>
                  <a:lnTo>
                    <a:pt x="5" y="45"/>
                  </a:lnTo>
                  <a:lnTo>
                    <a:pt x="5" y="51"/>
                  </a:lnTo>
                  <a:lnTo>
                    <a:pt x="5" y="45"/>
                  </a:lnTo>
                  <a:lnTo>
                    <a:pt x="0" y="45"/>
                  </a:lnTo>
                  <a:lnTo>
                    <a:pt x="5" y="45"/>
                  </a:lnTo>
                  <a:lnTo>
                    <a:pt x="5" y="40"/>
                  </a:lnTo>
                  <a:lnTo>
                    <a:pt x="0" y="40"/>
                  </a:lnTo>
                  <a:lnTo>
                    <a:pt x="90" y="17"/>
                  </a:lnTo>
                  <a:lnTo>
                    <a:pt x="107" y="11"/>
                  </a:lnTo>
                  <a:lnTo>
                    <a:pt x="113" y="11"/>
                  </a:lnTo>
                  <a:lnTo>
                    <a:pt x="113" y="6"/>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 name="Freeform 204">
              <a:extLst>
                <a:ext uri="{FF2B5EF4-FFF2-40B4-BE49-F238E27FC236}">
                  <a16:creationId xmlns:a16="http://schemas.microsoft.com/office/drawing/2014/main" id="{59F306E1-D6B0-4165-39BB-7B43493425D0}"/>
                </a:ext>
              </a:extLst>
            </p:cNvPr>
            <p:cNvSpPr>
              <a:spLocks/>
            </p:cNvSpPr>
            <p:nvPr/>
          </p:nvSpPr>
          <p:spPr bwMode="auto">
            <a:xfrm>
              <a:off x="4334" y="2397"/>
              <a:ext cx="170" cy="199"/>
            </a:xfrm>
            <a:custGeom>
              <a:avLst/>
              <a:gdLst>
                <a:gd name="T0" fmla="*/ 6 w 170"/>
                <a:gd name="T1" fmla="*/ 23 h 199"/>
                <a:gd name="T2" fmla="*/ 12 w 170"/>
                <a:gd name="T3" fmla="*/ 28 h 199"/>
                <a:gd name="T4" fmla="*/ 17 w 170"/>
                <a:gd name="T5" fmla="*/ 23 h 199"/>
                <a:gd name="T6" fmla="*/ 23 w 170"/>
                <a:gd name="T7" fmla="*/ 28 h 199"/>
                <a:gd name="T8" fmla="*/ 29 w 170"/>
                <a:gd name="T9" fmla="*/ 28 h 199"/>
                <a:gd name="T10" fmla="*/ 29 w 170"/>
                <a:gd name="T11" fmla="*/ 28 h 199"/>
                <a:gd name="T12" fmla="*/ 34 w 170"/>
                <a:gd name="T13" fmla="*/ 23 h 199"/>
                <a:gd name="T14" fmla="*/ 34 w 170"/>
                <a:gd name="T15" fmla="*/ 23 h 199"/>
                <a:gd name="T16" fmla="*/ 46 w 170"/>
                <a:gd name="T17" fmla="*/ 23 h 199"/>
                <a:gd name="T18" fmla="*/ 46 w 170"/>
                <a:gd name="T19" fmla="*/ 11 h 199"/>
                <a:gd name="T20" fmla="*/ 51 w 170"/>
                <a:gd name="T21" fmla="*/ 6 h 199"/>
                <a:gd name="T22" fmla="*/ 63 w 170"/>
                <a:gd name="T23" fmla="*/ 6 h 199"/>
                <a:gd name="T24" fmla="*/ 68 w 170"/>
                <a:gd name="T25" fmla="*/ 0 h 199"/>
                <a:gd name="T26" fmla="*/ 80 w 170"/>
                <a:gd name="T27" fmla="*/ 6 h 199"/>
                <a:gd name="T28" fmla="*/ 80 w 170"/>
                <a:gd name="T29" fmla="*/ 6 h 199"/>
                <a:gd name="T30" fmla="*/ 91 w 170"/>
                <a:gd name="T31" fmla="*/ 6 h 199"/>
                <a:gd name="T32" fmla="*/ 97 w 170"/>
                <a:gd name="T33" fmla="*/ 11 h 199"/>
                <a:gd name="T34" fmla="*/ 91 w 170"/>
                <a:gd name="T35" fmla="*/ 17 h 199"/>
                <a:gd name="T36" fmla="*/ 102 w 170"/>
                <a:gd name="T37" fmla="*/ 17 h 199"/>
                <a:gd name="T38" fmla="*/ 102 w 170"/>
                <a:gd name="T39" fmla="*/ 28 h 199"/>
                <a:gd name="T40" fmla="*/ 97 w 170"/>
                <a:gd name="T41" fmla="*/ 34 h 199"/>
                <a:gd name="T42" fmla="*/ 108 w 170"/>
                <a:gd name="T43" fmla="*/ 34 h 199"/>
                <a:gd name="T44" fmla="*/ 114 w 170"/>
                <a:gd name="T45" fmla="*/ 40 h 199"/>
                <a:gd name="T46" fmla="*/ 114 w 170"/>
                <a:gd name="T47" fmla="*/ 51 h 199"/>
                <a:gd name="T48" fmla="*/ 125 w 170"/>
                <a:gd name="T49" fmla="*/ 51 h 199"/>
                <a:gd name="T50" fmla="*/ 125 w 170"/>
                <a:gd name="T51" fmla="*/ 51 h 199"/>
                <a:gd name="T52" fmla="*/ 125 w 170"/>
                <a:gd name="T53" fmla="*/ 57 h 199"/>
                <a:gd name="T54" fmla="*/ 136 w 170"/>
                <a:gd name="T55" fmla="*/ 57 h 199"/>
                <a:gd name="T56" fmla="*/ 148 w 170"/>
                <a:gd name="T57" fmla="*/ 62 h 199"/>
                <a:gd name="T58" fmla="*/ 159 w 170"/>
                <a:gd name="T59" fmla="*/ 62 h 199"/>
                <a:gd name="T60" fmla="*/ 165 w 170"/>
                <a:gd name="T61" fmla="*/ 68 h 199"/>
                <a:gd name="T62" fmla="*/ 165 w 170"/>
                <a:gd name="T63" fmla="*/ 79 h 199"/>
                <a:gd name="T64" fmla="*/ 165 w 170"/>
                <a:gd name="T65" fmla="*/ 102 h 199"/>
                <a:gd name="T66" fmla="*/ 159 w 170"/>
                <a:gd name="T67" fmla="*/ 108 h 199"/>
                <a:gd name="T68" fmla="*/ 148 w 170"/>
                <a:gd name="T69" fmla="*/ 114 h 199"/>
                <a:gd name="T70" fmla="*/ 142 w 170"/>
                <a:gd name="T71" fmla="*/ 119 h 199"/>
                <a:gd name="T72" fmla="*/ 148 w 170"/>
                <a:gd name="T73" fmla="*/ 131 h 199"/>
                <a:gd name="T74" fmla="*/ 153 w 170"/>
                <a:gd name="T75" fmla="*/ 136 h 199"/>
                <a:gd name="T76" fmla="*/ 159 w 170"/>
                <a:gd name="T77" fmla="*/ 142 h 199"/>
                <a:gd name="T78" fmla="*/ 165 w 170"/>
                <a:gd name="T79" fmla="*/ 148 h 199"/>
                <a:gd name="T80" fmla="*/ 170 w 170"/>
                <a:gd name="T81" fmla="*/ 153 h 199"/>
                <a:gd name="T82" fmla="*/ 165 w 170"/>
                <a:gd name="T83" fmla="*/ 159 h 199"/>
                <a:gd name="T84" fmla="*/ 142 w 170"/>
                <a:gd name="T85" fmla="*/ 159 h 199"/>
                <a:gd name="T86" fmla="*/ 114 w 170"/>
                <a:gd name="T87" fmla="*/ 165 h 199"/>
                <a:gd name="T88" fmla="*/ 29 w 170"/>
                <a:gd name="T89" fmla="*/ 199 h 199"/>
                <a:gd name="T90" fmla="*/ 23 w 170"/>
                <a:gd name="T91" fmla="*/ 114 h 199"/>
                <a:gd name="T92" fmla="*/ 23 w 170"/>
                <a:gd name="T93" fmla="*/ 96 h 199"/>
                <a:gd name="T94" fmla="*/ 0 w 170"/>
                <a:gd name="T95" fmla="*/ 2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99">
                  <a:moveTo>
                    <a:pt x="0" y="23"/>
                  </a:moveTo>
                  <a:lnTo>
                    <a:pt x="6" y="23"/>
                  </a:lnTo>
                  <a:lnTo>
                    <a:pt x="6" y="28"/>
                  </a:lnTo>
                  <a:lnTo>
                    <a:pt x="12" y="28"/>
                  </a:lnTo>
                  <a:lnTo>
                    <a:pt x="17" y="28"/>
                  </a:lnTo>
                  <a:lnTo>
                    <a:pt x="17" y="23"/>
                  </a:lnTo>
                  <a:lnTo>
                    <a:pt x="23" y="23"/>
                  </a:lnTo>
                  <a:lnTo>
                    <a:pt x="23" y="28"/>
                  </a:lnTo>
                  <a:lnTo>
                    <a:pt x="29" y="23"/>
                  </a:lnTo>
                  <a:lnTo>
                    <a:pt x="29" y="28"/>
                  </a:lnTo>
                  <a:lnTo>
                    <a:pt x="29" y="23"/>
                  </a:lnTo>
                  <a:lnTo>
                    <a:pt x="29" y="28"/>
                  </a:lnTo>
                  <a:lnTo>
                    <a:pt x="29" y="23"/>
                  </a:lnTo>
                  <a:lnTo>
                    <a:pt x="34" y="23"/>
                  </a:lnTo>
                  <a:lnTo>
                    <a:pt x="29" y="23"/>
                  </a:lnTo>
                  <a:lnTo>
                    <a:pt x="34" y="23"/>
                  </a:lnTo>
                  <a:lnTo>
                    <a:pt x="40" y="23"/>
                  </a:lnTo>
                  <a:lnTo>
                    <a:pt x="46" y="23"/>
                  </a:lnTo>
                  <a:lnTo>
                    <a:pt x="46" y="17"/>
                  </a:lnTo>
                  <a:lnTo>
                    <a:pt x="46" y="11"/>
                  </a:lnTo>
                  <a:lnTo>
                    <a:pt x="46" y="6"/>
                  </a:lnTo>
                  <a:lnTo>
                    <a:pt x="51" y="6"/>
                  </a:lnTo>
                  <a:lnTo>
                    <a:pt x="57" y="6"/>
                  </a:lnTo>
                  <a:lnTo>
                    <a:pt x="63" y="6"/>
                  </a:lnTo>
                  <a:lnTo>
                    <a:pt x="63" y="0"/>
                  </a:lnTo>
                  <a:lnTo>
                    <a:pt x="68" y="0"/>
                  </a:lnTo>
                  <a:lnTo>
                    <a:pt x="74" y="0"/>
                  </a:lnTo>
                  <a:lnTo>
                    <a:pt x="80" y="6"/>
                  </a:lnTo>
                  <a:lnTo>
                    <a:pt x="74" y="6"/>
                  </a:lnTo>
                  <a:lnTo>
                    <a:pt x="80" y="6"/>
                  </a:lnTo>
                  <a:lnTo>
                    <a:pt x="85" y="6"/>
                  </a:lnTo>
                  <a:lnTo>
                    <a:pt x="91" y="6"/>
                  </a:lnTo>
                  <a:lnTo>
                    <a:pt x="91" y="11"/>
                  </a:lnTo>
                  <a:lnTo>
                    <a:pt x="97" y="11"/>
                  </a:lnTo>
                  <a:lnTo>
                    <a:pt x="97" y="17"/>
                  </a:lnTo>
                  <a:lnTo>
                    <a:pt x="91" y="17"/>
                  </a:lnTo>
                  <a:lnTo>
                    <a:pt x="97" y="17"/>
                  </a:lnTo>
                  <a:lnTo>
                    <a:pt x="102" y="17"/>
                  </a:lnTo>
                  <a:lnTo>
                    <a:pt x="102" y="23"/>
                  </a:lnTo>
                  <a:lnTo>
                    <a:pt x="102" y="28"/>
                  </a:lnTo>
                  <a:lnTo>
                    <a:pt x="97" y="28"/>
                  </a:lnTo>
                  <a:lnTo>
                    <a:pt x="97" y="34"/>
                  </a:lnTo>
                  <a:lnTo>
                    <a:pt x="102" y="34"/>
                  </a:lnTo>
                  <a:lnTo>
                    <a:pt x="108" y="34"/>
                  </a:lnTo>
                  <a:lnTo>
                    <a:pt x="108" y="40"/>
                  </a:lnTo>
                  <a:lnTo>
                    <a:pt x="114" y="40"/>
                  </a:lnTo>
                  <a:lnTo>
                    <a:pt x="114" y="45"/>
                  </a:lnTo>
                  <a:lnTo>
                    <a:pt x="114" y="51"/>
                  </a:lnTo>
                  <a:lnTo>
                    <a:pt x="119" y="51"/>
                  </a:lnTo>
                  <a:lnTo>
                    <a:pt x="125" y="51"/>
                  </a:lnTo>
                  <a:lnTo>
                    <a:pt x="125" y="57"/>
                  </a:lnTo>
                  <a:lnTo>
                    <a:pt x="125" y="51"/>
                  </a:lnTo>
                  <a:lnTo>
                    <a:pt x="131" y="51"/>
                  </a:lnTo>
                  <a:lnTo>
                    <a:pt x="125" y="57"/>
                  </a:lnTo>
                  <a:lnTo>
                    <a:pt x="131" y="57"/>
                  </a:lnTo>
                  <a:lnTo>
                    <a:pt x="136" y="57"/>
                  </a:lnTo>
                  <a:lnTo>
                    <a:pt x="142" y="62"/>
                  </a:lnTo>
                  <a:lnTo>
                    <a:pt x="148" y="62"/>
                  </a:lnTo>
                  <a:lnTo>
                    <a:pt x="153" y="62"/>
                  </a:lnTo>
                  <a:lnTo>
                    <a:pt x="159" y="62"/>
                  </a:lnTo>
                  <a:lnTo>
                    <a:pt x="159" y="68"/>
                  </a:lnTo>
                  <a:lnTo>
                    <a:pt x="165" y="68"/>
                  </a:lnTo>
                  <a:lnTo>
                    <a:pt x="165" y="74"/>
                  </a:lnTo>
                  <a:lnTo>
                    <a:pt x="165" y="79"/>
                  </a:lnTo>
                  <a:lnTo>
                    <a:pt x="165" y="85"/>
                  </a:lnTo>
                  <a:lnTo>
                    <a:pt x="165" y="102"/>
                  </a:lnTo>
                  <a:lnTo>
                    <a:pt x="159" y="102"/>
                  </a:lnTo>
                  <a:lnTo>
                    <a:pt x="159" y="108"/>
                  </a:lnTo>
                  <a:lnTo>
                    <a:pt x="153" y="108"/>
                  </a:lnTo>
                  <a:lnTo>
                    <a:pt x="148" y="114"/>
                  </a:lnTo>
                  <a:lnTo>
                    <a:pt x="142" y="114"/>
                  </a:lnTo>
                  <a:lnTo>
                    <a:pt x="142" y="119"/>
                  </a:lnTo>
                  <a:lnTo>
                    <a:pt x="142" y="125"/>
                  </a:lnTo>
                  <a:lnTo>
                    <a:pt x="148" y="131"/>
                  </a:lnTo>
                  <a:lnTo>
                    <a:pt x="153" y="131"/>
                  </a:lnTo>
                  <a:lnTo>
                    <a:pt x="153" y="136"/>
                  </a:lnTo>
                  <a:lnTo>
                    <a:pt x="153" y="142"/>
                  </a:lnTo>
                  <a:lnTo>
                    <a:pt x="159" y="142"/>
                  </a:lnTo>
                  <a:lnTo>
                    <a:pt x="159" y="148"/>
                  </a:lnTo>
                  <a:lnTo>
                    <a:pt x="165" y="148"/>
                  </a:lnTo>
                  <a:lnTo>
                    <a:pt x="165" y="153"/>
                  </a:lnTo>
                  <a:lnTo>
                    <a:pt x="170" y="153"/>
                  </a:lnTo>
                  <a:lnTo>
                    <a:pt x="170" y="159"/>
                  </a:lnTo>
                  <a:lnTo>
                    <a:pt x="165" y="159"/>
                  </a:lnTo>
                  <a:lnTo>
                    <a:pt x="159" y="165"/>
                  </a:lnTo>
                  <a:lnTo>
                    <a:pt x="142" y="159"/>
                  </a:lnTo>
                  <a:lnTo>
                    <a:pt x="125" y="159"/>
                  </a:lnTo>
                  <a:lnTo>
                    <a:pt x="114" y="165"/>
                  </a:lnTo>
                  <a:lnTo>
                    <a:pt x="97" y="165"/>
                  </a:lnTo>
                  <a:lnTo>
                    <a:pt x="29" y="199"/>
                  </a:lnTo>
                  <a:lnTo>
                    <a:pt x="29" y="193"/>
                  </a:lnTo>
                  <a:lnTo>
                    <a:pt x="23" y="114"/>
                  </a:lnTo>
                  <a:lnTo>
                    <a:pt x="23" y="108"/>
                  </a:lnTo>
                  <a:lnTo>
                    <a:pt x="23" y="96"/>
                  </a:lnTo>
                  <a:lnTo>
                    <a:pt x="0" y="96"/>
                  </a:lnTo>
                  <a:lnTo>
                    <a:pt x="0"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05">
              <a:extLst>
                <a:ext uri="{FF2B5EF4-FFF2-40B4-BE49-F238E27FC236}">
                  <a16:creationId xmlns:a16="http://schemas.microsoft.com/office/drawing/2014/main" id="{1743D915-0455-DD23-7AA8-5BCC0FE96D84}"/>
                </a:ext>
              </a:extLst>
            </p:cNvPr>
            <p:cNvSpPr>
              <a:spLocks/>
            </p:cNvSpPr>
            <p:nvPr/>
          </p:nvSpPr>
          <p:spPr bwMode="auto">
            <a:xfrm>
              <a:off x="3104" y="2391"/>
              <a:ext cx="142" cy="137"/>
            </a:xfrm>
            <a:custGeom>
              <a:avLst/>
              <a:gdLst>
                <a:gd name="T0" fmla="*/ 142 w 142"/>
                <a:gd name="T1" fmla="*/ 68 h 137"/>
                <a:gd name="T2" fmla="*/ 119 w 142"/>
                <a:gd name="T3" fmla="*/ 91 h 137"/>
                <a:gd name="T4" fmla="*/ 74 w 142"/>
                <a:gd name="T5" fmla="*/ 131 h 137"/>
                <a:gd name="T6" fmla="*/ 74 w 142"/>
                <a:gd name="T7" fmla="*/ 125 h 137"/>
                <a:gd name="T8" fmla="*/ 74 w 142"/>
                <a:gd name="T9" fmla="*/ 131 h 137"/>
                <a:gd name="T10" fmla="*/ 74 w 142"/>
                <a:gd name="T11" fmla="*/ 125 h 137"/>
                <a:gd name="T12" fmla="*/ 68 w 142"/>
                <a:gd name="T13" fmla="*/ 125 h 137"/>
                <a:gd name="T14" fmla="*/ 68 w 142"/>
                <a:gd name="T15" fmla="*/ 131 h 137"/>
                <a:gd name="T16" fmla="*/ 62 w 142"/>
                <a:gd name="T17" fmla="*/ 131 h 137"/>
                <a:gd name="T18" fmla="*/ 57 w 142"/>
                <a:gd name="T19" fmla="*/ 131 h 137"/>
                <a:gd name="T20" fmla="*/ 62 w 142"/>
                <a:gd name="T21" fmla="*/ 131 h 137"/>
                <a:gd name="T22" fmla="*/ 57 w 142"/>
                <a:gd name="T23" fmla="*/ 131 h 137"/>
                <a:gd name="T24" fmla="*/ 57 w 142"/>
                <a:gd name="T25" fmla="*/ 137 h 137"/>
                <a:gd name="T26" fmla="*/ 51 w 142"/>
                <a:gd name="T27" fmla="*/ 131 h 137"/>
                <a:gd name="T28" fmla="*/ 51 w 142"/>
                <a:gd name="T29" fmla="*/ 137 h 137"/>
                <a:gd name="T30" fmla="*/ 51 w 142"/>
                <a:gd name="T31" fmla="*/ 131 h 137"/>
                <a:gd name="T32" fmla="*/ 51 w 142"/>
                <a:gd name="T33" fmla="*/ 137 h 137"/>
                <a:gd name="T34" fmla="*/ 45 w 142"/>
                <a:gd name="T35" fmla="*/ 137 h 137"/>
                <a:gd name="T36" fmla="*/ 40 w 142"/>
                <a:gd name="T37" fmla="*/ 137 h 137"/>
                <a:gd name="T38" fmla="*/ 23 w 142"/>
                <a:gd name="T39" fmla="*/ 125 h 137"/>
                <a:gd name="T40" fmla="*/ 0 w 142"/>
                <a:gd name="T41" fmla="*/ 114 h 137"/>
                <a:gd name="T42" fmla="*/ 0 w 142"/>
                <a:gd name="T43" fmla="*/ 91 h 137"/>
                <a:gd name="T44" fmla="*/ 0 w 142"/>
                <a:gd name="T45" fmla="*/ 51 h 137"/>
                <a:gd name="T46" fmla="*/ 6 w 142"/>
                <a:gd name="T47" fmla="*/ 0 h 137"/>
                <a:gd name="T48" fmla="*/ 45 w 142"/>
                <a:gd name="T49" fmla="*/ 6 h 137"/>
                <a:gd name="T50" fmla="*/ 96 w 142"/>
                <a:gd name="T51" fmla="*/ 6 h 137"/>
                <a:gd name="T52" fmla="*/ 142 w 142"/>
                <a:gd name="T53" fmla="*/ 6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37">
                  <a:moveTo>
                    <a:pt x="142" y="68"/>
                  </a:moveTo>
                  <a:lnTo>
                    <a:pt x="119" y="91"/>
                  </a:lnTo>
                  <a:lnTo>
                    <a:pt x="74" y="131"/>
                  </a:lnTo>
                  <a:lnTo>
                    <a:pt x="74" y="125"/>
                  </a:lnTo>
                  <a:lnTo>
                    <a:pt x="74" y="131"/>
                  </a:lnTo>
                  <a:lnTo>
                    <a:pt x="74" y="125"/>
                  </a:lnTo>
                  <a:lnTo>
                    <a:pt x="68" y="125"/>
                  </a:lnTo>
                  <a:lnTo>
                    <a:pt x="68" y="131"/>
                  </a:lnTo>
                  <a:lnTo>
                    <a:pt x="62" y="131"/>
                  </a:lnTo>
                  <a:lnTo>
                    <a:pt x="57" y="131"/>
                  </a:lnTo>
                  <a:lnTo>
                    <a:pt x="62" y="131"/>
                  </a:lnTo>
                  <a:lnTo>
                    <a:pt x="57" y="131"/>
                  </a:lnTo>
                  <a:lnTo>
                    <a:pt x="57" y="137"/>
                  </a:lnTo>
                  <a:lnTo>
                    <a:pt x="51" y="131"/>
                  </a:lnTo>
                  <a:lnTo>
                    <a:pt x="51" y="137"/>
                  </a:lnTo>
                  <a:lnTo>
                    <a:pt x="51" y="131"/>
                  </a:lnTo>
                  <a:lnTo>
                    <a:pt x="51" y="137"/>
                  </a:lnTo>
                  <a:lnTo>
                    <a:pt x="45" y="137"/>
                  </a:lnTo>
                  <a:lnTo>
                    <a:pt x="40" y="137"/>
                  </a:lnTo>
                  <a:lnTo>
                    <a:pt x="23" y="125"/>
                  </a:lnTo>
                  <a:lnTo>
                    <a:pt x="0" y="114"/>
                  </a:lnTo>
                  <a:lnTo>
                    <a:pt x="0" y="91"/>
                  </a:lnTo>
                  <a:lnTo>
                    <a:pt x="0" y="51"/>
                  </a:lnTo>
                  <a:lnTo>
                    <a:pt x="6" y="0"/>
                  </a:lnTo>
                  <a:lnTo>
                    <a:pt x="45" y="6"/>
                  </a:lnTo>
                  <a:lnTo>
                    <a:pt x="96" y="6"/>
                  </a:lnTo>
                  <a:lnTo>
                    <a:pt x="142" y="6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 name="Freeform 206">
              <a:extLst>
                <a:ext uri="{FF2B5EF4-FFF2-40B4-BE49-F238E27FC236}">
                  <a16:creationId xmlns:a16="http://schemas.microsoft.com/office/drawing/2014/main" id="{A8DE7692-5A4C-6E10-D709-1F281C3AC130}"/>
                </a:ext>
              </a:extLst>
            </p:cNvPr>
            <p:cNvSpPr>
              <a:spLocks/>
            </p:cNvSpPr>
            <p:nvPr/>
          </p:nvSpPr>
          <p:spPr bwMode="auto">
            <a:xfrm>
              <a:off x="2877" y="2335"/>
              <a:ext cx="233" cy="170"/>
            </a:xfrm>
            <a:custGeom>
              <a:avLst/>
              <a:gdLst>
                <a:gd name="T0" fmla="*/ 233 w 233"/>
                <a:gd name="T1" fmla="*/ 56 h 170"/>
                <a:gd name="T2" fmla="*/ 227 w 233"/>
                <a:gd name="T3" fmla="*/ 107 h 170"/>
                <a:gd name="T4" fmla="*/ 227 w 233"/>
                <a:gd name="T5" fmla="*/ 147 h 170"/>
                <a:gd name="T6" fmla="*/ 227 w 233"/>
                <a:gd name="T7" fmla="*/ 170 h 170"/>
                <a:gd name="T8" fmla="*/ 176 w 233"/>
                <a:gd name="T9" fmla="*/ 141 h 170"/>
                <a:gd name="T10" fmla="*/ 159 w 233"/>
                <a:gd name="T11" fmla="*/ 130 h 170"/>
                <a:gd name="T12" fmla="*/ 136 w 233"/>
                <a:gd name="T13" fmla="*/ 130 h 170"/>
                <a:gd name="T14" fmla="*/ 125 w 233"/>
                <a:gd name="T15" fmla="*/ 130 h 170"/>
                <a:gd name="T16" fmla="*/ 40 w 233"/>
                <a:gd name="T17" fmla="*/ 124 h 170"/>
                <a:gd name="T18" fmla="*/ 17 w 233"/>
                <a:gd name="T19" fmla="*/ 124 h 170"/>
                <a:gd name="T20" fmla="*/ 17 w 233"/>
                <a:gd name="T21" fmla="*/ 68 h 170"/>
                <a:gd name="T22" fmla="*/ 0 w 233"/>
                <a:gd name="T23" fmla="*/ 68 h 170"/>
                <a:gd name="T24" fmla="*/ 6 w 233"/>
                <a:gd name="T25" fmla="*/ 0 h 170"/>
                <a:gd name="T26" fmla="*/ 131 w 233"/>
                <a:gd name="T27" fmla="*/ 5 h 170"/>
                <a:gd name="T28" fmla="*/ 125 w 233"/>
                <a:gd name="T29" fmla="*/ 56 h 170"/>
                <a:gd name="T30" fmla="*/ 148 w 233"/>
                <a:gd name="T31" fmla="*/ 56 h 170"/>
                <a:gd name="T32" fmla="*/ 193 w 233"/>
                <a:gd name="T33" fmla="*/ 56 h 170"/>
                <a:gd name="T34" fmla="*/ 233 w 233"/>
                <a:gd name="T35" fmla="*/ 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3" h="170">
                  <a:moveTo>
                    <a:pt x="233" y="56"/>
                  </a:moveTo>
                  <a:lnTo>
                    <a:pt x="227" y="107"/>
                  </a:lnTo>
                  <a:lnTo>
                    <a:pt x="227" y="147"/>
                  </a:lnTo>
                  <a:lnTo>
                    <a:pt x="227" y="170"/>
                  </a:lnTo>
                  <a:lnTo>
                    <a:pt x="176" y="141"/>
                  </a:lnTo>
                  <a:lnTo>
                    <a:pt x="159" y="130"/>
                  </a:lnTo>
                  <a:lnTo>
                    <a:pt x="136" y="130"/>
                  </a:lnTo>
                  <a:lnTo>
                    <a:pt x="125" y="130"/>
                  </a:lnTo>
                  <a:lnTo>
                    <a:pt x="40" y="124"/>
                  </a:lnTo>
                  <a:lnTo>
                    <a:pt x="17" y="124"/>
                  </a:lnTo>
                  <a:lnTo>
                    <a:pt x="17" y="68"/>
                  </a:lnTo>
                  <a:lnTo>
                    <a:pt x="0" y="68"/>
                  </a:lnTo>
                  <a:lnTo>
                    <a:pt x="6" y="0"/>
                  </a:lnTo>
                  <a:lnTo>
                    <a:pt x="131" y="5"/>
                  </a:lnTo>
                  <a:lnTo>
                    <a:pt x="125" y="56"/>
                  </a:lnTo>
                  <a:lnTo>
                    <a:pt x="148" y="56"/>
                  </a:lnTo>
                  <a:lnTo>
                    <a:pt x="193" y="56"/>
                  </a:lnTo>
                  <a:lnTo>
                    <a:pt x="233" y="5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 name="Freeform 207">
              <a:extLst>
                <a:ext uri="{FF2B5EF4-FFF2-40B4-BE49-F238E27FC236}">
                  <a16:creationId xmlns:a16="http://schemas.microsoft.com/office/drawing/2014/main" id="{D0D526FD-9510-A95B-BD21-580F5C5A142F}"/>
                </a:ext>
              </a:extLst>
            </p:cNvPr>
            <p:cNvSpPr>
              <a:spLocks/>
            </p:cNvSpPr>
            <p:nvPr/>
          </p:nvSpPr>
          <p:spPr bwMode="auto">
            <a:xfrm>
              <a:off x="3563" y="2567"/>
              <a:ext cx="187" cy="182"/>
            </a:xfrm>
            <a:custGeom>
              <a:avLst/>
              <a:gdLst>
                <a:gd name="T0" fmla="*/ 159 w 187"/>
                <a:gd name="T1" fmla="*/ 119 h 182"/>
                <a:gd name="T2" fmla="*/ 108 w 187"/>
                <a:gd name="T3" fmla="*/ 159 h 182"/>
                <a:gd name="T4" fmla="*/ 80 w 187"/>
                <a:gd name="T5" fmla="*/ 182 h 182"/>
                <a:gd name="T6" fmla="*/ 74 w 187"/>
                <a:gd name="T7" fmla="*/ 170 h 182"/>
                <a:gd name="T8" fmla="*/ 29 w 187"/>
                <a:gd name="T9" fmla="*/ 114 h 182"/>
                <a:gd name="T10" fmla="*/ 23 w 187"/>
                <a:gd name="T11" fmla="*/ 108 h 182"/>
                <a:gd name="T12" fmla="*/ 12 w 187"/>
                <a:gd name="T13" fmla="*/ 91 h 182"/>
                <a:gd name="T14" fmla="*/ 0 w 187"/>
                <a:gd name="T15" fmla="*/ 80 h 182"/>
                <a:gd name="T16" fmla="*/ 12 w 187"/>
                <a:gd name="T17" fmla="*/ 51 h 182"/>
                <a:gd name="T18" fmla="*/ 12 w 187"/>
                <a:gd name="T19" fmla="*/ 40 h 182"/>
                <a:gd name="T20" fmla="*/ 12 w 187"/>
                <a:gd name="T21" fmla="*/ 17 h 182"/>
                <a:gd name="T22" fmla="*/ 29 w 187"/>
                <a:gd name="T23" fmla="*/ 0 h 182"/>
                <a:gd name="T24" fmla="*/ 80 w 187"/>
                <a:gd name="T25" fmla="*/ 0 h 182"/>
                <a:gd name="T26" fmla="*/ 97 w 187"/>
                <a:gd name="T27" fmla="*/ 0 h 182"/>
                <a:gd name="T28" fmla="*/ 102 w 187"/>
                <a:gd name="T29" fmla="*/ 0 h 182"/>
                <a:gd name="T30" fmla="*/ 108 w 187"/>
                <a:gd name="T31" fmla="*/ 0 h 182"/>
                <a:gd name="T32" fmla="*/ 102 w 187"/>
                <a:gd name="T33" fmla="*/ 0 h 182"/>
                <a:gd name="T34" fmla="*/ 108 w 187"/>
                <a:gd name="T35" fmla="*/ 6 h 182"/>
                <a:gd name="T36" fmla="*/ 114 w 187"/>
                <a:gd name="T37" fmla="*/ 6 h 182"/>
                <a:gd name="T38" fmla="*/ 114 w 187"/>
                <a:gd name="T39" fmla="*/ 12 h 182"/>
                <a:gd name="T40" fmla="*/ 114 w 187"/>
                <a:gd name="T41" fmla="*/ 17 h 182"/>
                <a:gd name="T42" fmla="*/ 125 w 187"/>
                <a:gd name="T43" fmla="*/ 17 h 182"/>
                <a:gd name="T44" fmla="*/ 148 w 187"/>
                <a:gd name="T45" fmla="*/ 51 h 182"/>
                <a:gd name="T46" fmla="*/ 187 w 187"/>
                <a:gd name="T47" fmla="*/ 97 h 182"/>
                <a:gd name="T48" fmla="*/ 159 w 187"/>
                <a:gd name="T49" fmla="*/ 11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82">
                  <a:moveTo>
                    <a:pt x="159" y="119"/>
                  </a:moveTo>
                  <a:lnTo>
                    <a:pt x="108" y="159"/>
                  </a:lnTo>
                  <a:lnTo>
                    <a:pt x="80" y="182"/>
                  </a:lnTo>
                  <a:lnTo>
                    <a:pt x="74" y="170"/>
                  </a:lnTo>
                  <a:lnTo>
                    <a:pt x="29" y="114"/>
                  </a:lnTo>
                  <a:lnTo>
                    <a:pt x="23" y="108"/>
                  </a:lnTo>
                  <a:lnTo>
                    <a:pt x="12" y="91"/>
                  </a:lnTo>
                  <a:lnTo>
                    <a:pt x="0" y="80"/>
                  </a:lnTo>
                  <a:lnTo>
                    <a:pt x="12" y="51"/>
                  </a:lnTo>
                  <a:lnTo>
                    <a:pt x="12" y="40"/>
                  </a:lnTo>
                  <a:lnTo>
                    <a:pt x="12" y="17"/>
                  </a:lnTo>
                  <a:lnTo>
                    <a:pt x="29" y="0"/>
                  </a:lnTo>
                  <a:lnTo>
                    <a:pt x="80" y="0"/>
                  </a:lnTo>
                  <a:lnTo>
                    <a:pt x="97" y="0"/>
                  </a:lnTo>
                  <a:lnTo>
                    <a:pt x="102" y="0"/>
                  </a:lnTo>
                  <a:lnTo>
                    <a:pt x="108" y="0"/>
                  </a:lnTo>
                  <a:lnTo>
                    <a:pt x="102" y="0"/>
                  </a:lnTo>
                  <a:lnTo>
                    <a:pt x="108" y="6"/>
                  </a:lnTo>
                  <a:lnTo>
                    <a:pt x="114" y="6"/>
                  </a:lnTo>
                  <a:lnTo>
                    <a:pt x="114" y="12"/>
                  </a:lnTo>
                  <a:lnTo>
                    <a:pt x="114" y="17"/>
                  </a:lnTo>
                  <a:lnTo>
                    <a:pt x="125" y="17"/>
                  </a:lnTo>
                  <a:lnTo>
                    <a:pt x="148" y="51"/>
                  </a:lnTo>
                  <a:lnTo>
                    <a:pt x="187" y="97"/>
                  </a:lnTo>
                  <a:lnTo>
                    <a:pt x="159" y="11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 name="Freeform 208">
              <a:extLst>
                <a:ext uri="{FF2B5EF4-FFF2-40B4-BE49-F238E27FC236}">
                  <a16:creationId xmlns:a16="http://schemas.microsoft.com/office/drawing/2014/main" id="{F57CD417-734A-1C61-70ED-CD0171A1B64C}"/>
                </a:ext>
              </a:extLst>
            </p:cNvPr>
            <p:cNvSpPr>
              <a:spLocks/>
            </p:cNvSpPr>
            <p:nvPr/>
          </p:nvSpPr>
          <p:spPr bwMode="auto">
            <a:xfrm>
              <a:off x="3546" y="2278"/>
              <a:ext cx="187" cy="164"/>
            </a:xfrm>
            <a:custGeom>
              <a:avLst/>
              <a:gdLst>
                <a:gd name="T0" fmla="*/ 102 w 187"/>
                <a:gd name="T1" fmla="*/ 0 h 164"/>
                <a:gd name="T2" fmla="*/ 108 w 187"/>
                <a:gd name="T3" fmla="*/ 0 h 164"/>
                <a:gd name="T4" fmla="*/ 114 w 187"/>
                <a:gd name="T5" fmla="*/ 6 h 164"/>
                <a:gd name="T6" fmla="*/ 114 w 187"/>
                <a:gd name="T7" fmla="*/ 11 h 164"/>
                <a:gd name="T8" fmla="*/ 119 w 187"/>
                <a:gd name="T9" fmla="*/ 11 h 164"/>
                <a:gd name="T10" fmla="*/ 114 w 187"/>
                <a:gd name="T11" fmla="*/ 11 h 164"/>
                <a:gd name="T12" fmla="*/ 114 w 187"/>
                <a:gd name="T13" fmla="*/ 17 h 164"/>
                <a:gd name="T14" fmla="*/ 119 w 187"/>
                <a:gd name="T15" fmla="*/ 17 h 164"/>
                <a:gd name="T16" fmla="*/ 119 w 187"/>
                <a:gd name="T17" fmla="*/ 23 h 164"/>
                <a:gd name="T18" fmla="*/ 114 w 187"/>
                <a:gd name="T19" fmla="*/ 23 h 164"/>
                <a:gd name="T20" fmla="*/ 119 w 187"/>
                <a:gd name="T21" fmla="*/ 28 h 164"/>
                <a:gd name="T22" fmla="*/ 114 w 187"/>
                <a:gd name="T23" fmla="*/ 28 h 164"/>
                <a:gd name="T24" fmla="*/ 119 w 187"/>
                <a:gd name="T25" fmla="*/ 28 h 164"/>
                <a:gd name="T26" fmla="*/ 125 w 187"/>
                <a:gd name="T27" fmla="*/ 28 h 164"/>
                <a:gd name="T28" fmla="*/ 125 w 187"/>
                <a:gd name="T29" fmla="*/ 34 h 164"/>
                <a:gd name="T30" fmla="*/ 125 w 187"/>
                <a:gd name="T31" fmla="*/ 40 h 164"/>
                <a:gd name="T32" fmla="*/ 131 w 187"/>
                <a:gd name="T33" fmla="*/ 40 h 164"/>
                <a:gd name="T34" fmla="*/ 136 w 187"/>
                <a:gd name="T35" fmla="*/ 40 h 164"/>
                <a:gd name="T36" fmla="*/ 136 w 187"/>
                <a:gd name="T37" fmla="*/ 45 h 164"/>
                <a:gd name="T38" fmla="*/ 142 w 187"/>
                <a:gd name="T39" fmla="*/ 45 h 164"/>
                <a:gd name="T40" fmla="*/ 142 w 187"/>
                <a:gd name="T41" fmla="*/ 51 h 164"/>
                <a:gd name="T42" fmla="*/ 148 w 187"/>
                <a:gd name="T43" fmla="*/ 51 h 164"/>
                <a:gd name="T44" fmla="*/ 148 w 187"/>
                <a:gd name="T45" fmla="*/ 57 h 164"/>
                <a:gd name="T46" fmla="*/ 153 w 187"/>
                <a:gd name="T47" fmla="*/ 57 h 164"/>
                <a:gd name="T48" fmla="*/ 148 w 187"/>
                <a:gd name="T49" fmla="*/ 57 h 164"/>
                <a:gd name="T50" fmla="*/ 153 w 187"/>
                <a:gd name="T51" fmla="*/ 57 h 164"/>
                <a:gd name="T52" fmla="*/ 153 w 187"/>
                <a:gd name="T53" fmla="*/ 62 h 164"/>
                <a:gd name="T54" fmla="*/ 153 w 187"/>
                <a:gd name="T55" fmla="*/ 68 h 164"/>
                <a:gd name="T56" fmla="*/ 159 w 187"/>
                <a:gd name="T57" fmla="*/ 68 h 164"/>
                <a:gd name="T58" fmla="*/ 159 w 187"/>
                <a:gd name="T59" fmla="*/ 74 h 164"/>
                <a:gd name="T60" fmla="*/ 165 w 187"/>
                <a:gd name="T61" fmla="*/ 74 h 164"/>
                <a:gd name="T62" fmla="*/ 170 w 187"/>
                <a:gd name="T63" fmla="*/ 74 h 164"/>
                <a:gd name="T64" fmla="*/ 176 w 187"/>
                <a:gd name="T65" fmla="*/ 74 h 164"/>
                <a:gd name="T66" fmla="*/ 176 w 187"/>
                <a:gd name="T67" fmla="*/ 79 h 164"/>
                <a:gd name="T68" fmla="*/ 182 w 187"/>
                <a:gd name="T69" fmla="*/ 79 h 164"/>
                <a:gd name="T70" fmla="*/ 187 w 187"/>
                <a:gd name="T71" fmla="*/ 79 h 164"/>
                <a:gd name="T72" fmla="*/ 187 w 187"/>
                <a:gd name="T73" fmla="*/ 85 h 164"/>
                <a:gd name="T74" fmla="*/ 182 w 187"/>
                <a:gd name="T75" fmla="*/ 85 h 164"/>
                <a:gd name="T76" fmla="*/ 182 w 187"/>
                <a:gd name="T77" fmla="*/ 91 h 164"/>
                <a:gd name="T78" fmla="*/ 176 w 187"/>
                <a:gd name="T79" fmla="*/ 91 h 164"/>
                <a:gd name="T80" fmla="*/ 176 w 187"/>
                <a:gd name="T81" fmla="*/ 96 h 164"/>
                <a:gd name="T82" fmla="*/ 170 w 187"/>
                <a:gd name="T83" fmla="*/ 96 h 164"/>
                <a:gd name="T84" fmla="*/ 165 w 187"/>
                <a:gd name="T85" fmla="*/ 96 h 164"/>
                <a:gd name="T86" fmla="*/ 159 w 187"/>
                <a:gd name="T87" fmla="*/ 96 h 164"/>
                <a:gd name="T88" fmla="*/ 159 w 187"/>
                <a:gd name="T89" fmla="*/ 102 h 164"/>
                <a:gd name="T90" fmla="*/ 159 w 187"/>
                <a:gd name="T91" fmla="*/ 108 h 164"/>
                <a:gd name="T92" fmla="*/ 159 w 187"/>
                <a:gd name="T93" fmla="*/ 113 h 164"/>
                <a:gd name="T94" fmla="*/ 142 w 187"/>
                <a:gd name="T95" fmla="*/ 125 h 164"/>
                <a:gd name="T96" fmla="*/ 131 w 187"/>
                <a:gd name="T97" fmla="*/ 136 h 164"/>
                <a:gd name="T98" fmla="*/ 119 w 187"/>
                <a:gd name="T99" fmla="*/ 147 h 164"/>
                <a:gd name="T100" fmla="*/ 80 w 187"/>
                <a:gd name="T101" fmla="*/ 164 h 164"/>
                <a:gd name="T102" fmla="*/ 80 w 187"/>
                <a:gd name="T103" fmla="*/ 159 h 164"/>
                <a:gd name="T104" fmla="*/ 74 w 187"/>
                <a:gd name="T105" fmla="*/ 130 h 164"/>
                <a:gd name="T106" fmla="*/ 68 w 187"/>
                <a:gd name="T107" fmla="*/ 102 h 164"/>
                <a:gd name="T108" fmla="*/ 68 w 187"/>
                <a:gd name="T109" fmla="*/ 91 h 164"/>
                <a:gd name="T110" fmla="*/ 51 w 187"/>
                <a:gd name="T111" fmla="*/ 79 h 164"/>
                <a:gd name="T112" fmla="*/ 34 w 187"/>
                <a:gd name="T113" fmla="*/ 68 h 164"/>
                <a:gd name="T114" fmla="*/ 0 w 187"/>
                <a:gd name="T115" fmla="*/ 45 h 164"/>
                <a:gd name="T116" fmla="*/ 46 w 187"/>
                <a:gd name="T117" fmla="*/ 28 h 164"/>
                <a:gd name="T118" fmla="*/ 74 w 187"/>
                <a:gd name="T119" fmla="*/ 11 h 164"/>
                <a:gd name="T120" fmla="*/ 102 w 187"/>
                <a:gd name="T1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64">
                  <a:moveTo>
                    <a:pt x="102" y="0"/>
                  </a:moveTo>
                  <a:lnTo>
                    <a:pt x="108" y="0"/>
                  </a:lnTo>
                  <a:lnTo>
                    <a:pt x="114" y="6"/>
                  </a:lnTo>
                  <a:lnTo>
                    <a:pt x="114" y="11"/>
                  </a:lnTo>
                  <a:lnTo>
                    <a:pt x="119" y="11"/>
                  </a:lnTo>
                  <a:lnTo>
                    <a:pt x="114" y="11"/>
                  </a:lnTo>
                  <a:lnTo>
                    <a:pt x="114" y="17"/>
                  </a:lnTo>
                  <a:lnTo>
                    <a:pt x="119" y="17"/>
                  </a:lnTo>
                  <a:lnTo>
                    <a:pt x="119" y="23"/>
                  </a:lnTo>
                  <a:lnTo>
                    <a:pt x="114" y="23"/>
                  </a:lnTo>
                  <a:lnTo>
                    <a:pt x="119" y="28"/>
                  </a:lnTo>
                  <a:lnTo>
                    <a:pt x="114" y="28"/>
                  </a:lnTo>
                  <a:lnTo>
                    <a:pt x="119" y="28"/>
                  </a:lnTo>
                  <a:lnTo>
                    <a:pt x="125" y="28"/>
                  </a:lnTo>
                  <a:lnTo>
                    <a:pt x="125" y="34"/>
                  </a:lnTo>
                  <a:lnTo>
                    <a:pt x="125" y="40"/>
                  </a:lnTo>
                  <a:lnTo>
                    <a:pt x="131" y="40"/>
                  </a:lnTo>
                  <a:lnTo>
                    <a:pt x="136" y="40"/>
                  </a:lnTo>
                  <a:lnTo>
                    <a:pt x="136" y="45"/>
                  </a:lnTo>
                  <a:lnTo>
                    <a:pt x="142" y="45"/>
                  </a:lnTo>
                  <a:lnTo>
                    <a:pt x="142" y="51"/>
                  </a:lnTo>
                  <a:lnTo>
                    <a:pt x="148" y="51"/>
                  </a:lnTo>
                  <a:lnTo>
                    <a:pt x="148" y="57"/>
                  </a:lnTo>
                  <a:lnTo>
                    <a:pt x="153" y="57"/>
                  </a:lnTo>
                  <a:lnTo>
                    <a:pt x="148" y="57"/>
                  </a:lnTo>
                  <a:lnTo>
                    <a:pt x="153" y="57"/>
                  </a:lnTo>
                  <a:lnTo>
                    <a:pt x="153" y="62"/>
                  </a:lnTo>
                  <a:lnTo>
                    <a:pt x="153" y="68"/>
                  </a:lnTo>
                  <a:lnTo>
                    <a:pt x="159" y="68"/>
                  </a:lnTo>
                  <a:lnTo>
                    <a:pt x="159" y="74"/>
                  </a:lnTo>
                  <a:lnTo>
                    <a:pt x="165" y="74"/>
                  </a:lnTo>
                  <a:lnTo>
                    <a:pt x="170" y="74"/>
                  </a:lnTo>
                  <a:lnTo>
                    <a:pt x="176" y="74"/>
                  </a:lnTo>
                  <a:lnTo>
                    <a:pt x="176" y="79"/>
                  </a:lnTo>
                  <a:lnTo>
                    <a:pt x="182" y="79"/>
                  </a:lnTo>
                  <a:lnTo>
                    <a:pt x="187" y="79"/>
                  </a:lnTo>
                  <a:lnTo>
                    <a:pt x="187" y="85"/>
                  </a:lnTo>
                  <a:lnTo>
                    <a:pt x="182" y="85"/>
                  </a:lnTo>
                  <a:lnTo>
                    <a:pt x="182" y="91"/>
                  </a:lnTo>
                  <a:lnTo>
                    <a:pt x="176" y="91"/>
                  </a:lnTo>
                  <a:lnTo>
                    <a:pt x="176" y="96"/>
                  </a:lnTo>
                  <a:lnTo>
                    <a:pt x="170" y="96"/>
                  </a:lnTo>
                  <a:lnTo>
                    <a:pt x="165" y="96"/>
                  </a:lnTo>
                  <a:lnTo>
                    <a:pt x="159" y="96"/>
                  </a:lnTo>
                  <a:lnTo>
                    <a:pt x="159" y="102"/>
                  </a:lnTo>
                  <a:lnTo>
                    <a:pt x="159" y="108"/>
                  </a:lnTo>
                  <a:lnTo>
                    <a:pt x="159" y="113"/>
                  </a:lnTo>
                  <a:lnTo>
                    <a:pt x="142" y="125"/>
                  </a:lnTo>
                  <a:lnTo>
                    <a:pt x="131" y="136"/>
                  </a:lnTo>
                  <a:lnTo>
                    <a:pt x="119" y="147"/>
                  </a:lnTo>
                  <a:lnTo>
                    <a:pt x="80" y="164"/>
                  </a:lnTo>
                  <a:lnTo>
                    <a:pt x="80" y="159"/>
                  </a:lnTo>
                  <a:lnTo>
                    <a:pt x="74" y="130"/>
                  </a:lnTo>
                  <a:lnTo>
                    <a:pt x="68" y="102"/>
                  </a:lnTo>
                  <a:lnTo>
                    <a:pt x="68" y="91"/>
                  </a:lnTo>
                  <a:lnTo>
                    <a:pt x="51" y="79"/>
                  </a:lnTo>
                  <a:lnTo>
                    <a:pt x="34" y="68"/>
                  </a:lnTo>
                  <a:lnTo>
                    <a:pt x="0" y="45"/>
                  </a:lnTo>
                  <a:lnTo>
                    <a:pt x="46" y="28"/>
                  </a:lnTo>
                  <a:lnTo>
                    <a:pt x="74" y="11"/>
                  </a:lnTo>
                  <a:lnTo>
                    <a:pt x="10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6" name="Freeform 209">
              <a:extLst>
                <a:ext uri="{FF2B5EF4-FFF2-40B4-BE49-F238E27FC236}">
                  <a16:creationId xmlns:a16="http://schemas.microsoft.com/office/drawing/2014/main" id="{A0732ED8-F274-F2CA-0E48-5CCC61EFB478}"/>
                </a:ext>
              </a:extLst>
            </p:cNvPr>
            <p:cNvSpPr>
              <a:spLocks/>
            </p:cNvSpPr>
            <p:nvPr/>
          </p:nvSpPr>
          <p:spPr bwMode="auto">
            <a:xfrm>
              <a:off x="4136" y="2301"/>
              <a:ext cx="198" cy="192"/>
            </a:xfrm>
            <a:custGeom>
              <a:avLst/>
              <a:gdLst>
                <a:gd name="T0" fmla="*/ 0 w 198"/>
                <a:gd name="T1" fmla="*/ 45 h 192"/>
                <a:gd name="T2" fmla="*/ 28 w 198"/>
                <a:gd name="T3" fmla="*/ 34 h 192"/>
                <a:gd name="T4" fmla="*/ 34 w 198"/>
                <a:gd name="T5" fmla="*/ 28 h 192"/>
                <a:gd name="T6" fmla="*/ 57 w 198"/>
                <a:gd name="T7" fmla="*/ 17 h 192"/>
                <a:gd name="T8" fmla="*/ 91 w 198"/>
                <a:gd name="T9" fmla="*/ 0 h 192"/>
                <a:gd name="T10" fmla="*/ 85 w 198"/>
                <a:gd name="T11" fmla="*/ 0 h 192"/>
                <a:gd name="T12" fmla="*/ 108 w 198"/>
                <a:gd name="T13" fmla="*/ 0 h 192"/>
                <a:gd name="T14" fmla="*/ 119 w 198"/>
                <a:gd name="T15" fmla="*/ 0 h 192"/>
                <a:gd name="T16" fmla="*/ 142 w 198"/>
                <a:gd name="T17" fmla="*/ 73 h 192"/>
                <a:gd name="T18" fmla="*/ 153 w 198"/>
                <a:gd name="T19" fmla="*/ 102 h 192"/>
                <a:gd name="T20" fmla="*/ 159 w 198"/>
                <a:gd name="T21" fmla="*/ 119 h 192"/>
                <a:gd name="T22" fmla="*/ 164 w 198"/>
                <a:gd name="T23" fmla="*/ 119 h 192"/>
                <a:gd name="T24" fmla="*/ 198 w 198"/>
                <a:gd name="T25" fmla="*/ 119 h 192"/>
                <a:gd name="T26" fmla="*/ 198 w 198"/>
                <a:gd name="T27" fmla="*/ 192 h 192"/>
                <a:gd name="T28" fmla="*/ 176 w 198"/>
                <a:gd name="T29" fmla="*/ 192 h 192"/>
                <a:gd name="T30" fmla="*/ 142 w 198"/>
                <a:gd name="T31" fmla="*/ 192 h 192"/>
                <a:gd name="T32" fmla="*/ 130 w 198"/>
                <a:gd name="T33" fmla="*/ 192 h 192"/>
                <a:gd name="T34" fmla="*/ 119 w 198"/>
                <a:gd name="T35" fmla="*/ 192 h 192"/>
                <a:gd name="T36" fmla="*/ 51 w 198"/>
                <a:gd name="T37" fmla="*/ 192 h 192"/>
                <a:gd name="T38" fmla="*/ 51 w 198"/>
                <a:gd name="T39" fmla="*/ 187 h 192"/>
                <a:gd name="T40" fmla="*/ 45 w 198"/>
                <a:gd name="T41" fmla="*/ 181 h 192"/>
                <a:gd name="T42" fmla="*/ 51 w 198"/>
                <a:gd name="T43" fmla="*/ 181 h 192"/>
                <a:gd name="T44" fmla="*/ 45 w 198"/>
                <a:gd name="T45" fmla="*/ 181 h 192"/>
                <a:gd name="T46" fmla="*/ 51 w 198"/>
                <a:gd name="T47" fmla="*/ 181 h 192"/>
                <a:gd name="T48" fmla="*/ 45 w 198"/>
                <a:gd name="T49" fmla="*/ 181 h 192"/>
                <a:gd name="T50" fmla="*/ 45 w 198"/>
                <a:gd name="T51" fmla="*/ 175 h 192"/>
                <a:gd name="T52" fmla="*/ 51 w 198"/>
                <a:gd name="T53" fmla="*/ 175 h 192"/>
                <a:gd name="T54" fmla="*/ 51 w 198"/>
                <a:gd name="T55" fmla="*/ 170 h 192"/>
                <a:gd name="T56" fmla="*/ 51 w 198"/>
                <a:gd name="T57" fmla="*/ 164 h 192"/>
                <a:gd name="T58" fmla="*/ 51 w 198"/>
                <a:gd name="T59" fmla="*/ 170 h 192"/>
                <a:gd name="T60" fmla="*/ 51 w 198"/>
                <a:gd name="T61" fmla="*/ 164 h 192"/>
                <a:gd name="T62" fmla="*/ 45 w 198"/>
                <a:gd name="T63" fmla="*/ 164 h 192"/>
                <a:gd name="T64" fmla="*/ 45 w 198"/>
                <a:gd name="T65" fmla="*/ 158 h 192"/>
                <a:gd name="T66" fmla="*/ 40 w 198"/>
                <a:gd name="T67" fmla="*/ 158 h 192"/>
                <a:gd name="T68" fmla="*/ 34 w 198"/>
                <a:gd name="T69" fmla="*/ 141 h 192"/>
                <a:gd name="T70" fmla="*/ 28 w 198"/>
                <a:gd name="T71" fmla="*/ 124 h 192"/>
                <a:gd name="T72" fmla="*/ 22 w 198"/>
                <a:gd name="T73" fmla="*/ 102 h 192"/>
                <a:gd name="T74" fmla="*/ 11 w 198"/>
                <a:gd name="T75" fmla="*/ 68 h 192"/>
                <a:gd name="T76" fmla="*/ 0 w 198"/>
                <a:gd name="T7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8" h="192">
                  <a:moveTo>
                    <a:pt x="0" y="45"/>
                  </a:moveTo>
                  <a:lnTo>
                    <a:pt x="28" y="34"/>
                  </a:lnTo>
                  <a:lnTo>
                    <a:pt x="34" y="28"/>
                  </a:lnTo>
                  <a:lnTo>
                    <a:pt x="57" y="17"/>
                  </a:lnTo>
                  <a:lnTo>
                    <a:pt x="91" y="0"/>
                  </a:lnTo>
                  <a:lnTo>
                    <a:pt x="85" y="0"/>
                  </a:lnTo>
                  <a:lnTo>
                    <a:pt x="108" y="0"/>
                  </a:lnTo>
                  <a:lnTo>
                    <a:pt x="119" y="0"/>
                  </a:lnTo>
                  <a:lnTo>
                    <a:pt x="142" y="73"/>
                  </a:lnTo>
                  <a:lnTo>
                    <a:pt x="153" y="102"/>
                  </a:lnTo>
                  <a:lnTo>
                    <a:pt x="159" y="119"/>
                  </a:lnTo>
                  <a:lnTo>
                    <a:pt x="164" y="119"/>
                  </a:lnTo>
                  <a:lnTo>
                    <a:pt x="198" y="119"/>
                  </a:lnTo>
                  <a:lnTo>
                    <a:pt x="198" y="192"/>
                  </a:lnTo>
                  <a:lnTo>
                    <a:pt x="176" y="192"/>
                  </a:lnTo>
                  <a:lnTo>
                    <a:pt x="142" y="192"/>
                  </a:lnTo>
                  <a:lnTo>
                    <a:pt x="130" y="192"/>
                  </a:lnTo>
                  <a:lnTo>
                    <a:pt x="119" y="192"/>
                  </a:lnTo>
                  <a:lnTo>
                    <a:pt x="51" y="192"/>
                  </a:lnTo>
                  <a:lnTo>
                    <a:pt x="51" y="187"/>
                  </a:lnTo>
                  <a:lnTo>
                    <a:pt x="45" y="181"/>
                  </a:lnTo>
                  <a:lnTo>
                    <a:pt x="51" y="181"/>
                  </a:lnTo>
                  <a:lnTo>
                    <a:pt x="45" y="181"/>
                  </a:lnTo>
                  <a:lnTo>
                    <a:pt x="51" y="181"/>
                  </a:lnTo>
                  <a:lnTo>
                    <a:pt x="45" y="181"/>
                  </a:lnTo>
                  <a:lnTo>
                    <a:pt x="45" y="175"/>
                  </a:lnTo>
                  <a:lnTo>
                    <a:pt x="51" y="175"/>
                  </a:lnTo>
                  <a:lnTo>
                    <a:pt x="51" y="170"/>
                  </a:lnTo>
                  <a:lnTo>
                    <a:pt x="51" y="164"/>
                  </a:lnTo>
                  <a:lnTo>
                    <a:pt x="51" y="170"/>
                  </a:lnTo>
                  <a:lnTo>
                    <a:pt x="51" y="164"/>
                  </a:lnTo>
                  <a:lnTo>
                    <a:pt x="45" y="164"/>
                  </a:lnTo>
                  <a:lnTo>
                    <a:pt x="45" y="158"/>
                  </a:lnTo>
                  <a:lnTo>
                    <a:pt x="40" y="158"/>
                  </a:lnTo>
                  <a:lnTo>
                    <a:pt x="34" y="141"/>
                  </a:lnTo>
                  <a:lnTo>
                    <a:pt x="28" y="124"/>
                  </a:lnTo>
                  <a:lnTo>
                    <a:pt x="22" y="102"/>
                  </a:lnTo>
                  <a:lnTo>
                    <a:pt x="11" y="68"/>
                  </a:lnTo>
                  <a:lnTo>
                    <a:pt x="0"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7" name="Freeform 210">
              <a:extLst>
                <a:ext uri="{FF2B5EF4-FFF2-40B4-BE49-F238E27FC236}">
                  <a16:creationId xmlns:a16="http://schemas.microsoft.com/office/drawing/2014/main" id="{6172E55D-4575-7253-65CC-10FEB495DC60}"/>
                </a:ext>
              </a:extLst>
            </p:cNvPr>
            <p:cNvSpPr>
              <a:spLocks/>
            </p:cNvSpPr>
            <p:nvPr/>
          </p:nvSpPr>
          <p:spPr bwMode="auto">
            <a:xfrm>
              <a:off x="4476" y="2080"/>
              <a:ext cx="113" cy="300"/>
            </a:xfrm>
            <a:custGeom>
              <a:avLst/>
              <a:gdLst>
                <a:gd name="T0" fmla="*/ 91 w 113"/>
                <a:gd name="T1" fmla="*/ 5 h 300"/>
                <a:gd name="T2" fmla="*/ 102 w 113"/>
                <a:gd name="T3" fmla="*/ 0 h 300"/>
                <a:gd name="T4" fmla="*/ 102 w 113"/>
                <a:gd name="T5" fmla="*/ 5 h 300"/>
                <a:gd name="T6" fmla="*/ 102 w 113"/>
                <a:gd name="T7" fmla="*/ 22 h 300"/>
                <a:gd name="T8" fmla="*/ 102 w 113"/>
                <a:gd name="T9" fmla="*/ 28 h 300"/>
                <a:gd name="T10" fmla="*/ 108 w 113"/>
                <a:gd name="T11" fmla="*/ 39 h 300"/>
                <a:gd name="T12" fmla="*/ 108 w 113"/>
                <a:gd name="T13" fmla="*/ 45 h 300"/>
                <a:gd name="T14" fmla="*/ 108 w 113"/>
                <a:gd name="T15" fmla="*/ 51 h 300"/>
                <a:gd name="T16" fmla="*/ 96 w 113"/>
                <a:gd name="T17" fmla="*/ 56 h 300"/>
                <a:gd name="T18" fmla="*/ 96 w 113"/>
                <a:gd name="T19" fmla="*/ 62 h 300"/>
                <a:gd name="T20" fmla="*/ 102 w 113"/>
                <a:gd name="T21" fmla="*/ 73 h 300"/>
                <a:gd name="T22" fmla="*/ 102 w 113"/>
                <a:gd name="T23" fmla="*/ 85 h 300"/>
                <a:gd name="T24" fmla="*/ 96 w 113"/>
                <a:gd name="T25" fmla="*/ 85 h 300"/>
                <a:gd name="T26" fmla="*/ 96 w 113"/>
                <a:gd name="T27" fmla="*/ 90 h 300"/>
                <a:gd name="T28" fmla="*/ 96 w 113"/>
                <a:gd name="T29" fmla="*/ 107 h 300"/>
                <a:gd name="T30" fmla="*/ 96 w 113"/>
                <a:gd name="T31" fmla="*/ 113 h 300"/>
                <a:gd name="T32" fmla="*/ 96 w 113"/>
                <a:gd name="T33" fmla="*/ 119 h 300"/>
                <a:gd name="T34" fmla="*/ 91 w 113"/>
                <a:gd name="T35" fmla="*/ 130 h 300"/>
                <a:gd name="T36" fmla="*/ 85 w 113"/>
                <a:gd name="T37" fmla="*/ 130 h 300"/>
                <a:gd name="T38" fmla="*/ 85 w 113"/>
                <a:gd name="T39" fmla="*/ 147 h 300"/>
                <a:gd name="T40" fmla="*/ 79 w 113"/>
                <a:gd name="T41" fmla="*/ 158 h 300"/>
                <a:gd name="T42" fmla="*/ 68 w 113"/>
                <a:gd name="T43" fmla="*/ 164 h 300"/>
                <a:gd name="T44" fmla="*/ 62 w 113"/>
                <a:gd name="T45" fmla="*/ 175 h 300"/>
                <a:gd name="T46" fmla="*/ 68 w 113"/>
                <a:gd name="T47" fmla="*/ 181 h 300"/>
                <a:gd name="T48" fmla="*/ 68 w 113"/>
                <a:gd name="T49" fmla="*/ 187 h 300"/>
                <a:gd name="T50" fmla="*/ 57 w 113"/>
                <a:gd name="T51" fmla="*/ 192 h 300"/>
                <a:gd name="T52" fmla="*/ 51 w 113"/>
                <a:gd name="T53" fmla="*/ 192 h 300"/>
                <a:gd name="T54" fmla="*/ 51 w 113"/>
                <a:gd name="T55" fmla="*/ 198 h 300"/>
                <a:gd name="T56" fmla="*/ 57 w 113"/>
                <a:gd name="T57" fmla="*/ 209 h 300"/>
                <a:gd name="T58" fmla="*/ 57 w 113"/>
                <a:gd name="T59" fmla="*/ 215 h 300"/>
                <a:gd name="T60" fmla="*/ 62 w 113"/>
                <a:gd name="T61" fmla="*/ 226 h 300"/>
                <a:gd name="T62" fmla="*/ 57 w 113"/>
                <a:gd name="T63" fmla="*/ 238 h 300"/>
                <a:gd name="T64" fmla="*/ 57 w 113"/>
                <a:gd name="T65" fmla="*/ 243 h 300"/>
                <a:gd name="T66" fmla="*/ 45 w 113"/>
                <a:gd name="T67" fmla="*/ 249 h 300"/>
                <a:gd name="T68" fmla="*/ 45 w 113"/>
                <a:gd name="T69" fmla="*/ 266 h 300"/>
                <a:gd name="T70" fmla="*/ 51 w 113"/>
                <a:gd name="T71" fmla="*/ 277 h 300"/>
                <a:gd name="T72" fmla="*/ 62 w 113"/>
                <a:gd name="T73" fmla="*/ 283 h 300"/>
                <a:gd name="T74" fmla="*/ 62 w 113"/>
                <a:gd name="T75" fmla="*/ 289 h 300"/>
                <a:gd name="T76" fmla="*/ 57 w 113"/>
                <a:gd name="T77" fmla="*/ 300 h 300"/>
                <a:gd name="T78" fmla="*/ 11 w 113"/>
                <a:gd name="T79" fmla="*/ 300 h 300"/>
                <a:gd name="T80" fmla="*/ 11 w 113"/>
                <a:gd name="T81" fmla="*/ 192 h 300"/>
                <a:gd name="T82" fmla="*/ 11 w 113"/>
                <a:gd name="T83" fmla="*/ 147 h 300"/>
                <a:gd name="T84" fmla="*/ 11 w 113"/>
                <a:gd name="T85" fmla="*/ 6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300">
                  <a:moveTo>
                    <a:pt x="85" y="0"/>
                  </a:moveTo>
                  <a:lnTo>
                    <a:pt x="85" y="5"/>
                  </a:lnTo>
                  <a:lnTo>
                    <a:pt x="91" y="5"/>
                  </a:lnTo>
                  <a:lnTo>
                    <a:pt x="91" y="0"/>
                  </a:lnTo>
                  <a:lnTo>
                    <a:pt x="96" y="0"/>
                  </a:lnTo>
                  <a:lnTo>
                    <a:pt x="102" y="0"/>
                  </a:lnTo>
                  <a:lnTo>
                    <a:pt x="102" y="5"/>
                  </a:lnTo>
                  <a:lnTo>
                    <a:pt x="102" y="11"/>
                  </a:lnTo>
                  <a:lnTo>
                    <a:pt x="102" y="5"/>
                  </a:lnTo>
                  <a:lnTo>
                    <a:pt x="102" y="11"/>
                  </a:lnTo>
                  <a:lnTo>
                    <a:pt x="102" y="17"/>
                  </a:lnTo>
                  <a:lnTo>
                    <a:pt x="102" y="22"/>
                  </a:lnTo>
                  <a:lnTo>
                    <a:pt x="102" y="28"/>
                  </a:lnTo>
                  <a:lnTo>
                    <a:pt x="96" y="28"/>
                  </a:lnTo>
                  <a:lnTo>
                    <a:pt x="102" y="28"/>
                  </a:lnTo>
                  <a:lnTo>
                    <a:pt x="102" y="34"/>
                  </a:lnTo>
                  <a:lnTo>
                    <a:pt x="108" y="34"/>
                  </a:lnTo>
                  <a:lnTo>
                    <a:pt x="108" y="39"/>
                  </a:lnTo>
                  <a:lnTo>
                    <a:pt x="102" y="39"/>
                  </a:lnTo>
                  <a:lnTo>
                    <a:pt x="108" y="39"/>
                  </a:lnTo>
                  <a:lnTo>
                    <a:pt x="108" y="45"/>
                  </a:lnTo>
                  <a:lnTo>
                    <a:pt x="113" y="45"/>
                  </a:lnTo>
                  <a:lnTo>
                    <a:pt x="113" y="51"/>
                  </a:lnTo>
                  <a:lnTo>
                    <a:pt x="108" y="51"/>
                  </a:lnTo>
                  <a:lnTo>
                    <a:pt x="102" y="51"/>
                  </a:lnTo>
                  <a:lnTo>
                    <a:pt x="102" y="56"/>
                  </a:lnTo>
                  <a:lnTo>
                    <a:pt x="96" y="56"/>
                  </a:lnTo>
                  <a:lnTo>
                    <a:pt x="91" y="56"/>
                  </a:lnTo>
                  <a:lnTo>
                    <a:pt x="91" y="62"/>
                  </a:lnTo>
                  <a:lnTo>
                    <a:pt x="96" y="62"/>
                  </a:lnTo>
                  <a:lnTo>
                    <a:pt x="96" y="68"/>
                  </a:lnTo>
                  <a:lnTo>
                    <a:pt x="102" y="68"/>
                  </a:lnTo>
                  <a:lnTo>
                    <a:pt x="102" y="73"/>
                  </a:lnTo>
                  <a:lnTo>
                    <a:pt x="108" y="73"/>
                  </a:lnTo>
                  <a:lnTo>
                    <a:pt x="108" y="79"/>
                  </a:lnTo>
                  <a:lnTo>
                    <a:pt x="102" y="85"/>
                  </a:lnTo>
                  <a:lnTo>
                    <a:pt x="102" y="79"/>
                  </a:lnTo>
                  <a:lnTo>
                    <a:pt x="102" y="85"/>
                  </a:lnTo>
                  <a:lnTo>
                    <a:pt x="96" y="85"/>
                  </a:lnTo>
                  <a:lnTo>
                    <a:pt x="102" y="85"/>
                  </a:lnTo>
                  <a:lnTo>
                    <a:pt x="102" y="90"/>
                  </a:lnTo>
                  <a:lnTo>
                    <a:pt x="96" y="90"/>
                  </a:lnTo>
                  <a:lnTo>
                    <a:pt x="96" y="96"/>
                  </a:lnTo>
                  <a:lnTo>
                    <a:pt x="96" y="102"/>
                  </a:lnTo>
                  <a:lnTo>
                    <a:pt x="96" y="107"/>
                  </a:lnTo>
                  <a:lnTo>
                    <a:pt x="102" y="107"/>
                  </a:lnTo>
                  <a:lnTo>
                    <a:pt x="102" y="113"/>
                  </a:lnTo>
                  <a:lnTo>
                    <a:pt x="96" y="113"/>
                  </a:lnTo>
                  <a:lnTo>
                    <a:pt x="102" y="113"/>
                  </a:lnTo>
                  <a:lnTo>
                    <a:pt x="96" y="113"/>
                  </a:lnTo>
                  <a:lnTo>
                    <a:pt x="96" y="119"/>
                  </a:lnTo>
                  <a:lnTo>
                    <a:pt x="91" y="119"/>
                  </a:lnTo>
                  <a:lnTo>
                    <a:pt x="91" y="124"/>
                  </a:lnTo>
                  <a:lnTo>
                    <a:pt x="91" y="130"/>
                  </a:lnTo>
                  <a:lnTo>
                    <a:pt x="91" y="136"/>
                  </a:lnTo>
                  <a:lnTo>
                    <a:pt x="85" y="136"/>
                  </a:lnTo>
                  <a:lnTo>
                    <a:pt x="85" y="130"/>
                  </a:lnTo>
                  <a:lnTo>
                    <a:pt x="85" y="136"/>
                  </a:lnTo>
                  <a:lnTo>
                    <a:pt x="85" y="141"/>
                  </a:lnTo>
                  <a:lnTo>
                    <a:pt x="85" y="147"/>
                  </a:lnTo>
                  <a:lnTo>
                    <a:pt x="85" y="153"/>
                  </a:lnTo>
                  <a:lnTo>
                    <a:pt x="79" y="153"/>
                  </a:lnTo>
                  <a:lnTo>
                    <a:pt x="79" y="158"/>
                  </a:lnTo>
                  <a:lnTo>
                    <a:pt x="79" y="164"/>
                  </a:lnTo>
                  <a:lnTo>
                    <a:pt x="74" y="164"/>
                  </a:lnTo>
                  <a:lnTo>
                    <a:pt x="68" y="164"/>
                  </a:lnTo>
                  <a:lnTo>
                    <a:pt x="68" y="170"/>
                  </a:lnTo>
                  <a:lnTo>
                    <a:pt x="68" y="175"/>
                  </a:lnTo>
                  <a:lnTo>
                    <a:pt x="62" y="175"/>
                  </a:lnTo>
                  <a:lnTo>
                    <a:pt x="68" y="175"/>
                  </a:lnTo>
                  <a:lnTo>
                    <a:pt x="62" y="175"/>
                  </a:lnTo>
                  <a:lnTo>
                    <a:pt x="68" y="181"/>
                  </a:lnTo>
                  <a:lnTo>
                    <a:pt x="62" y="181"/>
                  </a:lnTo>
                  <a:lnTo>
                    <a:pt x="68" y="181"/>
                  </a:lnTo>
                  <a:lnTo>
                    <a:pt x="68" y="187"/>
                  </a:lnTo>
                  <a:lnTo>
                    <a:pt x="62" y="187"/>
                  </a:lnTo>
                  <a:lnTo>
                    <a:pt x="57" y="187"/>
                  </a:lnTo>
                  <a:lnTo>
                    <a:pt x="57" y="192"/>
                  </a:lnTo>
                  <a:lnTo>
                    <a:pt x="51" y="192"/>
                  </a:lnTo>
                  <a:lnTo>
                    <a:pt x="57" y="192"/>
                  </a:lnTo>
                  <a:lnTo>
                    <a:pt x="51" y="192"/>
                  </a:lnTo>
                  <a:lnTo>
                    <a:pt x="51" y="198"/>
                  </a:lnTo>
                  <a:lnTo>
                    <a:pt x="57" y="198"/>
                  </a:lnTo>
                  <a:lnTo>
                    <a:pt x="51" y="198"/>
                  </a:lnTo>
                  <a:lnTo>
                    <a:pt x="51" y="204"/>
                  </a:lnTo>
                  <a:lnTo>
                    <a:pt x="51" y="209"/>
                  </a:lnTo>
                  <a:lnTo>
                    <a:pt x="57" y="209"/>
                  </a:lnTo>
                  <a:lnTo>
                    <a:pt x="57" y="215"/>
                  </a:lnTo>
                  <a:lnTo>
                    <a:pt x="62" y="215"/>
                  </a:lnTo>
                  <a:lnTo>
                    <a:pt x="57" y="215"/>
                  </a:lnTo>
                  <a:lnTo>
                    <a:pt x="57" y="221"/>
                  </a:lnTo>
                  <a:lnTo>
                    <a:pt x="57" y="226"/>
                  </a:lnTo>
                  <a:lnTo>
                    <a:pt x="62" y="226"/>
                  </a:lnTo>
                  <a:lnTo>
                    <a:pt x="62" y="232"/>
                  </a:lnTo>
                  <a:lnTo>
                    <a:pt x="62" y="238"/>
                  </a:lnTo>
                  <a:lnTo>
                    <a:pt x="57" y="238"/>
                  </a:lnTo>
                  <a:lnTo>
                    <a:pt x="57" y="243"/>
                  </a:lnTo>
                  <a:lnTo>
                    <a:pt x="57" y="238"/>
                  </a:lnTo>
                  <a:lnTo>
                    <a:pt x="57" y="243"/>
                  </a:lnTo>
                  <a:lnTo>
                    <a:pt x="51" y="243"/>
                  </a:lnTo>
                  <a:lnTo>
                    <a:pt x="51" y="249"/>
                  </a:lnTo>
                  <a:lnTo>
                    <a:pt x="45" y="249"/>
                  </a:lnTo>
                  <a:lnTo>
                    <a:pt x="45" y="255"/>
                  </a:lnTo>
                  <a:lnTo>
                    <a:pt x="45" y="260"/>
                  </a:lnTo>
                  <a:lnTo>
                    <a:pt x="45" y="266"/>
                  </a:lnTo>
                  <a:lnTo>
                    <a:pt x="45" y="272"/>
                  </a:lnTo>
                  <a:lnTo>
                    <a:pt x="51" y="272"/>
                  </a:lnTo>
                  <a:lnTo>
                    <a:pt x="51" y="277"/>
                  </a:lnTo>
                  <a:lnTo>
                    <a:pt x="51" y="283"/>
                  </a:lnTo>
                  <a:lnTo>
                    <a:pt x="57" y="283"/>
                  </a:lnTo>
                  <a:lnTo>
                    <a:pt x="62" y="283"/>
                  </a:lnTo>
                  <a:lnTo>
                    <a:pt x="62" y="289"/>
                  </a:lnTo>
                  <a:lnTo>
                    <a:pt x="57" y="289"/>
                  </a:lnTo>
                  <a:lnTo>
                    <a:pt x="62" y="289"/>
                  </a:lnTo>
                  <a:lnTo>
                    <a:pt x="62" y="294"/>
                  </a:lnTo>
                  <a:lnTo>
                    <a:pt x="57" y="294"/>
                  </a:lnTo>
                  <a:lnTo>
                    <a:pt x="57" y="300"/>
                  </a:lnTo>
                  <a:lnTo>
                    <a:pt x="62" y="300"/>
                  </a:lnTo>
                  <a:lnTo>
                    <a:pt x="45" y="300"/>
                  </a:lnTo>
                  <a:lnTo>
                    <a:pt x="11" y="300"/>
                  </a:lnTo>
                  <a:lnTo>
                    <a:pt x="6" y="300"/>
                  </a:lnTo>
                  <a:lnTo>
                    <a:pt x="11" y="238"/>
                  </a:lnTo>
                  <a:lnTo>
                    <a:pt x="11" y="192"/>
                  </a:lnTo>
                  <a:lnTo>
                    <a:pt x="11" y="175"/>
                  </a:lnTo>
                  <a:lnTo>
                    <a:pt x="11" y="164"/>
                  </a:lnTo>
                  <a:lnTo>
                    <a:pt x="11" y="147"/>
                  </a:lnTo>
                  <a:lnTo>
                    <a:pt x="11" y="113"/>
                  </a:lnTo>
                  <a:lnTo>
                    <a:pt x="17" y="73"/>
                  </a:lnTo>
                  <a:lnTo>
                    <a:pt x="11" y="68"/>
                  </a:lnTo>
                  <a:lnTo>
                    <a:pt x="0" y="11"/>
                  </a:lnTo>
                  <a:lnTo>
                    <a:pt x="8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8" name="Freeform 211">
              <a:extLst>
                <a:ext uri="{FF2B5EF4-FFF2-40B4-BE49-F238E27FC236}">
                  <a16:creationId xmlns:a16="http://schemas.microsoft.com/office/drawing/2014/main" id="{C20A101C-1C17-4857-A738-21AC8FC1A657}"/>
                </a:ext>
              </a:extLst>
            </p:cNvPr>
            <p:cNvSpPr>
              <a:spLocks/>
            </p:cNvSpPr>
            <p:nvPr/>
          </p:nvSpPr>
          <p:spPr bwMode="auto">
            <a:xfrm>
              <a:off x="4425" y="2380"/>
              <a:ext cx="119" cy="119"/>
            </a:xfrm>
            <a:custGeom>
              <a:avLst/>
              <a:gdLst>
                <a:gd name="T0" fmla="*/ 108 w 119"/>
                <a:gd name="T1" fmla="*/ 0 h 119"/>
                <a:gd name="T2" fmla="*/ 108 w 119"/>
                <a:gd name="T3" fmla="*/ 6 h 119"/>
                <a:gd name="T4" fmla="*/ 113 w 119"/>
                <a:gd name="T5" fmla="*/ 11 h 119"/>
                <a:gd name="T6" fmla="*/ 108 w 119"/>
                <a:gd name="T7" fmla="*/ 17 h 119"/>
                <a:gd name="T8" fmla="*/ 108 w 119"/>
                <a:gd name="T9" fmla="*/ 17 h 119"/>
                <a:gd name="T10" fmla="*/ 108 w 119"/>
                <a:gd name="T11" fmla="*/ 17 h 119"/>
                <a:gd name="T12" fmla="*/ 113 w 119"/>
                <a:gd name="T13" fmla="*/ 23 h 119"/>
                <a:gd name="T14" fmla="*/ 119 w 119"/>
                <a:gd name="T15" fmla="*/ 28 h 119"/>
                <a:gd name="T16" fmla="*/ 113 w 119"/>
                <a:gd name="T17" fmla="*/ 34 h 119"/>
                <a:gd name="T18" fmla="*/ 113 w 119"/>
                <a:gd name="T19" fmla="*/ 34 h 119"/>
                <a:gd name="T20" fmla="*/ 108 w 119"/>
                <a:gd name="T21" fmla="*/ 40 h 119"/>
                <a:gd name="T22" fmla="*/ 108 w 119"/>
                <a:gd name="T23" fmla="*/ 51 h 119"/>
                <a:gd name="T24" fmla="*/ 102 w 119"/>
                <a:gd name="T25" fmla="*/ 45 h 119"/>
                <a:gd name="T26" fmla="*/ 108 w 119"/>
                <a:gd name="T27" fmla="*/ 51 h 119"/>
                <a:gd name="T28" fmla="*/ 113 w 119"/>
                <a:gd name="T29" fmla="*/ 57 h 119"/>
                <a:gd name="T30" fmla="*/ 108 w 119"/>
                <a:gd name="T31" fmla="*/ 62 h 119"/>
                <a:gd name="T32" fmla="*/ 102 w 119"/>
                <a:gd name="T33" fmla="*/ 68 h 119"/>
                <a:gd name="T34" fmla="*/ 96 w 119"/>
                <a:gd name="T35" fmla="*/ 74 h 119"/>
                <a:gd name="T36" fmla="*/ 91 w 119"/>
                <a:gd name="T37" fmla="*/ 79 h 119"/>
                <a:gd name="T38" fmla="*/ 85 w 119"/>
                <a:gd name="T39" fmla="*/ 85 h 119"/>
                <a:gd name="T40" fmla="*/ 85 w 119"/>
                <a:gd name="T41" fmla="*/ 96 h 119"/>
                <a:gd name="T42" fmla="*/ 79 w 119"/>
                <a:gd name="T43" fmla="*/ 102 h 119"/>
                <a:gd name="T44" fmla="*/ 79 w 119"/>
                <a:gd name="T45" fmla="*/ 113 h 119"/>
                <a:gd name="T46" fmla="*/ 74 w 119"/>
                <a:gd name="T47" fmla="*/ 119 h 119"/>
                <a:gd name="T48" fmla="*/ 74 w 119"/>
                <a:gd name="T49" fmla="*/ 96 h 119"/>
                <a:gd name="T50" fmla="*/ 74 w 119"/>
                <a:gd name="T51" fmla="*/ 85 h 119"/>
                <a:gd name="T52" fmla="*/ 68 w 119"/>
                <a:gd name="T53" fmla="*/ 79 h 119"/>
                <a:gd name="T54" fmla="*/ 57 w 119"/>
                <a:gd name="T55" fmla="*/ 79 h 119"/>
                <a:gd name="T56" fmla="*/ 45 w 119"/>
                <a:gd name="T57" fmla="*/ 74 h 119"/>
                <a:gd name="T58" fmla="*/ 34 w 119"/>
                <a:gd name="T59" fmla="*/ 74 h 119"/>
                <a:gd name="T60" fmla="*/ 34 w 119"/>
                <a:gd name="T61" fmla="*/ 68 h 119"/>
                <a:gd name="T62" fmla="*/ 34 w 119"/>
                <a:gd name="T63" fmla="*/ 68 h 119"/>
                <a:gd name="T64" fmla="*/ 23 w 119"/>
                <a:gd name="T65" fmla="*/ 68 h 119"/>
                <a:gd name="T66" fmla="*/ 23 w 119"/>
                <a:gd name="T67" fmla="*/ 57 h 119"/>
                <a:gd name="T68" fmla="*/ 17 w 119"/>
                <a:gd name="T69" fmla="*/ 51 h 119"/>
                <a:gd name="T70" fmla="*/ 6 w 119"/>
                <a:gd name="T71" fmla="*/ 51 h 119"/>
                <a:gd name="T72" fmla="*/ 11 w 119"/>
                <a:gd name="T73" fmla="*/ 45 h 119"/>
                <a:gd name="T74" fmla="*/ 11 w 119"/>
                <a:gd name="T75" fmla="*/ 34 h 119"/>
                <a:gd name="T76" fmla="*/ 0 w 119"/>
                <a:gd name="T77" fmla="*/ 34 h 119"/>
                <a:gd name="T78" fmla="*/ 6 w 119"/>
                <a:gd name="T79" fmla="*/ 28 h 119"/>
                <a:gd name="T80" fmla="*/ 0 w 119"/>
                <a:gd name="T81" fmla="*/ 23 h 119"/>
                <a:gd name="T82" fmla="*/ 6 w 119"/>
                <a:gd name="T83" fmla="*/ 17 h 119"/>
                <a:gd name="T84" fmla="*/ 6 w 119"/>
                <a:gd name="T85" fmla="*/ 6 h 119"/>
                <a:gd name="T86" fmla="*/ 6 w 119"/>
                <a:gd name="T87" fmla="*/ 11 h 119"/>
                <a:gd name="T88" fmla="*/ 0 w 119"/>
                <a:gd name="T89" fmla="*/ 6 h 119"/>
                <a:gd name="T90" fmla="*/ 23 w 119"/>
                <a:gd name="T91" fmla="*/ 0 h 119"/>
                <a:gd name="T92" fmla="*/ 62 w 119"/>
                <a:gd name="T93" fmla="*/ 0 h 119"/>
                <a:gd name="T94" fmla="*/ 113 w 119"/>
                <a:gd name="T9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 h="119">
                  <a:moveTo>
                    <a:pt x="113" y="0"/>
                  </a:moveTo>
                  <a:lnTo>
                    <a:pt x="108" y="0"/>
                  </a:lnTo>
                  <a:lnTo>
                    <a:pt x="113" y="0"/>
                  </a:lnTo>
                  <a:lnTo>
                    <a:pt x="108" y="6"/>
                  </a:lnTo>
                  <a:lnTo>
                    <a:pt x="108" y="11"/>
                  </a:lnTo>
                  <a:lnTo>
                    <a:pt x="113" y="11"/>
                  </a:lnTo>
                  <a:lnTo>
                    <a:pt x="113" y="17"/>
                  </a:lnTo>
                  <a:lnTo>
                    <a:pt x="108" y="17"/>
                  </a:lnTo>
                  <a:lnTo>
                    <a:pt x="108" y="11"/>
                  </a:lnTo>
                  <a:lnTo>
                    <a:pt x="108" y="17"/>
                  </a:lnTo>
                  <a:lnTo>
                    <a:pt x="113" y="17"/>
                  </a:lnTo>
                  <a:lnTo>
                    <a:pt x="108" y="17"/>
                  </a:lnTo>
                  <a:lnTo>
                    <a:pt x="113" y="17"/>
                  </a:lnTo>
                  <a:lnTo>
                    <a:pt x="113" y="23"/>
                  </a:lnTo>
                  <a:lnTo>
                    <a:pt x="113" y="28"/>
                  </a:lnTo>
                  <a:lnTo>
                    <a:pt x="119" y="28"/>
                  </a:lnTo>
                  <a:lnTo>
                    <a:pt x="119" y="34"/>
                  </a:lnTo>
                  <a:lnTo>
                    <a:pt x="113" y="34"/>
                  </a:lnTo>
                  <a:lnTo>
                    <a:pt x="113" y="28"/>
                  </a:lnTo>
                  <a:lnTo>
                    <a:pt x="113" y="34"/>
                  </a:lnTo>
                  <a:lnTo>
                    <a:pt x="113" y="40"/>
                  </a:lnTo>
                  <a:lnTo>
                    <a:pt x="108" y="40"/>
                  </a:lnTo>
                  <a:lnTo>
                    <a:pt x="108" y="45"/>
                  </a:lnTo>
                  <a:lnTo>
                    <a:pt x="108" y="51"/>
                  </a:lnTo>
                  <a:lnTo>
                    <a:pt x="108" y="45"/>
                  </a:lnTo>
                  <a:lnTo>
                    <a:pt x="102" y="45"/>
                  </a:lnTo>
                  <a:lnTo>
                    <a:pt x="102" y="51"/>
                  </a:lnTo>
                  <a:lnTo>
                    <a:pt x="108" y="51"/>
                  </a:lnTo>
                  <a:lnTo>
                    <a:pt x="113" y="51"/>
                  </a:lnTo>
                  <a:lnTo>
                    <a:pt x="113" y="57"/>
                  </a:lnTo>
                  <a:lnTo>
                    <a:pt x="108" y="57"/>
                  </a:lnTo>
                  <a:lnTo>
                    <a:pt x="108" y="62"/>
                  </a:lnTo>
                  <a:lnTo>
                    <a:pt x="102" y="62"/>
                  </a:lnTo>
                  <a:lnTo>
                    <a:pt x="102" y="68"/>
                  </a:lnTo>
                  <a:lnTo>
                    <a:pt x="96" y="68"/>
                  </a:lnTo>
                  <a:lnTo>
                    <a:pt x="96" y="74"/>
                  </a:lnTo>
                  <a:lnTo>
                    <a:pt x="91" y="74"/>
                  </a:lnTo>
                  <a:lnTo>
                    <a:pt x="91" y="79"/>
                  </a:lnTo>
                  <a:lnTo>
                    <a:pt x="91" y="85"/>
                  </a:lnTo>
                  <a:lnTo>
                    <a:pt x="85" y="85"/>
                  </a:lnTo>
                  <a:lnTo>
                    <a:pt x="85" y="91"/>
                  </a:lnTo>
                  <a:lnTo>
                    <a:pt x="85" y="96"/>
                  </a:lnTo>
                  <a:lnTo>
                    <a:pt x="85" y="102"/>
                  </a:lnTo>
                  <a:lnTo>
                    <a:pt x="79" y="102"/>
                  </a:lnTo>
                  <a:lnTo>
                    <a:pt x="79" y="108"/>
                  </a:lnTo>
                  <a:lnTo>
                    <a:pt x="79" y="113"/>
                  </a:lnTo>
                  <a:lnTo>
                    <a:pt x="74" y="113"/>
                  </a:lnTo>
                  <a:lnTo>
                    <a:pt x="74" y="119"/>
                  </a:lnTo>
                  <a:lnTo>
                    <a:pt x="74" y="102"/>
                  </a:lnTo>
                  <a:lnTo>
                    <a:pt x="74" y="96"/>
                  </a:lnTo>
                  <a:lnTo>
                    <a:pt x="74" y="91"/>
                  </a:lnTo>
                  <a:lnTo>
                    <a:pt x="74" y="85"/>
                  </a:lnTo>
                  <a:lnTo>
                    <a:pt x="68" y="85"/>
                  </a:lnTo>
                  <a:lnTo>
                    <a:pt x="68" y="79"/>
                  </a:lnTo>
                  <a:lnTo>
                    <a:pt x="62" y="79"/>
                  </a:lnTo>
                  <a:lnTo>
                    <a:pt x="57" y="79"/>
                  </a:lnTo>
                  <a:lnTo>
                    <a:pt x="51" y="79"/>
                  </a:lnTo>
                  <a:lnTo>
                    <a:pt x="45" y="74"/>
                  </a:lnTo>
                  <a:lnTo>
                    <a:pt x="40" y="74"/>
                  </a:lnTo>
                  <a:lnTo>
                    <a:pt x="34" y="74"/>
                  </a:lnTo>
                  <a:lnTo>
                    <a:pt x="40" y="68"/>
                  </a:lnTo>
                  <a:lnTo>
                    <a:pt x="34" y="68"/>
                  </a:lnTo>
                  <a:lnTo>
                    <a:pt x="34" y="74"/>
                  </a:lnTo>
                  <a:lnTo>
                    <a:pt x="34" y="68"/>
                  </a:lnTo>
                  <a:lnTo>
                    <a:pt x="28" y="68"/>
                  </a:lnTo>
                  <a:lnTo>
                    <a:pt x="23" y="68"/>
                  </a:lnTo>
                  <a:lnTo>
                    <a:pt x="23" y="62"/>
                  </a:lnTo>
                  <a:lnTo>
                    <a:pt x="23" y="57"/>
                  </a:lnTo>
                  <a:lnTo>
                    <a:pt x="17" y="57"/>
                  </a:lnTo>
                  <a:lnTo>
                    <a:pt x="17" y="51"/>
                  </a:lnTo>
                  <a:lnTo>
                    <a:pt x="11" y="51"/>
                  </a:lnTo>
                  <a:lnTo>
                    <a:pt x="6" y="51"/>
                  </a:lnTo>
                  <a:lnTo>
                    <a:pt x="6" y="45"/>
                  </a:lnTo>
                  <a:lnTo>
                    <a:pt x="11" y="45"/>
                  </a:lnTo>
                  <a:lnTo>
                    <a:pt x="11" y="40"/>
                  </a:lnTo>
                  <a:lnTo>
                    <a:pt x="11" y="34"/>
                  </a:lnTo>
                  <a:lnTo>
                    <a:pt x="6" y="34"/>
                  </a:lnTo>
                  <a:lnTo>
                    <a:pt x="0" y="34"/>
                  </a:lnTo>
                  <a:lnTo>
                    <a:pt x="6" y="34"/>
                  </a:lnTo>
                  <a:lnTo>
                    <a:pt x="6" y="28"/>
                  </a:lnTo>
                  <a:lnTo>
                    <a:pt x="0" y="28"/>
                  </a:lnTo>
                  <a:lnTo>
                    <a:pt x="0" y="23"/>
                  </a:lnTo>
                  <a:lnTo>
                    <a:pt x="0" y="17"/>
                  </a:lnTo>
                  <a:lnTo>
                    <a:pt x="6" y="17"/>
                  </a:lnTo>
                  <a:lnTo>
                    <a:pt x="6" y="11"/>
                  </a:lnTo>
                  <a:lnTo>
                    <a:pt x="6" y="6"/>
                  </a:lnTo>
                  <a:lnTo>
                    <a:pt x="0" y="6"/>
                  </a:lnTo>
                  <a:lnTo>
                    <a:pt x="6" y="11"/>
                  </a:lnTo>
                  <a:lnTo>
                    <a:pt x="0" y="11"/>
                  </a:lnTo>
                  <a:lnTo>
                    <a:pt x="0" y="6"/>
                  </a:lnTo>
                  <a:lnTo>
                    <a:pt x="0" y="0"/>
                  </a:lnTo>
                  <a:lnTo>
                    <a:pt x="23" y="0"/>
                  </a:lnTo>
                  <a:lnTo>
                    <a:pt x="57" y="0"/>
                  </a:lnTo>
                  <a:lnTo>
                    <a:pt x="62" y="0"/>
                  </a:lnTo>
                  <a:lnTo>
                    <a:pt x="96" y="0"/>
                  </a:lnTo>
                  <a:lnTo>
                    <a:pt x="113"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 name="Freeform 212">
              <a:extLst>
                <a:ext uri="{FF2B5EF4-FFF2-40B4-BE49-F238E27FC236}">
                  <a16:creationId xmlns:a16="http://schemas.microsoft.com/office/drawing/2014/main" id="{FA914ADE-FB40-383C-8A91-D8D8C3B1870B}"/>
                </a:ext>
              </a:extLst>
            </p:cNvPr>
            <p:cNvSpPr>
              <a:spLocks/>
            </p:cNvSpPr>
            <p:nvPr/>
          </p:nvSpPr>
          <p:spPr bwMode="auto">
            <a:xfrm>
              <a:off x="2787" y="2397"/>
              <a:ext cx="130" cy="148"/>
            </a:xfrm>
            <a:custGeom>
              <a:avLst/>
              <a:gdLst>
                <a:gd name="T0" fmla="*/ 17 w 130"/>
                <a:gd name="T1" fmla="*/ 148 h 148"/>
                <a:gd name="T2" fmla="*/ 17 w 130"/>
                <a:gd name="T3" fmla="*/ 142 h 148"/>
                <a:gd name="T4" fmla="*/ 11 w 130"/>
                <a:gd name="T5" fmla="*/ 136 h 148"/>
                <a:gd name="T6" fmla="*/ 11 w 130"/>
                <a:gd name="T7" fmla="*/ 131 h 148"/>
                <a:gd name="T8" fmla="*/ 11 w 130"/>
                <a:gd name="T9" fmla="*/ 125 h 148"/>
                <a:gd name="T10" fmla="*/ 5 w 130"/>
                <a:gd name="T11" fmla="*/ 125 h 148"/>
                <a:gd name="T12" fmla="*/ 5 w 130"/>
                <a:gd name="T13" fmla="*/ 119 h 148"/>
                <a:gd name="T14" fmla="*/ 0 w 130"/>
                <a:gd name="T15" fmla="*/ 119 h 148"/>
                <a:gd name="T16" fmla="*/ 11 w 130"/>
                <a:gd name="T17" fmla="*/ 114 h 148"/>
                <a:gd name="T18" fmla="*/ 11 w 130"/>
                <a:gd name="T19" fmla="*/ 108 h 148"/>
                <a:gd name="T20" fmla="*/ 11 w 130"/>
                <a:gd name="T21" fmla="*/ 102 h 148"/>
                <a:gd name="T22" fmla="*/ 11 w 130"/>
                <a:gd name="T23" fmla="*/ 96 h 148"/>
                <a:gd name="T24" fmla="*/ 11 w 130"/>
                <a:gd name="T25" fmla="*/ 91 h 148"/>
                <a:gd name="T26" fmla="*/ 17 w 130"/>
                <a:gd name="T27" fmla="*/ 91 h 148"/>
                <a:gd name="T28" fmla="*/ 17 w 130"/>
                <a:gd name="T29" fmla="*/ 85 h 148"/>
                <a:gd name="T30" fmla="*/ 11 w 130"/>
                <a:gd name="T31" fmla="*/ 79 h 148"/>
                <a:gd name="T32" fmla="*/ 11 w 130"/>
                <a:gd name="T33" fmla="*/ 74 h 148"/>
                <a:gd name="T34" fmla="*/ 17 w 130"/>
                <a:gd name="T35" fmla="*/ 74 h 148"/>
                <a:gd name="T36" fmla="*/ 17 w 130"/>
                <a:gd name="T37" fmla="*/ 68 h 148"/>
                <a:gd name="T38" fmla="*/ 17 w 130"/>
                <a:gd name="T39" fmla="*/ 62 h 148"/>
                <a:gd name="T40" fmla="*/ 17 w 130"/>
                <a:gd name="T41" fmla="*/ 57 h 148"/>
                <a:gd name="T42" fmla="*/ 22 w 130"/>
                <a:gd name="T43" fmla="*/ 57 h 148"/>
                <a:gd name="T44" fmla="*/ 28 w 130"/>
                <a:gd name="T45" fmla="*/ 17 h 148"/>
                <a:gd name="T46" fmla="*/ 34 w 130"/>
                <a:gd name="T47" fmla="*/ 17 h 148"/>
                <a:gd name="T48" fmla="*/ 34 w 130"/>
                <a:gd name="T49" fmla="*/ 0 h 148"/>
                <a:gd name="T50" fmla="*/ 45 w 130"/>
                <a:gd name="T51" fmla="*/ 6 h 148"/>
                <a:gd name="T52" fmla="*/ 90 w 130"/>
                <a:gd name="T53" fmla="*/ 6 h 148"/>
                <a:gd name="T54" fmla="*/ 107 w 130"/>
                <a:gd name="T55" fmla="*/ 6 h 148"/>
                <a:gd name="T56" fmla="*/ 107 w 130"/>
                <a:gd name="T57" fmla="*/ 62 h 148"/>
                <a:gd name="T58" fmla="*/ 130 w 130"/>
                <a:gd name="T59" fmla="*/ 62 h 148"/>
                <a:gd name="T60" fmla="*/ 124 w 130"/>
                <a:gd name="T61" fmla="*/ 148 h 148"/>
                <a:gd name="T62" fmla="*/ 85 w 130"/>
                <a:gd name="T63" fmla="*/ 148 h 148"/>
                <a:gd name="T64" fmla="*/ 17 w 130"/>
                <a:gd name="T6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48">
                  <a:moveTo>
                    <a:pt x="17" y="148"/>
                  </a:moveTo>
                  <a:lnTo>
                    <a:pt x="17" y="142"/>
                  </a:lnTo>
                  <a:lnTo>
                    <a:pt x="11" y="136"/>
                  </a:lnTo>
                  <a:lnTo>
                    <a:pt x="11" y="131"/>
                  </a:lnTo>
                  <a:lnTo>
                    <a:pt x="11" y="125"/>
                  </a:lnTo>
                  <a:lnTo>
                    <a:pt x="5" y="125"/>
                  </a:lnTo>
                  <a:lnTo>
                    <a:pt x="5" y="119"/>
                  </a:lnTo>
                  <a:lnTo>
                    <a:pt x="0" y="119"/>
                  </a:lnTo>
                  <a:lnTo>
                    <a:pt x="11" y="114"/>
                  </a:lnTo>
                  <a:lnTo>
                    <a:pt x="11" y="108"/>
                  </a:lnTo>
                  <a:lnTo>
                    <a:pt x="11" y="102"/>
                  </a:lnTo>
                  <a:lnTo>
                    <a:pt x="11" y="96"/>
                  </a:lnTo>
                  <a:lnTo>
                    <a:pt x="11" y="91"/>
                  </a:lnTo>
                  <a:lnTo>
                    <a:pt x="17" y="91"/>
                  </a:lnTo>
                  <a:lnTo>
                    <a:pt x="17" y="85"/>
                  </a:lnTo>
                  <a:lnTo>
                    <a:pt x="11" y="79"/>
                  </a:lnTo>
                  <a:lnTo>
                    <a:pt x="11" y="74"/>
                  </a:lnTo>
                  <a:lnTo>
                    <a:pt x="17" y="74"/>
                  </a:lnTo>
                  <a:lnTo>
                    <a:pt x="17" y="68"/>
                  </a:lnTo>
                  <a:lnTo>
                    <a:pt x="17" y="62"/>
                  </a:lnTo>
                  <a:lnTo>
                    <a:pt x="17" y="57"/>
                  </a:lnTo>
                  <a:lnTo>
                    <a:pt x="22" y="57"/>
                  </a:lnTo>
                  <a:lnTo>
                    <a:pt x="28" y="17"/>
                  </a:lnTo>
                  <a:lnTo>
                    <a:pt x="34" y="17"/>
                  </a:lnTo>
                  <a:lnTo>
                    <a:pt x="34" y="0"/>
                  </a:lnTo>
                  <a:lnTo>
                    <a:pt x="45" y="6"/>
                  </a:lnTo>
                  <a:lnTo>
                    <a:pt x="90" y="6"/>
                  </a:lnTo>
                  <a:lnTo>
                    <a:pt x="107" y="6"/>
                  </a:lnTo>
                  <a:lnTo>
                    <a:pt x="107" y="62"/>
                  </a:lnTo>
                  <a:lnTo>
                    <a:pt x="130" y="62"/>
                  </a:lnTo>
                  <a:lnTo>
                    <a:pt x="124" y="148"/>
                  </a:lnTo>
                  <a:lnTo>
                    <a:pt x="85" y="148"/>
                  </a:lnTo>
                  <a:lnTo>
                    <a:pt x="17"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 name="Freeform 213">
              <a:extLst>
                <a:ext uri="{FF2B5EF4-FFF2-40B4-BE49-F238E27FC236}">
                  <a16:creationId xmlns:a16="http://schemas.microsoft.com/office/drawing/2014/main" id="{2931A29A-63DF-0F85-2405-1AD99E72CCE7}"/>
                </a:ext>
              </a:extLst>
            </p:cNvPr>
            <p:cNvSpPr>
              <a:spLocks/>
            </p:cNvSpPr>
            <p:nvPr/>
          </p:nvSpPr>
          <p:spPr bwMode="auto">
            <a:xfrm>
              <a:off x="3314" y="2244"/>
              <a:ext cx="221" cy="193"/>
            </a:xfrm>
            <a:custGeom>
              <a:avLst/>
              <a:gdLst>
                <a:gd name="T0" fmla="*/ 40 w 221"/>
                <a:gd name="T1" fmla="*/ 6 h 193"/>
                <a:gd name="T2" fmla="*/ 51 w 221"/>
                <a:gd name="T3" fmla="*/ 0 h 193"/>
                <a:gd name="T4" fmla="*/ 57 w 221"/>
                <a:gd name="T5" fmla="*/ 6 h 193"/>
                <a:gd name="T6" fmla="*/ 68 w 221"/>
                <a:gd name="T7" fmla="*/ 6 h 193"/>
                <a:gd name="T8" fmla="*/ 74 w 221"/>
                <a:gd name="T9" fmla="*/ 17 h 193"/>
                <a:gd name="T10" fmla="*/ 74 w 221"/>
                <a:gd name="T11" fmla="*/ 23 h 193"/>
                <a:gd name="T12" fmla="*/ 79 w 221"/>
                <a:gd name="T13" fmla="*/ 28 h 193"/>
                <a:gd name="T14" fmla="*/ 85 w 221"/>
                <a:gd name="T15" fmla="*/ 34 h 193"/>
                <a:gd name="T16" fmla="*/ 91 w 221"/>
                <a:gd name="T17" fmla="*/ 40 h 193"/>
                <a:gd name="T18" fmla="*/ 91 w 221"/>
                <a:gd name="T19" fmla="*/ 51 h 193"/>
                <a:gd name="T20" fmla="*/ 96 w 221"/>
                <a:gd name="T21" fmla="*/ 62 h 193"/>
                <a:gd name="T22" fmla="*/ 108 w 221"/>
                <a:gd name="T23" fmla="*/ 62 h 193"/>
                <a:gd name="T24" fmla="*/ 113 w 221"/>
                <a:gd name="T25" fmla="*/ 68 h 193"/>
                <a:gd name="T26" fmla="*/ 119 w 221"/>
                <a:gd name="T27" fmla="*/ 62 h 193"/>
                <a:gd name="T28" fmla="*/ 130 w 221"/>
                <a:gd name="T29" fmla="*/ 57 h 193"/>
                <a:gd name="T30" fmla="*/ 136 w 221"/>
                <a:gd name="T31" fmla="*/ 51 h 193"/>
                <a:gd name="T32" fmla="*/ 147 w 221"/>
                <a:gd name="T33" fmla="*/ 51 h 193"/>
                <a:gd name="T34" fmla="*/ 159 w 221"/>
                <a:gd name="T35" fmla="*/ 51 h 193"/>
                <a:gd name="T36" fmla="*/ 164 w 221"/>
                <a:gd name="T37" fmla="*/ 45 h 193"/>
                <a:gd name="T38" fmla="*/ 170 w 221"/>
                <a:gd name="T39" fmla="*/ 51 h 193"/>
                <a:gd name="T40" fmla="*/ 176 w 221"/>
                <a:gd name="T41" fmla="*/ 51 h 193"/>
                <a:gd name="T42" fmla="*/ 181 w 221"/>
                <a:gd name="T43" fmla="*/ 57 h 193"/>
                <a:gd name="T44" fmla="*/ 187 w 221"/>
                <a:gd name="T45" fmla="*/ 51 h 193"/>
                <a:gd name="T46" fmla="*/ 193 w 221"/>
                <a:gd name="T47" fmla="*/ 57 h 193"/>
                <a:gd name="T48" fmla="*/ 198 w 221"/>
                <a:gd name="T49" fmla="*/ 62 h 193"/>
                <a:gd name="T50" fmla="*/ 198 w 221"/>
                <a:gd name="T51" fmla="*/ 62 h 193"/>
                <a:gd name="T52" fmla="*/ 210 w 221"/>
                <a:gd name="T53" fmla="*/ 68 h 193"/>
                <a:gd name="T54" fmla="*/ 215 w 221"/>
                <a:gd name="T55" fmla="*/ 74 h 193"/>
                <a:gd name="T56" fmla="*/ 215 w 221"/>
                <a:gd name="T57" fmla="*/ 79 h 193"/>
                <a:gd name="T58" fmla="*/ 187 w 221"/>
                <a:gd name="T59" fmla="*/ 136 h 193"/>
                <a:gd name="T60" fmla="*/ 153 w 221"/>
                <a:gd name="T61" fmla="*/ 170 h 193"/>
                <a:gd name="T62" fmla="*/ 142 w 221"/>
                <a:gd name="T63" fmla="*/ 181 h 193"/>
                <a:gd name="T64" fmla="*/ 125 w 221"/>
                <a:gd name="T65" fmla="*/ 193 h 193"/>
                <a:gd name="T66" fmla="*/ 91 w 221"/>
                <a:gd name="T67" fmla="*/ 164 h 193"/>
                <a:gd name="T68" fmla="*/ 57 w 221"/>
                <a:gd name="T69" fmla="*/ 136 h 193"/>
                <a:gd name="T70" fmla="*/ 0 w 221"/>
                <a:gd name="T71" fmla="*/ 85 h 193"/>
                <a:gd name="T72" fmla="*/ 17 w 221"/>
                <a:gd name="T73" fmla="*/ 62 h 193"/>
                <a:gd name="T74" fmla="*/ 23 w 221"/>
                <a:gd name="T75" fmla="*/ 45 h 193"/>
                <a:gd name="T76" fmla="*/ 17 w 221"/>
                <a:gd name="T77" fmla="*/ 40 h 193"/>
                <a:gd name="T78" fmla="*/ 34 w 221"/>
                <a:gd name="T79"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193">
                  <a:moveTo>
                    <a:pt x="34" y="6"/>
                  </a:moveTo>
                  <a:lnTo>
                    <a:pt x="40" y="6"/>
                  </a:lnTo>
                  <a:lnTo>
                    <a:pt x="45" y="6"/>
                  </a:lnTo>
                  <a:lnTo>
                    <a:pt x="51" y="0"/>
                  </a:lnTo>
                  <a:lnTo>
                    <a:pt x="51" y="6"/>
                  </a:lnTo>
                  <a:lnTo>
                    <a:pt x="57" y="6"/>
                  </a:lnTo>
                  <a:lnTo>
                    <a:pt x="62" y="0"/>
                  </a:lnTo>
                  <a:lnTo>
                    <a:pt x="68" y="6"/>
                  </a:lnTo>
                  <a:lnTo>
                    <a:pt x="74" y="11"/>
                  </a:lnTo>
                  <a:lnTo>
                    <a:pt x="74" y="17"/>
                  </a:lnTo>
                  <a:lnTo>
                    <a:pt x="68" y="23"/>
                  </a:lnTo>
                  <a:lnTo>
                    <a:pt x="74" y="23"/>
                  </a:lnTo>
                  <a:lnTo>
                    <a:pt x="79" y="23"/>
                  </a:lnTo>
                  <a:lnTo>
                    <a:pt x="79" y="28"/>
                  </a:lnTo>
                  <a:lnTo>
                    <a:pt x="85" y="28"/>
                  </a:lnTo>
                  <a:lnTo>
                    <a:pt x="85" y="34"/>
                  </a:lnTo>
                  <a:lnTo>
                    <a:pt x="85" y="40"/>
                  </a:lnTo>
                  <a:lnTo>
                    <a:pt x="91" y="40"/>
                  </a:lnTo>
                  <a:lnTo>
                    <a:pt x="91" y="45"/>
                  </a:lnTo>
                  <a:lnTo>
                    <a:pt x="91" y="51"/>
                  </a:lnTo>
                  <a:lnTo>
                    <a:pt x="96" y="57"/>
                  </a:lnTo>
                  <a:lnTo>
                    <a:pt x="96" y="62"/>
                  </a:lnTo>
                  <a:lnTo>
                    <a:pt x="102" y="62"/>
                  </a:lnTo>
                  <a:lnTo>
                    <a:pt x="108" y="62"/>
                  </a:lnTo>
                  <a:lnTo>
                    <a:pt x="108" y="68"/>
                  </a:lnTo>
                  <a:lnTo>
                    <a:pt x="113" y="68"/>
                  </a:lnTo>
                  <a:lnTo>
                    <a:pt x="113" y="62"/>
                  </a:lnTo>
                  <a:lnTo>
                    <a:pt x="119" y="62"/>
                  </a:lnTo>
                  <a:lnTo>
                    <a:pt x="125" y="57"/>
                  </a:lnTo>
                  <a:lnTo>
                    <a:pt x="130" y="57"/>
                  </a:lnTo>
                  <a:lnTo>
                    <a:pt x="136" y="57"/>
                  </a:lnTo>
                  <a:lnTo>
                    <a:pt x="136" y="51"/>
                  </a:lnTo>
                  <a:lnTo>
                    <a:pt x="142" y="51"/>
                  </a:lnTo>
                  <a:lnTo>
                    <a:pt x="147" y="51"/>
                  </a:lnTo>
                  <a:lnTo>
                    <a:pt x="153" y="51"/>
                  </a:lnTo>
                  <a:lnTo>
                    <a:pt x="159" y="51"/>
                  </a:lnTo>
                  <a:lnTo>
                    <a:pt x="159" y="45"/>
                  </a:lnTo>
                  <a:lnTo>
                    <a:pt x="164" y="45"/>
                  </a:lnTo>
                  <a:lnTo>
                    <a:pt x="170" y="45"/>
                  </a:lnTo>
                  <a:lnTo>
                    <a:pt x="170" y="51"/>
                  </a:lnTo>
                  <a:lnTo>
                    <a:pt x="170" y="57"/>
                  </a:lnTo>
                  <a:lnTo>
                    <a:pt x="176" y="51"/>
                  </a:lnTo>
                  <a:lnTo>
                    <a:pt x="176" y="57"/>
                  </a:lnTo>
                  <a:lnTo>
                    <a:pt x="181" y="57"/>
                  </a:lnTo>
                  <a:lnTo>
                    <a:pt x="181" y="51"/>
                  </a:lnTo>
                  <a:lnTo>
                    <a:pt x="187" y="51"/>
                  </a:lnTo>
                  <a:lnTo>
                    <a:pt x="187" y="57"/>
                  </a:lnTo>
                  <a:lnTo>
                    <a:pt x="193" y="57"/>
                  </a:lnTo>
                  <a:lnTo>
                    <a:pt x="193" y="62"/>
                  </a:lnTo>
                  <a:lnTo>
                    <a:pt x="198" y="62"/>
                  </a:lnTo>
                  <a:lnTo>
                    <a:pt x="198" y="57"/>
                  </a:lnTo>
                  <a:lnTo>
                    <a:pt x="198" y="62"/>
                  </a:lnTo>
                  <a:lnTo>
                    <a:pt x="204" y="62"/>
                  </a:lnTo>
                  <a:lnTo>
                    <a:pt x="210" y="68"/>
                  </a:lnTo>
                  <a:lnTo>
                    <a:pt x="215" y="68"/>
                  </a:lnTo>
                  <a:lnTo>
                    <a:pt x="215" y="74"/>
                  </a:lnTo>
                  <a:lnTo>
                    <a:pt x="221" y="74"/>
                  </a:lnTo>
                  <a:lnTo>
                    <a:pt x="215" y="79"/>
                  </a:lnTo>
                  <a:lnTo>
                    <a:pt x="210" y="96"/>
                  </a:lnTo>
                  <a:lnTo>
                    <a:pt x="187" y="136"/>
                  </a:lnTo>
                  <a:lnTo>
                    <a:pt x="164" y="159"/>
                  </a:lnTo>
                  <a:lnTo>
                    <a:pt x="153" y="170"/>
                  </a:lnTo>
                  <a:lnTo>
                    <a:pt x="147" y="176"/>
                  </a:lnTo>
                  <a:lnTo>
                    <a:pt x="142" y="181"/>
                  </a:lnTo>
                  <a:lnTo>
                    <a:pt x="130" y="193"/>
                  </a:lnTo>
                  <a:lnTo>
                    <a:pt x="125" y="193"/>
                  </a:lnTo>
                  <a:lnTo>
                    <a:pt x="96" y="170"/>
                  </a:lnTo>
                  <a:lnTo>
                    <a:pt x="91" y="164"/>
                  </a:lnTo>
                  <a:lnTo>
                    <a:pt x="68" y="142"/>
                  </a:lnTo>
                  <a:lnTo>
                    <a:pt x="57" y="136"/>
                  </a:lnTo>
                  <a:lnTo>
                    <a:pt x="51" y="130"/>
                  </a:lnTo>
                  <a:lnTo>
                    <a:pt x="0" y="85"/>
                  </a:lnTo>
                  <a:lnTo>
                    <a:pt x="11" y="68"/>
                  </a:lnTo>
                  <a:lnTo>
                    <a:pt x="17" y="62"/>
                  </a:lnTo>
                  <a:lnTo>
                    <a:pt x="23" y="51"/>
                  </a:lnTo>
                  <a:lnTo>
                    <a:pt x="23" y="45"/>
                  </a:lnTo>
                  <a:lnTo>
                    <a:pt x="17" y="45"/>
                  </a:lnTo>
                  <a:lnTo>
                    <a:pt x="17" y="40"/>
                  </a:lnTo>
                  <a:lnTo>
                    <a:pt x="34" y="11"/>
                  </a:lnTo>
                  <a:lnTo>
                    <a:pt x="34"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1" name="Freeform 214">
              <a:extLst>
                <a:ext uri="{FF2B5EF4-FFF2-40B4-BE49-F238E27FC236}">
                  <a16:creationId xmlns:a16="http://schemas.microsoft.com/office/drawing/2014/main" id="{84C6B075-02BD-AB0C-9E5F-B07CCFD93073}"/>
                </a:ext>
              </a:extLst>
            </p:cNvPr>
            <p:cNvSpPr>
              <a:spLocks/>
            </p:cNvSpPr>
            <p:nvPr/>
          </p:nvSpPr>
          <p:spPr bwMode="auto">
            <a:xfrm>
              <a:off x="3688" y="2329"/>
              <a:ext cx="198" cy="108"/>
            </a:xfrm>
            <a:custGeom>
              <a:avLst/>
              <a:gdLst>
                <a:gd name="T0" fmla="*/ 176 w 198"/>
                <a:gd name="T1" fmla="*/ 108 h 108"/>
                <a:gd name="T2" fmla="*/ 164 w 198"/>
                <a:gd name="T3" fmla="*/ 108 h 108"/>
                <a:gd name="T4" fmla="*/ 159 w 198"/>
                <a:gd name="T5" fmla="*/ 102 h 108"/>
                <a:gd name="T6" fmla="*/ 147 w 198"/>
                <a:gd name="T7" fmla="*/ 102 h 108"/>
                <a:gd name="T8" fmla="*/ 142 w 198"/>
                <a:gd name="T9" fmla="*/ 96 h 108"/>
                <a:gd name="T10" fmla="*/ 119 w 198"/>
                <a:gd name="T11" fmla="*/ 96 h 108"/>
                <a:gd name="T12" fmla="*/ 79 w 198"/>
                <a:gd name="T13" fmla="*/ 102 h 108"/>
                <a:gd name="T14" fmla="*/ 51 w 198"/>
                <a:gd name="T15" fmla="*/ 108 h 108"/>
                <a:gd name="T16" fmla="*/ 45 w 198"/>
                <a:gd name="T17" fmla="*/ 102 h 108"/>
                <a:gd name="T18" fmla="*/ 45 w 198"/>
                <a:gd name="T19" fmla="*/ 91 h 108"/>
                <a:gd name="T20" fmla="*/ 40 w 198"/>
                <a:gd name="T21" fmla="*/ 85 h 108"/>
                <a:gd name="T22" fmla="*/ 40 w 198"/>
                <a:gd name="T23" fmla="*/ 79 h 108"/>
                <a:gd name="T24" fmla="*/ 28 w 198"/>
                <a:gd name="T25" fmla="*/ 74 h 108"/>
                <a:gd name="T26" fmla="*/ 17 w 198"/>
                <a:gd name="T27" fmla="*/ 79 h 108"/>
                <a:gd name="T28" fmla="*/ 6 w 198"/>
                <a:gd name="T29" fmla="*/ 79 h 108"/>
                <a:gd name="T30" fmla="*/ 0 w 198"/>
                <a:gd name="T31" fmla="*/ 74 h 108"/>
                <a:gd name="T32" fmla="*/ 17 w 198"/>
                <a:gd name="T33" fmla="*/ 57 h 108"/>
                <a:gd name="T34" fmla="*/ 17 w 198"/>
                <a:gd name="T35" fmla="*/ 45 h 108"/>
                <a:gd name="T36" fmla="*/ 28 w 198"/>
                <a:gd name="T37" fmla="*/ 45 h 108"/>
                <a:gd name="T38" fmla="*/ 34 w 198"/>
                <a:gd name="T39" fmla="*/ 40 h 108"/>
                <a:gd name="T40" fmla="*/ 40 w 198"/>
                <a:gd name="T41" fmla="*/ 34 h 108"/>
                <a:gd name="T42" fmla="*/ 45 w 198"/>
                <a:gd name="T43" fmla="*/ 28 h 108"/>
                <a:gd name="T44" fmla="*/ 57 w 198"/>
                <a:gd name="T45" fmla="*/ 28 h 108"/>
                <a:gd name="T46" fmla="*/ 62 w 198"/>
                <a:gd name="T47" fmla="*/ 23 h 108"/>
                <a:gd name="T48" fmla="*/ 62 w 198"/>
                <a:gd name="T49" fmla="*/ 23 h 108"/>
                <a:gd name="T50" fmla="*/ 74 w 198"/>
                <a:gd name="T51" fmla="*/ 23 h 108"/>
                <a:gd name="T52" fmla="*/ 85 w 198"/>
                <a:gd name="T53" fmla="*/ 23 h 108"/>
                <a:gd name="T54" fmla="*/ 91 w 198"/>
                <a:gd name="T55" fmla="*/ 17 h 108"/>
                <a:gd name="T56" fmla="*/ 102 w 198"/>
                <a:gd name="T57" fmla="*/ 17 h 108"/>
                <a:gd name="T58" fmla="*/ 108 w 198"/>
                <a:gd name="T59" fmla="*/ 11 h 108"/>
                <a:gd name="T60" fmla="*/ 119 w 198"/>
                <a:gd name="T61" fmla="*/ 11 h 108"/>
                <a:gd name="T62" fmla="*/ 125 w 198"/>
                <a:gd name="T63" fmla="*/ 6 h 108"/>
                <a:gd name="T64" fmla="*/ 130 w 198"/>
                <a:gd name="T65" fmla="*/ 11 h 108"/>
                <a:gd name="T66" fmla="*/ 136 w 198"/>
                <a:gd name="T67" fmla="*/ 6 h 108"/>
                <a:gd name="T68" fmla="*/ 142 w 198"/>
                <a:gd name="T69" fmla="*/ 11 h 108"/>
                <a:gd name="T70" fmla="*/ 153 w 198"/>
                <a:gd name="T71" fmla="*/ 11 h 108"/>
                <a:gd name="T72" fmla="*/ 164 w 198"/>
                <a:gd name="T73" fmla="*/ 6 h 108"/>
                <a:gd name="T74" fmla="*/ 170 w 198"/>
                <a:gd name="T75" fmla="*/ 0 h 108"/>
                <a:gd name="T76" fmla="*/ 176 w 198"/>
                <a:gd name="T77" fmla="*/ 6 h 108"/>
                <a:gd name="T78" fmla="*/ 176 w 198"/>
                <a:gd name="T79" fmla="*/ 6 h 108"/>
                <a:gd name="T80" fmla="*/ 176 w 198"/>
                <a:gd name="T81" fmla="*/ 11 h 108"/>
                <a:gd name="T82" fmla="*/ 181 w 198"/>
                <a:gd name="T83" fmla="*/ 17 h 108"/>
                <a:gd name="T84" fmla="*/ 176 w 198"/>
                <a:gd name="T85" fmla="*/ 23 h 108"/>
                <a:gd name="T86" fmla="*/ 181 w 198"/>
                <a:gd name="T87" fmla="*/ 28 h 108"/>
                <a:gd name="T88" fmla="*/ 193 w 198"/>
                <a:gd name="T89" fmla="*/ 28 h 108"/>
                <a:gd name="T90" fmla="*/ 198 w 198"/>
                <a:gd name="T91" fmla="*/ 34 h 108"/>
                <a:gd name="T92" fmla="*/ 193 w 198"/>
                <a:gd name="T93" fmla="*/ 45 h 108"/>
                <a:gd name="T94" fmla="*/ 198 w 198"/>
                <a:gd name="T95" fmla="*/ 51 h 108"/>
                <a:gd name="T96" fmla="*/ 193 w 198"/>
                <a:gd name="T97" fmla="*/ 57 h 108"/>
                <a:gd name="T98" fmla="*/ 187 w 198"/>
                <a:gd name="T99" fmla="*/ 51 h 108"/>
                <a:gd name="T100" fmla="*/ 181 w 198"/>
                <a:gd name="T101" fmla="*/ 62 h 108"/>
                <a:gd name="T102" fmla="*/ 176 w 198"/>
                <a:gd name="T103" fmla="*/ 62 h 108"/>
                <a:gd name="T104" fmla="*/ 176 w 198"/>
                <a:gd name="T105" fmla="*/ 74 h 108"/>
                <a:gd name="T106" fmla="*/ 176 w 198"/>
                <a:gd name="T107" fmla="*/ 79 h 108"/>
                <a:gd name="T108" fmla="*/ 170 w 198"/>
                <a:gd name="T109" fmla="*/ 85 h 108"/>
                <a:gd name="T110" fmla="*/ 170 w 198"/>
                <a:gd name="T111" fmla="*/ 85 h 108"/>
                <a:gd name="T112" fmla="*/ 170 w 198"/>
                <a:gd name="T113" fmla="*/ 96 h 108"/>
                <a:gd name="T114" fmla="*/ 176 w 198"/>
                <a:gd name="T115" fmla="*/ 91 h 108"/>
                <a:gd name="T116" fmla="*/ 181 w 198"/>
                <a:gd name="T117" fmla="*/ 96 h 108"/>
                <a:gd name="T118" fmla="*/ 176 w 198"/>
                <a:gd name="T119"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 h="108">
                  <a:moveTo>
                    <a:pt x="181" y="102"/>
                  </a:moveTo>
                  <a:lnTo>
                    <a:pt x="176" y="108"/>
                  </a:lnTo>
                  <a:lnTo>
                    <a:pt x="170" y="108"/>
                  </a:lnTo>
                  <a:lnTo>
                    <a:pt x="164" y="108"/>
                  </a:lnTo>
                  <a:lnTo>
                    <a:pt x="159" y="108"/>
                  </a:lnTo>
                  <a:lnTo>
                    <a:pt x="159" y="102"/>
                  </a:lnTo>
                  <a:lnTo>
                    <a:pt x="153" y="102"/>
                  </a:lnTo>
                  <a:lnTo>
                    <a:pt x="147" y="102"/>
                  </a:lnTo>
                  <a:lnTo>
                    <a:pt x="147" y="96"/>
                  </a:lnTo>
                  <a:lnTo>
                    <a:pt x="142" y="96"/>
                  </a:lnTo>
                  <a:lnTo>
                    <a:pt x="125" y="96"/>
                  </a:lnTo>
                  <a:lnTo>
                    <a:pt x="119" y="96"/>
                  </a:lnTo>
                  <a:lnTo>
                    <a:pt x="102" y="102"/>
                  </a:lnTo>
                  <a:lnTo>
                    <a:pt x="79" y="102"/>
                  </a:lnTo>
                  <a:lnTo>
                    <a:pt x="57" y="102"/>
                  </a:lnTo>
                  <a:lnTo>
                    <a:pt x="51" y="108"/>
                  </a:lnTo>
                  <a:lnTo>
                    <a:pt x="51" y="102"/>
                  </a:lnTo>
                  <a:lnTo>
                    <a:pt x="45" y="102"/>
                  </a:lnTo>
                  <a:lnTo>
                    <a:pt x="45" y="96"/>
                  </a:lnTo>
                  <a:lnTo>
                    <a:pt x="45" y="91"/>
                  </a:lnTo>
                  <a:lnTo>
                    <a:pt x="45" y="85"/>
                  </a:lnTo>
                  <a:lnTo>
                    <a:pt x="40" y="85"/>
                  </a:lnTo>
                  <a:lnTo>
                    <a:pt x="45" y="79"/>
                  </a:lnTo>
                  <a:lnTo>
                    <a:pt x="40" y="79"/>
                  </a:lnTo>
                  <a:lnTo>
                    <a:pt x="34" y="74"/>
                  </a:lnTo>
                  <a:lnTo>
                    <a:pt x="28" y="74"/>
                  </a:lnTo>
                  <a:lnTo>
                    <a:pt x="23" y="79"/>
                  </a:lnTo>
                  <a:lnTo>
                    <a:pt x="17" y="79"/>
                  </a:lnTo>
                  <a:lnTo>
                    <a:pt x="11" y="79"/>
                  </a:lnTo>
                  <a:lnTo>
                    <a:pt x="6" y="79"/>
                  </a:lnTo>
                  <a:lnTo>
                    <a:pt x="6" y="74"/>
                  </a:lnTo>
                  <a:lnTo>
                    <a:pt x="0" y="74"/>
                  </a:lnTo>
                  <a:lnTo>
                    <a:pt x="17" y="62"/>
                  </a:lnTo>
                  <a:lnTo>
                    <a:pt x="17" y="57"/>
                  </a:lnTo>
                  <a:lnTo>
                    <a:pt x="17" y="51"/>
                  </a:lnTo>
                  <a:lnTo>
                    <a:pt x="17" y="45"/>
                  </a:lnTo>
                  <a:lnTo>
                    <a:pt x="23" y="45"/>
                  </a:lnTo>
                  <a:lnTo>
                    <a:pt x="28" y="45"/>
                  </a:lnTo>
                  <a:lnTo>
                    <a:pt x="34" y="45"/>
                  </a:lnTo>
                  <a:lnTo>
                    <a:pt x="34" y="40"/>
                  </a:lnTo>
                  <a:lnTo>
                    <a:pt x="40" y="40"/>
                  </a:lnTo>
                  <a:lnTo>
                    <a:pt x="40" y="34"/>
                  </a:lnTo>
                  <a:lnTo>
                    <a:pt x="45" y="34"/>
                  </a:lnTo>
                  <a:lnTo>
                    <a:pt x="45" y="28"/>
                  </a:lnTo>
                  <a:lnTo>
                    <a:pt x="51" y="28"/>
                  </a:lnTo>
                  <a:lnTo>
                    <a:pt x="57" y="28"/>
                  </a:lnTo>
                  <a:lnTo>
                    <a:pt x="62" y="28"/>
                  </a:lnTo>
                  <a:lnTo>
                    <a:pt x="62" y="23"/>
                  </a:lnTo>
                  <a:lnTo>
                    <a:pt x="68" y="23"/>
                  </a:lnTo>
                  <a:lnTo>
                    <a:pt x="62" y="23"/>
                  </a:lnTo>
                  <a:lnTo>
                    <a:pt x="68" y="23"/>
                  </a:lnTo>
                  <a:lnTo>
                    <a:pt x="74" y="23"/>
                  </a:lnTo>
                  <a:lnTo>
                    <a:pt x="79" y="23"/>
                  </a:lnTo>
                  <a:lnTo>
                    <a:pt x="85" y="23"/>
                  </a:lnTo>
                  <a:lnTo>
                    <a:pt x="85" y="17"/>
                  </a:lnTo>
                  <a:lnTo>
                    <a:pt x="91" y="17"/>
                  </a:lnTo>
                  <a:lnTo>
                    <a:pt x="96" y="17"/>
                  </a:lnTo>
                  <a:lnTo>
                    <a:pt x="102" y="17"/>
                  </a:lnTo>
                  <a:lnTo>
                    <a:pt x="108" y="17"/>
                  </a:lnTo>
                  <a:lnTo>
                    <a:pt x="108" y="11"/>
                  </a:lnTo>
                  <a:lnTo>
                    <a:pt x="113" y="11"/>
                  </a:lnTo>
                  <a:lnTo>
                    <a:pt x="119" y="11"/>
                  </a:lnTo>
                  <a:lnTo>
                    <a:pt x="125" y="11"/>
                  </a:lnTo>
                  <a:lnTo>
                    <a:pt x="125" y="6"/>
                  </a:lnTo>
                  <a:lnTo>
                    <a:pt x="125" y="11"/>
                  </a:lnTo>
                  <a:lnTo>
                    <a:pt x="130" y="11"/>
                  </a:lnTo>
                  <a:lnTo>
                    <a:pt x="130" y="6"/>
                  </a:lnTo>
                  <a:lnTo>
                    <a:pt x="136" y="6"/>
                  </a:lnTo>
                  <a:lnTo>
                    <a:pt x="142" y="6"/>
                  </a:lnTo>
                  <a:lnTo>
                    <a:pt x="142" y="11"/>
                  </a:lnTo>
                  <a:lnTo>
                    <a:pt x="147" y="11"/>
                  </a:lnTo>
                  <a:lnTo>
                    <a:pt x="153" y="11"/>
                  </a:lnTo>
                  <a:lnTo>
                    <a:pt x="159" y="6"/>
                  </a:lnTo>
                  <a:lnTo>
                    <a:pt x="164" y="6"/>
                  </a:lnTo>
                  <a:lnTo>
                    <a:pt x="164" y="0"/>
                  </a:lnTo>
                  <a:lnTo>
                    <a:pt x="170" y="0"/>
                  </a:lnTo>
                  <a:lnTo>
                    <a:pt x="176" y="0"/>
                  </a:lnTo>
                  <a:lnTo>
                    <a:pt x="176" y="6"/>
                  </a:lnTo>
                  <a:lnTo>
                    <a:pt x="170" y="6"/>
                  </a:lnTo>
                  <a:lnTo>
                    <a:pt x="176" y="6"/>
                  </a:lnTo>
                  <a:lnTo>
                    <a:pt x="181" y="11"/>
                  </a:lnTo>
                  <a:lnTo>
                    <a:pt x="176" y="11"/>
                  </a:lnTo>
                  <a:lnTo>
                    <a:pt x="181" y="11"/>
                  </a:lnTo>
                  <a:lnTo>
                    <a:pt x="181" y="17"/>
                  </a:lnTo>
                  <a:lnTo>
                    <a:pt x="176" y="17"/>
                  </a:lnTo>
                  <a:lnTo>
                    <a:pt x="176" y="23"/>
                  </a:lnTo>
                  <a:lnTo>
                    <a:pt x="181" y="23"/>
                  </a:lnTo>
                  <a:lnTo>
                    <a:pt x="181" y="28"/>
                  </a:lnTo>
                  <a:lnTo>
                    <a:pt x="187" y="28"/>
                  </a:lnTo>
                  <a:lnTo>
                    <a:pt x="193" y="28"/>
                  </a:lnTo>
                  <a:lnTo>
                    <a:pt x="193" y="34"/>
                  </a:lnTo>
                  <a:lnTo>
                    <a:pt x="198" y="34"/>
                  </a:lnTo>
                  <a:lnTo>
                    <a:pt x="193" y="40"/>
                  </a:lnTo>
                  <a:lnTo>
                    <a:pt x="193" y="45"/>
                  </a:lnTo>
                  <a:lnTo>
                    <a:pt x="198" y="45"/>
                  </a:lnTo>
                  <a:lnTo>
                    <a:pt x="198" y="51"/>
                  </a:lnTo>
                  <a:lnTo>
                    <a:pt x="193" y="51"/>
                  </a:lnTo>
                  <a:lnTo>
                    <a:pt x="193" y="57"/>
                  </a:lnTo>
                  <a:lnTo>
                    <a:pt x="193" y="51"/>
                  </a:lnTo>
                  <a:lnTo>
                    <a:pt x="187" y="51"/>
                  </a:lnTo>
                  <a:lnTo>
                    <a:pt x="187" y="57"/>
                  </a:lnTo>
                  <a:lnTo>
                    <a:pt x="181" y="62"/>
                  </a:lnTo>
                  <a:lnTo>
                    <a:pt x="181" y="57"/>
                  </a:lnTo>
                  <a:lnTo>
                    <a:pt x="176" y="62"/>
                  </a:lnTo>
                  <a:lnTo>
                    <a:pt x="176" y="68"/>
                  </a:lnTo>
                  <a:lnTo>
                    <a:pt x="176" y="74"/>
                  </a:lnTo>
                  <a:lnTo>
                    <a:pt x="181" y="79"/>
                  </a:lnTo>
                  <a:lnTo>
                    <a:pt x="176" y="79"/>
                  </a:lnTo>
                  <a:lnTo>
                    <a:pt x="170" y="79"/>
                  </a:lnTo>
                  <a:lnTo>
                    <a:pt x="170" y="85"/>
                  </a:lnTo>
                  <a:lnTo>
                    <a:pt x="170" y="79"/>
                  </a:lnTo>
                  <a:lnTo>
                    <a:pt x="170" y="85"/>
                  </a:lnTo>
                  <a:lnTo>
                    <a:pt x="170" y="91"/>
                  </a:lnTo>
                  <a:lnTo>
                    <a:pt x="170" y="96"/>
                  </a:lnTo>
                  <a:lnTo>
                    <a:pt x="176" y="96"/>
                  </a:lnTo>
                  <a:lnTo>
                    <a:pt x="176" y="91"/>
                  </a:lnTo>
                  <a:lnTo>
                    <a:pt x="176" y="96"/>
                  </a:lnTo>
                  <a:lnTo>
                    <a:pt x="181" y="96"/>
                  </a:lnTo>
                  <a:lnTo>
                    <a:pt x="181" y="102"/>
                  </a:lnTo>
                  <a:lnTo>
                    <a:pt x="176" y="102"/>
                  </a:lnTo>
                  <a:lnTo>
                    <a:pt x="181"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215">
              <a:extLst>
                <a:ext uri="{FF2B5EF4-FFF2-40B4-BE49-F238E27FC236}">
                  <a16:creationId xmlns:a16="http://schemas.microsoft.com/office/drawing/2014/main" id="{621F2624-06B2-912B-24C1-513BA6E616D8}"/>
                </a:ext>
              </a:extLst>
            </p:cNvPr>
            <p:cNvSpPr>
              <a:spLocks/>
            </p:cNvSpPr>
            <p:nvPr/>
          </p:nvSpPr>
          <p:spPr bwMode="auto">
            <a:xfrm>
              <a:off x="3348" y="2159"/>
              <a:ext cx="244" cy="164"/>
            </a:xfrm>
            <a:custGeom>
              <a:avLst/>
              <a:gdLst>
                <a:gd name="T0" fmla="*/ 181 w 244"/>
                <a:gd name="T1" fmla="*/ 159 h 164"/>
                <a:gd name="T2" fmla="*/ 176 w 244"/>
                <a:gd name="T3" fmla="*/ 153 h 164"/>
                <a:gd name="T4" fmla="*/ 164 w 244"/>
                <a:gd name="T5" fmla="*/ 147 h 164"/>
                <a:gd name="T6" fmla="*/ 164 w 244"/>
                <a:gd name="T7" fmla="*/ 147 h 164"/>
                <a:gd name="T8" fmla="*/ 159 w 244"/>
                <a:gd name="T9" fmla="*/ 142 h 164"/>
                <a:gd name="T10" fmla="*/ 153 w 244"/>
                <a:gd name="T11" fmla="*/ 136 h 164"/>
                <a:gd name="T12" fmla="*/ 147 w 244"/>
                <a:gd name="T13" fmla="*/ 142 h 164"/>
                <a:gd name="T14" fmla="*/ 142 w 244"/>
                <a:gd name="T15" fmla="*/ 136 h 164"/>
                <a:gd name="T16" fmla="*/ 136 w 244"/>
                <a:gd name="T17" fmla="*/ 136 h 164"/>
                <a:gd name="T18" fmla="*/ 130 w 244"/>
                <a:gd name="T19" fmla="*/ 130 h 164"/>
                <a:gd name="T20" fmla="*/ 125 w 244"/>
                <a:gd name="T21" fmla="*/ 136 h 164"/>
                <a:gd name="T22" fmla="*/ 113 w 244"/>
                <a:gd name="T23" fmla="*/ 136 h 164"/>
                <a:gd name="T24" fmla="*/ 102 w 244"/>
                <a:gd name="T25" fmla="*/ 136 h 164"/>
                <a:gd name="T26" fmla="*/ 96 w 244"/>
                <a:gd name="T27" fmla="*/ 142 h 164"/>
                <a:gd name="T28" fmla="*/ 85 w 244"/>
                <a:gd name="T29" fmla="*/ 147 h 164"/>
                <a:gd name="T30" fmla="*/ 79 w 244"/>
                <a:gd name="T31" fmla="*/ 153 h 164"/>
                <a:gd name="T32" fmla="*/ 74 w 244"/>
                <a:gd name="T33" fmla="*/ 147 h 164"/>
                <a:gd name="T34" fmla="*/ 62 w 244"/>
                <a:gd name="T35" fmla="*/ 147 h 164"/>
                <a:gd name="T36" fmla="*/ 57 w 244"/>
                <a:gd name="T37" fmla="*/ 136 h 164"/>
                <a:gd name="T38" fmla="*/ 57 w 244"/>
                <a:gd name="T39" fmla="*/ 125 h 164"/>
                <a:gd name="T40" fmla="*/ 51 w 244"/>
                <a:gd name="T41" fmla="*/ 119 h 164"/>
                <a:gd name="T42" fmla="*/ 45 w 244"/>
                <a:gd name="T43" fmla="*/ 113 h 164"/>
                <a:gd name="T44" fmla="*/ 40 w 244"/>
                <a:gd name="T45" fmla="*/ 108 h 164"/>
                <a:gd name="T46" fmla="*/ 40 w 244"/>
                <a:gd name="T47" fmla="*/ 102 h 164"/>
                <a:gd name="T48" fmla="*/ 34 w 244"/>
                <a:gd name="T49" fmla="*/ 91 h 164"/>
                <a:gd name="T50" fmla="*/ 23 w 244"/>
                <a:gd name="T51" fmla="*/ 91 h 164"/>
                <a:gd name="T52" fmla="*/ 17 w 244"/>
                <a:gd name="T53" fmla="*/ 85 h 164"/>
                <a:gd name="T54" fmla="*/ 6 w 244"/>
                <a:gd name="T55" fmla="*/ 91 h 164"/>
                <a:gd name="T56" fmla="*/ 17 w 244"/>
                <a:gd name="T57" fmla="*/ 57 h 164"/>
                <a:gd name="T58" fmla="*/ 68 w 244"/>
                <a:gd name="T59" fmla="*/ 0 h 164"/>
                <a:gd name="T60" fmla="*/ 119 w 244"/>
                <a:gd name="T61" fmla="*/ 11 h 164"/>
                <a:gd name="T62" fmla="*/ 204 w 244"/>
                <a:gd name="T63" fmla="*/ 51 h 164"/>
                <a:gd name="T64" fmla="*/ 221 w 244"/>
                <a:gd name="T65" fmla="*/ 74 h 164"/>
                <a:gd name="T66" fmla="*/ 198 w 244"/>
                <a:gd name="T6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164">
                  <a:moveTo>
                    <a:pt x="187" y="159"/>
                  </a:moveTo>
                  <a:lnTo>
                    <a:pt x="181" y="159"/>
                  </a:lnTo>
                  <a:lnTo>
                    <a:pt x="181" y="153"/>
                  </a:lnTo>
                  <a:lnTo>
                    <a:pt x="176" y="153"/>
                  </a:lnTo>
                  <a:lnTo>
                    <a:pt x="170" y="147"/>
                  </a:lnTo>
                  <a:lnTo>
                    <a:pt x="164" y="147"/>
                  </a:lnTo>
                  <a:lnTo>
                    <a:pt x="164" y="142"/>
                  </a:lnTo>
                  <a:lnTo>
                    <a:pt x="164" y="147"/>
                  </a:lnTo>
                  <a:lnTo>
                    <a:pt x="159" y="147"/>
                  </a:lnTo>
                  <a:lnTo>
                    <a:pt x="159" y="142"/>
                  </a:lnTo>
                  <a:lnTo>
                    <a:pt x="153" y="142"/>
                  </a:lnTo>
                  <a:lnTo>
                    <a:pt x="153" y="136"/>
                  </a:lnTo>
                  <a:lnTo>
                    <a:pt x="147" y="136"/>
                  </a:lnTo>
                  <a:lnTo>
                    <a:pt x="147" y="142"/>
                  </a:lnTo>
                  <a:lnTo>
                    <a:pt x="142" y="142"/>
                  </a:lnTo>
                  <a:lnTo>
                    <a:pt x="142" y="136"/>
                  </a:lnTo>
                  <a:lnTo>
                    <a:pt x="136" y="142"/>
                  </a:lnTo>
                  <a:lnTo>
                    <a:pt x="136" y="136"/>
                  </a:lnTo>
                  <a:lnTo>
                    <a:pt x="136" y="130"/>
                  </a:lnTo>
                  <a:lnTo>
                    <a:pt x="130" y="130"/>
                  </a:lnTo>
                  <a:lnTo>
                    <a:pt x="125" y="130"/>
                  </a:lnTo>
                  <a:lnTo>
                    <a:pt x="125" y="136"/>
                  </a:lnTo>
                  <a:lnTo>
                    <a:pt x="119" y="136"/>
                  </a:lnTo>
                  <a:lnTo>
                    <a:pt x="113" y="136"/>
                  </a:lnTo>
                  <a:lnTo>
                    <a:pt x="108" y="136"/>
                  </a:lnTo>
                  <a:lnTo>
                    <a:pt x="102" y="136"/>
                  </a:lnTo>
                  <a:lnTo>
                    <a:pt x="102" y="142"/>
                  </a:lnTo>
                  <a:lnTo>
                    <a:pt x="96" y="142"/>
                  </a:lnTo>
                  <a:lnTo>
                    <a:pt x="91" y="142"/>
                  </a:lnTo>
                  <a:lnTo>
                    <a:pt x="85" y="147"/>
                  </a:lnTo>
                  <a:lnTo>
                    <a:pt x="79" y="147"/>
                  </a:lnTo>
                  <a:lnTo>
                    <a:pt x="79" y="153"/>
                  </a:lnTo>
                  <a:lnTo>
                    <a:pt x="74" y="153"/>
                  </a:lnTo>
                  <a:lnTo>
                    <a:pt x="74" y="147"/>
                  </a:lnTo>
                  <a:lnTo>
                    <a:pt x="68" y="147"/>
                  </a:lnTo>
                  <a:lnTo>
                    <a:pt x="62" y="147"/>
                  </a:lnTo>
                  <a:lnTo>
                    <a:pt x="62" y="142"/>
                  </a:lnTo>
                  <a:lnTo>
                    <a:pt x="57" y="136"/>
                  </a:lnTo>
                  <a:lnTo>
                    <a:pt x="57" y="130"/>
                  </a:lnTo>
                  <a:lnTo>
                    <a:pt x="57" y="125"/>
                  </a:lnTo>
                  <a:lnTo>
                    <a:pt x="51" y="125"/>
                  </a:lnTo>
                  <a:lnTo>
                    <a:pt x="51" y="119"/>
                  </a:lnTo>
                  <a:lnTo>
                    <a:pt x="51" y="113"/>
                  </a:lnTo>
                  <a:lnTo>
                    <a:pt x="45" y="113"/>
                  </a:lnTo>
                  <a:lnTo>
                    <a:pt x="45" y="108"/>
                  </a:lnTo>
                  <a:lnTo>
                    <a:pt x="40" y="108"/>
                  </a:lnTo>
                  <a:lnTo>
                    <a:pt x="34" y="108"/>
                  </a:lnTo>
                  <a:lnTo>
                    <a:pt x="40" y="102"/>
                  </a:lnTo>
                  <a:lnTo>
                    <a:pt x="40" y="96"/>
                  </a:lnTo>
                  <a:lnTo>
                    <a:pt x="34" y="91"/>
                  </a:lnTo>
                  <a:lnTo>
                    <a:pt x="28" y="85"/>
                  </a:lnTo>
                  <a:lnTo>
                    <a:pt x="23" y="91"/>
                  </a:lnTo>
                  <a:lnTo>
                    <a:pt x="17" y="91"/>
                  </a:lnTo>
                  <a:lnTo>
                    <a:pt x="17" y="85"/>
                  </a:lnTo>
                  <a:lnTo>
                    <a:pt x="11" y="91"/>
                  </a:lnTo>
                  <a:lnTo>
                    <a:pt x="6" y="91"/>
                  </a:lnTo>
                  <a:lnTo>
                    <a:pt x="0" y="91"/>
                  </a:lnTo>
                  <a:lnTo>
                    <a:pt x="17" y="57"/>
                  </a:lnTo>
                  <a:lnTo>
                    <a:pt x="28" y="40"/>
                  </a:lnTo>
                  <a:lnTo>
                    <a:pt x="68" y="0"/>
                  </a:lnTo>
                  <a:lnTo>
                    <a:pt x="91" y="6"/>
                  </a:lnTo>
                  <a:lnTo>
                    <a:pt x="119" y="11"/>
                  </a:lnTo>
                  <a:lnTo>
                    <a:pt x="153" y="28"/>
                  </a:lnTo>
                  <a:lnTo>
                    <a:pt x="204" y="51"/>
                  </a:lnTo>
                  <a:lnTo>
                    <a:pt x="215" y="57"/>
                  </a:lnTo>
                  <a:lnTo>
                    <a:pt x="221" y="74"/>
                  </a:lnTo>
                  <a:lnTo>
                    <a:pt x="244" y="147"/>
                  </a:lnTo>
                  <a:lnTo>
                    <a:pt x="198" y="164"/>
                  </a:lnTo>
                  <a:lnTo>
                    <a:pt x="187" y="15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216">
              <a:extLst>
                <a:ext uri="{FF2B5EF4-FFF2-40B4-BE49-F238E27FC236}">
                  <a16:creationId xmlns:a16="http://schemas.microsoft.com/office/drawing/2014/main" id="{B165684B-A99C-51A8-213F-9D13B5D73E7D}"/>
                </a:ext>
              </a:extLst>
            </p:cNvPr>
            <p:cNvSpPr>
              <a:spLocks/>
            </p:cNvSpPr>
            <p:nvPr/>
          </p:nvSpPr>
          <p:spPr bwMode="auto">
            <a:xfrm>
              <a:off x="3898" y="1796"/>
              <a:ext cx="215" cy="182"/>
            </a:xfrm>
            <a:custGeom>
              <a:avLst/>
              <a:gdLst>
                <a:gd name="T0" fmla="*/ 164 w 215"/>
                <a:gd name="T1" fmla="*/ 6 h 182"/>
                <a:gd name="T2" fmla="*/ 164 w 215"/>
                <a:gd name="T3" fmla="*/ 12 h 182"/>
                <a:gd name="T4" fmla="*/ 164 w 215"/>
                <a:gd name="T5" fmla="*/ 17 h 182"/>
                <a:gd name="T6" fmla="*/ 170 w 215"/>
                <a:gd name="T7" fmla="*/ 29 h 182"/>
                <a:gd name="T8" fmla="*/ 164 w 215"/>
                <a:gd name="T9" fmla="*/ 34 h 182"/>
                <a:gd name="T10" fmla="*/ 170 w 215"/>
                <a:gd name="T11" fmla="*/ 51 h 182"/>
                <a:gd name="T12" fmla="*/ 164 w 215"/>
                <a:gd name="T13" fmla="*/ 63 h 182"/>
                <a:gd name="T14" fmla="*/ 170 w 215"/>
                <a:gd name="T15" fmla="*/ 63 h 182"/>
                <a:gd name="T16" fmla="*/ 170 w 215"/>
                <a:gd name="T17" fmla="*/ 68 h 182"/>
                <a:gd name="T18" fmla="*/ 170 w 215"/>
                <a:gd name="T19" fmla="*/ 80 h 182"/>
                <a:gd name="T20" fmla="*/ 175 w 215"/>
                <a:gd name="T21" fmla="*/ 91 h 182"/>
                <a:gd name="T22" fmla="*/ 181 w 215"/>
                <a:gd name="T23" fmla="*/ 102 h 182"/>
                <a:gd name="T24" fmla="*/ 181 w 215"/>
                <a:gd name="T25" fmla="*/ 108 h 182"/>
                <a:gd name="T26" fmla="*/ 187 w 215"/>
                <a:gd name="T27" fmla="*/ 108 h 182"/>
                <a:gd name="T28" fmla="*/ 192 w 215"/>
                <a:gd name="T29" fmla="*/ 114 h 182"/>
                <a:gd name="T30" fmla="*/ 198 w 215"/>
                <a:gd name="T31" fmla="*/ 125 h 182"/>
                <a:gd name="T32" fmla="*/ 209 w 215"/>
                <a:gd name="T33" fmla="*/ 131 h 182"/>
                <a:gd name="T34" fmla="*/ 209 w 215"/>
                <a:gd name="T35" fmla="*/ 136 h 182"/>
                <a:gd name="T36" fmla="*/ 209 w 215"/>
                <a:gd name="T37" fmla="*/ 148 h 182"/>
                <a:gd name="T38" fmla="*/ 209 w 215"/>
                <a:gd name="T39" fmla="*/ 153 h 182"/>
                <a:gd name="T40" fmla="*/ 209 w 215"/>
                <a:gd name="T41" fmla="*/ 159 h 182"/>
                <a:gd name="T42" fmla="*/ 107 w 215"/>
                <a:gd name="T43" fmla="*/ 176 h 182"/>
                <a:gd name="T44" fmla="*/ 79 w 215"/>
                <a:gd name="T45" fmla="*/ 176 h 182"/>
                <a:gd name="T46" fmla="*/ 90 w 215"/>
                <a:gd name="T47" fmla="*/ 170 h 182"/>
                <a:gd name="T48" fmla="*/ 85 w 215"/>
                <a:gd name="T49" fmla="*/ 159 h 182"/>
                <a:gd name="T50" fmla="*/ 90 w 215"/>
                <a:gd name="T51" fmla="*/ 148 h 182"/>
                <a:gd name="T52" fmla="*/ 79 w 215"/>
                <a:gd name="T53" fmla="*/ 136 h 182"/>
                <a:gd name="T54" fmla="*/ 79 w 215"/>
                <a:gd name="T55" fmla="*/ 148 h 182"/>
                <a:gd name="T56" fmla="*/ 73 w 215"/>
                <a:gd name="T57" fmla="*/ 148 h 182"/>
                <a:gd name="T58" fmla="*/ 68 w 215"/>
                <a:gd name="T59" fmla="*/ 136 h 182"/>
                <a:gd name="T60" fmla="*/ 73 w 215"/>
                <a:gd name="T61" fmla="*/ 125 h 182"/>
                <a:gd name="T62" fmla="*/ 56 w 215"/>
                <a:gd name="T63" fmla="*/ 125 h 182"/>
                <a:gd name="T64" fmla="*/ 45 w 215"/>
                <a:gd name="T65" fmla="*/ 119 h 182"/>
                <a:gd name="T66" fmla="*/ 51 w 215"/>
                <a:gd name="T67" fmla="*/ 119 h 182"/>
                <a:gd name="T68" fmla="*/ 51 w 215"/>
                <a:gd name="T69" fmla="*/ 114 h 182"/>
                <a:gd name="T70" fmla="*/ 51 w 215"/>
                <a:gd name="T71" fmla="*/ 108 h 182"/>
                <a:gd name="T72" fmla="*/ 39 w 215"/>
                <a:gd name="T73" fmla="*/ 108 h 182"/>
                <a:gd name="T74" fmla="*/ 39 w 215"/>
                <a:gd name="T75" fmla="*/ 102 h 182"/>
                <a:gd name="T76" fmla="*/ 34 w 215"/>
                <a:gd name="T77" fmla="*/ 102 h 182"/>
                <a:gd name="T78" fmla="*/ 22 w 215"/>
                <a:gd name="T79" fmla="*/ 91 h 182"/>
                <a:gd name="T80" fmla="*/ 22 w 215"/>
                <a:gd name="T81" fmla="*/ 97 h 182"/>
                <a:gd name="T82" fmla="*/ 22 w 215"/>
                <a:gd name="T83" fmla="*/ 91 h 182"/>
                <a:gd name="T84" fmla="*/ 17 w 215"/>
                <a:gd name="T85" fmla="*/ 80 h 182"/>
                <a:gd name="T86" fmla="*/ 22 w 215"/>
                <a:gd name="T87" fmla="*/ 68 h 182"/>
                <a:gd name="T88" fmla="*/ 17 w 215"/>
                <a:gd name="T89" fmla="*/ 68 h 182"/>
                <a:gd name="T90" fmla="*/ 5 w 215"/>
                <a:gd name="T91" fmla="*/ 63 h 182"/>
                <a:gd name="T92" fmla="*/ 17 w 215"/>
                <a:gd name="T93" fmla="*/ 57 h 182"/>
                <a:gd name="T94" fmla="*/ 11 w 215"/>
                <a:gd name="T95" fmla="*/ 46 h 182"/>
                <a:gd name="T96" fmla="*/ 5 w 215"/>
                <a:gd name="T97" fmla="*/ 46 h 182"/>
                <a:gd name="T98" fmla="*/ 0 w 215"/>
                <a:gd name="T99" fmla="*/ 40 h 182"/>
                <a:gd name="T100" fmla="*/ 0 w 215"/>
                <a:gd name="T101" fmla="*/ 34 h 182"/>
                <a:gd name="T102" fmla="*/ 22 w 215"/>
                <a:gd name="T103" fmla="*/ 23 h 182"/>
                <a:gd name="T104" fmla="*/ 102 w 215"/>
                <a:gd name="T105" fmla="*/ 1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82">
                  <a:moveTo>
                    <a:pt x="170" y="0"/>
                  </a:moveTo>
                  <a:lnTo>
                    <a:pt x="170" y="6"/>
                  </a:lnTo>
                  <a:lnTo>
                    <a:pt x="164" y="6"/>
                  </a:lnTo>
                  <a:lnTo>
                    <a:pt x="170" y="6"/>
                  </a:lnTo>
                  <a:lnTo>
                    <a:pt x="170" y="12"/>
                  </a:lnTo>
                  <a:lnTo>
                    <a:pt x="164" y="12"/>
                  </a:lnTo>
                  <a:lnTo>
                    <a:pt x="170" y="12"/>
                  </a:lnTo>
                  <a:lnTo>
                    <a:pt x="170" y="17"/>
                  </a:lnTo>
                  <a:lnTo>
                    <a:pt x="164" y="17"/>
                  </a:lnTo>
                  <a:lnTo>
                    <a:pt x="170" y="17"/>
                  </a:lnTo>
                  <a:lnTo>
                    <a:pt x="170" y="23"/>
                  </a:lnTo>
                  <a:lnTo>
                    <a:pt x="170" y="29"/>
                  </a:lnTo>
                  <a:lnTo>
                    <a:pt x="170" y="23"/>
                  </a:lnTo>
                  <a:lnTo>
                    <a:pt x="164" y="29"/>
                  </a:lnTo>
                  <a:lnTo>
                    <a:pt x="164" y="34"/>
                  </a:lnTo>
                  <a:lnTo>
                    <a:pt x="164" y="40"/>
                  </a:lnTo>
                  <a:lnTo>
                    <a:pt x="164" y="46"/>
                  </a:lnTo>
                  <a:lnTo>
                    <a:pt x="170" y="51"/>
                  </a:lnTo>
                  <a:lnTo>
                    <a:pt x="170" y="57"/>
                  </a:lnTo>
                  <a:lnTo>
                    <a:pt x="164" y="57"/>
                  </a:lnTo>
                  <a:lnTo>
                    <a:pt x="164" y="63"/>
                  </a:lnTo>
                  <a:lnTo>
                    <a:pt x="170" y="63"/>
                  </a:lnTo>
                  <a:lnTo>
                    <a:pt x="164" y="63"/>
                  </a:lnTo>
                  <a:lnTo>
                    <a:pt x="170" y="63"/>
                  </a:lnTo>
                  <a:lnTo>
                    <a:pt x="170" y="68"/>
                  </a:lnTo>
                  <a:lnTo>
                    <a:pt x="164" y="68"/>
                  </a:lnTo>
                  <a:lnTo>
                    <a:pt x="170" y="68"/>
                  </a:lnTo>
                  <a:lnTo>
                    <a:pt x="164" y="74"/>
                  </a:lnTo>
                  <a:lnTo>
                    <a:pt x="164" y="80"/>
                  </a:lnTo>
                  <a:lnTo>
                    <a:pt x="170" y="80"/>
                  </a:lnTo>
                  <a:lnTo>
                    <a:pt x="175" y="80"/>
                  </a:lnTo>
                  <a:lnTo>
                    <a:pt x="175" y="85"/>
                  </a:lnTo>
                  <a:lnTo>
                    <a:pt x="175" y="91"/>
                  </a:lnTo>
                  <a:lnTo>
                    <a:pt x="175" y="97"/>
                  </a:lnTo>
                  <a:lnTo>
                    <a:pt x="175" y="102"/>
                  </a:lnTo>
                  <a:lnTo>
                    <a:pt x="181" y="102"/>
                  </a:lnTo>
                  <a:lnTo>
                    <a:pt x="181" y="108"/>
                  </a:lnTo>
                  <a:lnTo>
                    <a:pt x="181" y="102"/>
                  </a:lnTo>
                  <a:lnTo>
                    <a:pt x="181" y="108"/>
                  </a:lnTo>
                  <a:lnTo>
                    <a:pt x="187" y="108"/>
                  </a:lnTo>
                  <a:lnTo>
                    <a:pt x="187" y="114"/>
                  </a:lnTo>
                  <a:lnTo>
                    <a:pt x="187" y="108"/>
                  </a:lnTo>
                  <a:lnTo>
                    <a:pt x="181" y="114"/>
                  </a:lnTo>
                  <a:lnTo>
                    <a:pt x="187" y="114"/>
                  </a:lnTo>
                  <a:lnTo>
                    <a:pt x="192" y="114"/>
                  </a:lnTo>
                  <a:lnTo>
                    <a:pt x="192" y="119"/>
                  </a:lnTo>
                  <a:lnTo>
                    <a:pt x="198" y="119"/>
                  </a:lnTo>
                  <a:lnTo>
                    <a:pt x="198" y="125"/>
                  </a:lnTo>
                  <a:lnTo>
                    <a:pt x="204" y="125"/>
                  </a:lnTo>
                  <a:lnTo>
                    <a:pt x="204" y="131"/>
                  </a:lnTo>
                  <a:lnTo>
                    <a:pt x="209" y="131"/>
                  </a:lnTo>
                  <a:lnTo>
                    <a:pt x="204" y="131"/>
                  </a:lnTo>
                  <a:lnTo>
                    <a:pt x="209" y="131"/>
                  </a:lnTo>
                  <a:lnTo>
                    <a:pt x="209" y="136"/>
                  </a:lnTo>
                  <a:lnTo>
                    <a:pt x="209" y="142"/>
                  </a:lnTo>
                  <a:lnTo>
                    <a:pt x="204" y="142"/>
                  </a:lnTo>
                  <a:lnTo>
                    <a:pt x="209" y="148"/>
                  </a:lnTo>
                  <a:lnTo>
                    <a:pt x="215" y="148"/>
                  </a:lnTo>
                  <a:lnTo>
                    <a:pt x="215" y="153"/>
                  </a:lnTo>
                  <a:lnTo>
                    <a:pt x="209" y="153"/>
                  </a:lnTo>
                  <a:lnTo>
                    <a:pt x="209" y="159"/>
                  </a:lnTo>
                  <a:lnTo>
                    <a:pt x="209" y="153"/>
                  </a:lnTo>
                  <a:lnTo>
                    <a:pt x="209" y="159"/>
                  </a:lnTo>
                  <a:lnTo>
                    <a:pt x="153" y="165"/>
                  </a:lnTo>
                  <a:lnTo>
                    <a:pt x="107" y="170"/>
                  </a:lnTo>
                  <a:lnTo>
                    <a:pt x="107" y="176"/>
                  </a:lnTo>
                  <a:lnTo>
                    <a:pt x="85" y="182"/>
                  </a:lnTo>
                  <a:lnTo>
                    <a:pt x="85" y="176"/>
                  </a:lnTo>
                  <a:lnTo>
                    <a:pt x="79" y="176"/>
                  </a:lnTo>
                  <a:lnTo>
                    <a:pt x="79" y="170"/>
                  </a:lnTo>
                  <a:lnTo>
                    <a:pt x="85" y="170"/>
                  </a:lnTo>
                  <a:lnTo>
                    <a:pt x="90" y="170"/>
                  </a:lnTo>
                  <a:lnTo>
                    <a:pt x="90" y="165"/>
                  </a:lnTo>
                  <a:lnTo>
                    <a:pt x="90" y="159"/>
                  </a:lnTo>
                  <a:lnTo>
                    <a:pt x="85" y="159"/>
                  </a:lnTo>
                  <a:lnTo>
                    <a:pt x="90" y="159"/>
                  </a:lnTo>
                  <a:lnTo>
                    <a:pt x="90" y="153"/>
                  </a:lnTo>
                  <a:lnTo>
                    <a:pt x="90" y="148"/>
                  </a:lnTo>
                  <a:lnTo>
                    <a:pt x="90" y="142"/>
                  </a:lnTo>
                  <a:lnTo>
                    <a:pt x="85" y="136"/>
                  </a:lnTo>
                  <a:lnTo>
                    <a:pt x="79" y="136"/>
                  </a:lnTo>
                  <a:lnTo>
                    <a:pt x="79" y="142"/>
                  </a:lnTo>
                  <a:lnTo>
                    <a:pt x="85" y="148"/>
                  </a:lnTo>
                  <a:lnTo>
                    <a:pt x="79" y="148"/>
                  </a:lnTo>
                  <a:lnTo>
                    <a:pt x="79" y="153"/>
                  </a:lnTo>
                  <a:lnTo>
                    <a:pt x="73" y="153"/>
                  </a:lnTo>
                  <a:lnTo>
                    <a:pt x="73" y="148"/>
                  </a:lnTo>
                  <a:lnTo>
                    <a:pt x="68" y="142"/>
                  </a:lnTo>
                  <a:lnTo>
                    <a:pt x="73" y="136"/>
                  </a:lnTo>
                  <a:lnTo>
                    <a:pt x="68" y="136"/>
                  </a:lnTo>
                  <a:lnTo>
                    <a:pt x="73" y="136"/>
                  </a:lnTo>
                  <a:lnTo>
                    <a:pt x="73" y="131"/>
                  </a:lnTo>
                  <a:lnTo>
                    <a:pt x="73" y="125"/>
                  </a:lnTo>
                  <a:lnTo>
                    <a:pt x="68" y="131"/>
                  </a:lnTo>
                  <a:lnTo>
                    <a:pt x="62" y="125"/>
                  </a:lnTo>
                  <a:lnTo>
                    <a:pt x="56" y="125"/>
                  </a:lnTo>
                  <a:lnTo>
                    <a:pt x="51" y="125"/>
                  </a:lnTo>
                  <a:lnTo>
                    <a:pt x="45" y="125"/>
                  </a:lnTo>
                  <a:lnTo>
                    <a:pt x="45" y="119"/>
                  </a:lnTo>
                  <a:lnTo>
                    <a:pt x="51" y="119"/>
                  </a:lnTo>
                  <a:lnTo>
                    <a:pt x="45" y="119"/>
                  </a:lnTo>
                  <a:lnTo>
                    <a:pt x="51" y="119"/>
                  </a:lnTo>
                  <a:lnTo>
                    <a:pt x="51" y="114"/>
                  </a:lnTo>
                  <a:lnTo>
                    <a:pt x="51" y="108"/>
                  </a:lnTo>
                  <a:lnTo>
                    <a:pt x="51" y="114"/>
                  </a:lnTo>
                  <a:lnTo>
                    <a:pt x="45" y="114"/>
                  </a:lnTo>
                  <a:lnTo>
                    <a:pt x="45" y="108"/>
                  </a:lnTo>
                  <a:lnTo>
                    <a:pt x="51" y="108"/>
                  </a:lnTo>
                  <a:lnTo>
                    <a:pt x="51" y="102"/>
                  </a:lnTo>
                  <a:lnTo>
                    <a:pt x="45" y="102"/>
                  </a:lnTo>
                  <a:lnTo>
                    <a:pt x="39" y="108"/>
                  </a:lnTo>
                  <a:lnTo>
                    <a:pt x="39" y="102"/>
                  </a:lnTo>
                  <a:lnTo>
                    <a:pt x="45" y="102"/>
                  </a:lnTo>
                  <a:lnTo>
                    <a:pt x="39" y="102"/>
                  </a:lnTo>
                  <a:lnTo>
                    <a:pt x="34" y="102"/>
                  </a:lnTo>
                  <a:lnTo>
                    <a:pt x="34" y="97"/>
                  </a:lnTo>
                  <a:lnTo>
                    <a:pt x="34" y="102"/>
                  </a:lnTo>
                  <a:lnTo>
                    <a:pt x="34" y="97"/>
                  </a:lnTo>
                  <a:lnTo>
                    <a:pt x="28" y="97"/>
                  </a:lnTo>
                  <a:lnTo>
                    <a:pt x="22" y="91"/>
                  </a:lnTo>
                  <a:lnTo>
                    <a:pt x="22" y="97"/>
                  </a:lnTo>
                  <a:lnTo>
                    <a:pt x="22" y="91"/>
                  </a:lnTo>
                  <a:lnTo>
                    <a:pt x="22" y="97"/>
                  </a:lnTo>
                  <a:lnTo>
                    <a:pt x="17" y="97"/>
                  </a:lnTo>
                  <a:lnTo>
                    <a:pt x="17" y="91"/>
                  </a:lnTo>
                  <a:lnTo>
                    <a:pt x="22" y="91"/>
                  </a:lnTo>
                  <a:lnTo>
                    <a:pt x="22" y="85"/>
                  </a:lnTo>
                  <a:lnTo>
                    <a:pt x="22" y="80"/>
                  </a:lnTo>
                  <a:lnTo>
                    <a:pt x="17" y="80"/>
                  </a:lnTo>
                  <a:lnTo>
                    <a:pt x="17" y="74"/>
                  </a:lnTo>
                  <a:lnTo>
                    <a:pt x="17" y="68"/>
                  </a:lnTo>
                  <a:lnTo>
                    <a:pt x="22" y="68"/>
                  </a:lnTo>
                  <a:lnTo>
                    <a:pt x="17" y="68"/>
                  </a:lnTo>
                  <a:lnTo>
                    <a:pt x="11" y="68"/>
                  </a:lnTo>
                  <a:lnTo>
                    <a:pt x="17" y="68"/>
                  </a:lnTo>
                  <a:lnTo>
                    <a:pt x="11" y="63"/>
                  </a:lnTo>
                  <a:lnTo>
                    <a:pt x="11" y="68"/>
                  </a:lnTo>
                  <a:lnTo>
                    <a:pt x="5" y="63"/>
                  </a:lnTo>
                  <a:lnTo>
                    <a:pt x="11" y="63"/>
                  </a:lnTo>
                  <a:lnTo>
                    <a:pt x="11" y="57"/>
                  </a:lnTo>
                  <a:lnTo>
                    <a:pt x="17" y="57"/>
                  </a:lnTo>
                  <a:lnTo>
                    <a:pt x="17" y="51"/>
                  </a:lnTo>
                  <a:lnTo>
                    <a:pt x="11" y="51"/>
                  </a:lnTo>
                  <a:lnTo>
                    <a:pt x="11" y="46"/>
                  </a:lnTo>
                  <a:lnTo>
                    <a:pt x="11" y="40"/>
                  </a:lnTo>
                  <a:lnTo>
                    <a:pt x="5" y="40"/>
                  </a:lnTo>
                  <a:lnTo>
                    <a:pt x="5" y="46"/>
                  </a:lnTo>
                  <a:lnTo>
                    <a:pt x="5" y="40"/>
                  </a:lnTo>
                  <a:lnTo>
                    <a:pt x="0" y="46"/>
                  </a:lnTo>
                  <a:lnTo>
                    <a:pt x="0" y="40"/>
                  </a:lnTo>
                  <a:lnTo>
                    <a:pt x="5" y="40"/>
                  </a:lnTo>
                  <a:lnTo>
                    <a:pt x="5" y="34"/>
                  </a:lnTo>
                  <a:lnTo>
                    <a:pt x="0" y="34"/>
                  </a:lnTo>
                  <a:lnTo>
                    <a:pt x="0" y="29"/>
                  </a:lnTo>
                  <a:lnTo>
                    <a:pt x="0" y="23"/>
                  </a:lnTo>
                  <a:lnTo>
                    <a:pt x="22" y="23"/>
                  </a:lnTo>
                  <a:lnTo>
                    <a:pt x="51" y="17"/>
                  </a:lnTo>
                  <a:lnTo>
                    <a:pt x="73" y="17"/>
                  </a:lnTo>
                  <a:lnTo>
                    <a:pt x="102" y="12"/>
                  </a:lnTo>
                  <a:lnTo>
                    <a:pt x="153" y="6"/>
                  </a:lnTo>
                  <a:lnTo>
                    <a:pt x="17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4" name="Freeform 217">
              <a:extLst>
                <a:ext uri="{FF2B5EF4-FFF2-40B4-BE49-F238E27FC236}">
                  <a16:creationId xmlns:a16="http://schemas.microsoft.com/office/drawing/2014/main" id="{06F23D3D-8CFE-2B51-4DE1-88996B6B6425}"/>
                </a:ext>
              </a:extLst>
            </p:cNvPr>
            <p:cNvSpPr>
              <a:spLocks/>
            </p:cNvSpPr>
            <p:nvPr/>
          </p:nvSpPr>
          <p:spPr bwMode="auto">
            <a:xfrm>
              <a:off x="4181" y="1972"/>
              <a:ext cx="238" cy="159"/>
            </a:xfrm>
            <a:custGeom>
              <a:avLst/>
              <a:gdLst>
                <a:gd name="T0" fmla="*/ 40 w 238"/>
                <a:gd name="T1" fmla="*/ 11 h 159"/>
                <a:gd name="T2" fmla="*/ 46 w 238"/>
                <a:gd name="T3" fmla="*/ 11 h 159"/>
                <a:gd name="T4" fmla="*/ 51 w 238"/>
                <a:gd name="T5" fmla="*/ 17 h 159"/>
                <a:gd name="T6" fmla="*/ 57 w 238"/>
                <a:gd name="T7" fmla="*/ 17 h 159"/>
                <a:gd name="T8" fmla="*/ 68 w 238"/>
                <a:gd name="T9" fmla="*/ 17 h 159"/>
                <a:gd name="T10" fmla="*/ 80 w 238"/>
                <a:gd name="T11" fmla="*/ 23 h 159"/>
                <a:gd name="T12" fmla="*/ 91 w 238"/>
                <a:gd name="T13" fmla="*/ 23 h 159"/>
                <a:gd name="T14" fmla="*/ 97 w 238"/>
                <a:gd name="T15" fmla="*/ 28 h 159"/>
                <a:gd name="T16" fmla="*/ 114 w 238"/>
                <a:gd name="T17" fmla="*/ 28 h 159"/>
                <a:gd name="T18" fmla="*/ 114 w 238"/>
                <a:gd name="T19" fmla="*/ 34 h 159"/>
                <a:gd name="T20" fmla="*/ 125 w 238"/>
                <a:gd name="T21" fmla="*/ 34 h 159"/>
                <a:gd name="T22" fmla="*/ 136 w 238"/>
                <a:gd name="T23" fmla="*/ 40 h 159"/>
                <a:gd name="T24" fmla="*/ 142 w 238"/>
                <a:gd name="T25" fmla="*/ 40 h 159"/>
                <a:gd name="T26" fmla="*/ 142 w 238"/>
                <a:gd name="T27" fmla="*/ 45 h 159"/>
                <a:gd name="T28" fmla="*/ 142 w 238"/>
                <a:gd name="T29" fmla="*/ 51 h 159"/>
                <a:gd name="T30" fmla="*/ 148 w 238"/>
                <a:gd name="T31" fmla="*/ 51 h 159"/>
                <a:gd name="T32" fmla="*/ 148 w 238"/>
                <a:gd name="T33" fmla="*/ 68 h 159"/>
                <a:gd name="T34" fmla="*/ 159 w 238"/>
                <a:gd name="T35" fmla="*/ 74 h 159"/>
                <a:gd name="T36" fmla="*/ 165 w 238"/>
                <a:gd name="T37" fmla="*/ 74 h 159"/>
                <a:gd name="T38" fmla="*/ 170 w 238"/>
                <a:gd name="T39" fmla="*/ 74 h 159"/>
                <a:gd name="T40" fmla="*/ 170 w 238"/>
                <a:gd name="T41" fmla="*/ 85 h 159"/>
                <a:gd name="T42" fmla="*/ 182 w 238"/>
                <a:gd name="T43" fmla="*/ 91 h 159"/>
                <a:gd name="T44" fmla="*/ 187 w 238"/>
                <a:gd name="T45" fmla="*/ 102 h 159"/>
                <a:gd name="T46" fmla="*/ 199 w 238"/>
                <a:gd name="T47" fmla="*/ 108 h 159"/>
                <a:gd name="T48" fmla="*/ 204 w 238"/>
                <a:gd name="T49" fmla="*/ 108 h 159"/>
                <a:gd name="T50" fmla="*/ 216 w 238"/>
                <a:gd name="T51" fmla="*/ 113 h 159"/>
                <a:gd name="T52" fmla="*/ 216 w 238"/>
                <a:gd name="T53" fmla="*/ 119 h 159"/>
                <a:gd name="T54" fmla="*/ 216 w 238"/>
                <a:gd name="T55" fmla="*/ 125 h 159"/>
                <a:gd name="T56" fmla="*/ 233 w 238"/>
                <a:gd name="T57" fmla="*/ 130 h 159"/>
                <a:gd name="T58" fmla="*/ 148 w 238"/>
                <a:gd name="T59" fmla="*/ 159 h 159"/>
                <a:gd name="T60" fmla="*/ 142 w 238"/>
                <a:gd name="T61" fmla="*/ 159 h 159"/>
                <a:gd name="T62" fmla="*/ 131 w 238"/>
                <a:gd name="T63" fmla="*/ 153 h 159"/>
                <a:gd name="T64" fmla="*/ 125 w 238"/>
                <a:gd name="T65" fmla="*/ 153 h 159"/>
                <a:gd name="T66" fmla="*/ 119 w 238"/>
                <a:gd name="T67" fmla="*/ 147 h 159"/>
                <a:gd name="T68" fmla="*/ 108 w 238"/>
                <a:gd name="T69" fmla="*/ 142 h 159"/>
                <a:gd name="T70" fmla="*/ 102 w 238"/>
                <a:gd name="T71" fmla="*/ 142 h 159"/>
                <a:gd name="T72" fmla="*/ 97 w 238"/>
                <a:gd name="T73" fmla="*/ 142 h 159"/>
                <a:gd name="T74" fmla="*/ 91 w 238"/>
                <a:gd name="T75" fmla="*/ 142 h 159"/>
                <a:gd name="T76" fmla="*/ 80 w 238"/>
                <a:gd name="T77" fmla="*/ 136 h 159"/>
                <a:gd name="T78" fmla="*/ 63 w 238"/>
                <a:gd name="T79" fmla="*/ 130 h 159"/>
                <a:gd name="T80" fmla="*/ 51 w 238"/>
                <a:gd name="T81" fmla="*/ 125 h 159"/>
                <a:gd name="T82" fmla="*/ 40 w 238"/>
                <a:gd name="T83" fmla="*/ 119 h 159"/>
                <a:gd name="T84" fmla="*/ 40 w 238"/>
                <a:gd name="T85" fmla="*/ 102 h 159"/>
                <a:gd name="T86" fmla="*/ 34 w 238"/>
                <a:gd name="T87" fmla="*/ 91 h 159"/>
                <a:gd name="T88" fmla="*/ 29 w 238"/>
                <a:gd name="T89" fmla="*/ 85 h 159"/>
                <a:gd name="T90" fmla="*/ 34 w 238"/>
                <a:gd name="T91" fmla="*/ 79 h 159"/>
                <a:gd name="T92" fmla="*/ 29 w 238"/>
                <a:gd name="T93" fmla="*/ 68 h 159"/>
                <a:gd name="T94" fmla="*/ 17 w 238"/>
                <a:gd name="T95" fmla="*/ 62 h 159"/>
                <a:gd name="T96" fmla="*/ 17 w 238"/>
                <a:gd name="T97" fmla="*/ 57 h 159"/>
                <a:gd name="T98" fmla="*/ 12 w 238"/>
                <a:gd name="T99" fmla="*/ 45 h 159"/>
                <a:gd name="T100" fmla="*/ 12 w 238"/>
                <a:gd name="T101" fmla="*/ 45 h 159"/>
                <a:gd name="T102" fmla="*/ 0 w 238"/>
                <a:gd name="T10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159">
                  <a:moveTo>
                    <a:pt x="40" y="0"/>
                  </a:moveTo>
                  <a:lnTo>
                    <a:pt x="40" y="6"/>
                  </a:lnTo>
                  <a:lnTo>
                    <a:pt x="40" y="11"/>
                  </a:lnTo>
                  <a:lnTo>
                    <a:pt x="40" y="6"/>
                  </a:lnTo>
                  <a:lnTo>
                    <a:pt x="46" y="6"/>
                  </a:lnTo>
                  <a:lnTo>
                    <a:pt x="46" y="11"/>
                  </a:lnTo>
                  <a:lnTo>
                    <a:pt x="51" y="11"/>
                  </a:lnTo>
                  <a:lnTo>
                    <a:pt x="46" y="11"/>
                  </a:lnTo>
                  <a:lnTo>
                    <a:pt x="51" y="17"/>
                  </a:lnTo>
                  <a:lnTo>
                    <a:pt x="51" y="11"/>
                  </a:lnTo>
                  <a:lnTo>
                    <a:pt x="57" y="11"/>
                  </a:lnTo>
                  <a:lnTo>
                    <a:pt x="57" y="17"/>
                  </a:lnTo>
                  <a:lnTo>
                    <a:pt x="63" y="17"/>
                  </a:lnTo>
                  <a:lnTo>
                    <a:pt x="63" y="23"/>
                  </a:lnTo>
                  <a:lnTo>
                    <a:pt x="68" y="17"/>
                  </a:lnTo>
                  <a:lnTo>
                    <a:pt x="68" y="23"/>
                  </a:lnTo>
                  <a:lnTo>
                    <a:pt x="74" y="23"/>
                  </a:lnTo>
                  <a:lnTo>
                    <a:pt x="80" y="23"/>
                  </a:lnTo>
                  <a:lnTo>
                    <a:pt x="85" y="23"/>
                  </a:lnTo>
                  <a:lnTo>
                    <a:pt x="85" y="28"/>
                  </a:lnTo>
                  <a:lnTo>
                    <a:pt x="91" y="23"/>
                  </a:lnTo>
                  <a:lnTo>
                    <a:pt x="91" y="28"/>
                  </a:lnTo>
                  <a:lnTo>
                    <a:pt x="91" y="23"/>
                  </a:lnTo>
                  <a:lnTo>
                    <a:pt x="97" y="28"/>
                  </a:lnTo>
                  <a:lnTo>
                    <a:pt x="102" y="28"/>
                  </a:lnTo>
                  <a:lnTo>
                    <a:pt x="108" y="28"/>
                  </a:lnTo>
                  <a:lnTo>
                    <a:pt x="114" y="28"/>
                  </a:lnTo>
                  <a:lnTo>
                    <a:pt x="108" y="28"/>
                  </a:lnTo>
                  <a:lnTo>
                    <a:pt x="114" y="28"/>
                  </a:lnTo>
                  <a:lnTo>
                    <a:pt x="114" y="34"/>
                  </a:lnTo>
                  <a:lnTo>
                    <a:pt x="119" y="34"/>
                  </a:lnTo>
                  <a:lnTo>
                    <a:pt x="119" y="28"/>
                  </a:lnTo>
                  <a:lnTo>
                    <a:pt x="125" y="34"/>
                  </a:lnTo>
                  <a:lnTo>
                    <a:pt x="125" y="40"/>
                  </a:lnTo>
                  <a:lnTo>
                    <a:pt x="131" y="40"/>
                  </a:lnTo>
                  <a:lnTo>
                    <a:pt x="136" y="40"/>
                  </a:lnTo>
                  <a:lnTo>
                    <a:pt x="131" y="40"/>
                  </a:lnTo>
                  <a:lnTo>
                    <a:pt x="136" y="40"/>
                  </a:lnTo>
                  <a:lnTo>
                    <a:pt x="142" y="40"/>
                  </a:lnTo>
                  <a:lnTo>
                    <a:pt x="136" y="40"/>
                  </a:lnTo>
                  <a:lnTo>
                    <a:pt x="136" y="45"/>
                  </a:lnTo>
                  <a:lnTo>
                    <a:pt x="142" y="45"/>
                  </a:lnTo>
                  <a:lnTo>
                    <a:pt x="148" y="45"/>
                  </a:lnTo>
                  <a:lnTo>
                    <a:pt x="148" y="51"/>
                  </a:lnTo>
                  <a:lnTo>
                    <a:pt x="142" y="51"/>
                  </a:lnTo>
                  <a:lnTo>
                    <a:pt x="148" y="51"/>
                  </a:lnTo>
                  <a:lnTo>
                    <a:pt x="142" y="51"/>
                  </a:lnTo>
                  <a:lnTo>
                    <a:pt x="148" y="51"/>
                  </a:lnTo>
                  <a:lnTo>
                    <a:pt x="148" y="57"/>
                  </a:lnTo>
                  <a:lnTo>
                    <a:pt x="148" y="62"/>
                  </a:lnTo>
                  <a:lnTo>
                    <a:pt x="148" y="68"/>
                  </a:lnTo>
                  <a:lnTo>
                    <a:pt x="153" y="68"/>
                  </a:lnTo>
                  <a:lnTo>
                    <a:pt x="159" y="68"/>
                  </a:lnTo>
                  <a:lnTo>
                    <a:pt x="159" y="74"/>
                  </a:lnTo>
                  <a:lnTo>
                    <a:pt x="165" y="68"/>
                  </a:lnTo>
                  <a:lnTo>
                    <a:pt x="159" y="74"/>
                  </a:lnTo>
                  <a:lnTo>
                    <a:pt x="165" y="74"/>
                  </a:lnTo>
                  <a:lnTo>
                    <a:pt x="170" y="74"/>
                  </a:lnTo>
                  <a:lnTo>
                    <a:pt x="165" y="74"/>
                  </a:lnTo>
                  <a:lnTo>
                    <a:pt x="170" y="74"/>
                  </a:lnTo>
                  <a:lnTo>
                    <a:pt x="165" y="79"/>
                  </a:lnTo>
                  <a:lnTo>
                    <a:pt x="170" y="79"/>
                  </a:lnTo>
                  <a:lnTo>
                    <a:pt x="170" y="85"/>
                  </a:lnTo>
                  <a:lnTo>
                    <a:pt x="176" y="85"/>
                  </a:lnTo>
                  <a:lnTo>
                    <a:pt x="176" y="91"/>
                  </a:lnTo>
                  <a:lnTo>
                    <a:pt x="182" y="91"/>
                  </a:lnTo>
                  <a:lnTo>
                    <a:pt x="182" y="96"/>
                  </a:lnTo>
                  <a:lnTo>
                    <a:pt x="187" y="96"/>
                  </a:lnTo>
                  <a:lnTo>
                    <a:pt x="187" y="102"/>
                  </a:lnTo>
                  <a:lnTo>
                    <a:pt x="193" y="102"/>
                  </a:lnTo>
                  <a:lnTo>
                    <a:pt x="199" y="102"/>
                  </a:lnTo>
                  <a:lnTo>
                    <a:pt x="199" y="108"/>
                  </a:lnTo>
                  <a:lnTo>
                    <a:pt x="199" y="113"/>
                  </a:lnTo>
                  <a:lnTo>
                    <a:pt x="204" y="113"/>
                  </a:lnTo>
                  <a:lnTo>
                    <a:pt x="204" y="108"/>
                  </a:lnTo>
                  <a:lnTo>
                    <a:pt x="204" y="113"/>
                  </a:lnTo>
                  <a:lnTo>
                    <a:pt x="210" y="113"/>
                  </a:lnTo>
                  <a:lnTo>
                    <a:pt x="216" y="113"/>
                  </a:lnTo>
                  <a:lnTo>
                    <a:pt x="210" y="113"/>
                  </a:lnTo>
                  <a:lnTo>
                    <a:pt x="216" y="113"/>
                  </a:lnTo>
                  <a:lnTo>
                    <a:pt x="216" y="119"/>
                  </a:lnTo>
                  <a:lnTo>
                    <a:pt x="221" y="119"/>
                  </a:lnTo>
                  <a:lnTo>
                    <a:pt x="221" y="125"/>
                  </a:lnTo>
                  <a:lnTo>
                    <a:pt x="216" y="125"/>
                  </a:lnTo>
                  <a:lnTo>
                    <a:pt x="221" y="125"/>
                  </a:lnTo>
                  <a:lnTo>
                    <a:pt x="227" y="130"/>
                  </a:lnTo>
                  <a:lnTo>
                    <a:pt x="233" y="130"/>
                  </a:lnTo>
                  <a:lnTo>
                    <a:pt x="233" y="136"/>
                  </a:lnTo>
                  <a:lnTo>
                    <a:pt x="238" y="136"/>
                  </a:lnTo>
                  <a:lnTo>
                    <a:pt x="148" y="159"/>
                  </a:lnTo>
                  <a:lnTo>
                    <a:pt x="142" y="159"/>
                  </a:lnTo>
                  <a:lnTo>
                    <a:pt x="142" y="153"/>
                  </a:lnTo>
                  <a:lnTo>
                    <a:pt x="142" y="159"/>
                  </a:lnTo>
                  <a:lnTo>
                    <a:pt x="142" y="153"/>
                  </a:lnTo>
                  <a:lnTo>
                    <a:pt x="136" y="153"/>
                  </a:lnTo>
                  <a:lnTo>
                    <a:pt x="131" y="153"/>
                  </a:lnTo>
                  <a:lnTo>
                    <a:pt x="125" y="153"/>
                  </a:lnTo>
                  <a:lnTo>
                    <a:pt x="125" y="147"/>
                  </a:lnTo>
                  <a:lnTo>
                    <a:pt x="125" y="153"/>
                  </a:lnTo>
                  <a:lnTo>
                    <a:pt x="125" y="147"/>
                  </a:lnTo>
                  <a:lnTo>
                    <a:pt x="119" y="153"/>
                  </a:lnTo>
                  <a:lnTo>
                    <a:pt x="119" y="147"/>
                  </a:lnTo>
                  <a:lnTo>
                    <a:pt x="114" y="147"/>
                  </a:lnTo>
                  <a:lnTo>
                    <a:pt x="108" y="147"/>
                  </a:lnTo>
                  <a:lnTo>
                    <a:pt x="108" y="142"/>
                  </a:lnTo>
                  <a:lnTo>
                    <a:pt x="108" y="147"/>
                  </a:lnTo>
                  <a:lnTo>
                    <a:pt x="108" y="142"/>
                  </a:lnTo>
                  <a:lnTo>
                    <a:pt x="102" y="142"/>
                  </a:lnTo>
                  <a:lnTo>
                    <a:pt x="97" y="142"/>
                  </a:lnTo>
                  <a:lnTo>
                    <a:pt x="97" y="136"/>
                  </a:lnTo>
                  <a:lnTo>
                    <a:pt x="97" y="142"/>
                  </a:lnTo>
                  <a:lnTo>
                    <a:pt x="91" y="142"/>
                  </a:lnTo>
                  <a:lnTo>
                    <a:pt x="91" y="136"/>
                  </a:lnTo>
                  <a:lnTo>
                    <a:pt x="91" y="142"/>
                  </a:lnTo>
                  <a:lnTo>
                    <a:pt x="91" y="136"/>
                  </a:lnTo>
                  <a:lnTo>
                    <a:pt x="85" y="136"/>
                  </a:lnTo>
                  <a:lnTo>
                    <a:pt x="80" y="136"/>
                  </a:lnTo>
                  <a:lnTo>
                    <a:pt x="74" y="136"/>
                  </a:lnTo>
                  <a:lnTo>
                    <a:pt x="68" y="136"/>
                  </a:lnTo>
                  <a:lnTo>
                    <a:pt x="63" y="130"/>
                  </a:lnTo>
                  <a:lnTo>
                    <a:pt x="57" y="130"/>
                  </a:lnTo>
                  <a:lnTo>
                    <a:pt x="57" y="125"/>
                  </a:lnTo>
                  <a:lnTo>
                    <a:pt x="51" y="125"/>
                  </a:lnTo>
                  <a:lnTo>
                    <a:pt x="46" y="125"/>
                  </a:lnTo>
                  <a:lnTo>
                    <a:pt x="46" y="119"/>
                  </a:lnTo>
                  <a:lnTo>
                    <a:pt x="40" y="119"/>
                  </a:lnTo>
                  <a:lnTo>
                    <a:pt x="40" y="113"/>
                  </a:lnTo>
                  <a:lnTo>
                    <a:pt x="40" y="108"/>
                  </a:lnTo>
                  <a:lnTo>
                    <a:pt x="40" y="102"/>
                  </a:lnTo>
                  <a:lnTo>
                    <a:pt x="40" y="96"/>
                  </a:lnTo>
                  <a:lnTo>
                    <a:pt x="40" y="91"/>
                  </a:lnTo>
                  <a:lnTo>
                    <a:pt x="34" y="91"/>
                  </a:lnTo>
                  <a:lnTo>
                    <a:pt x="34" y="85"/>
                  </a:lnTo>
                  <a:lnTo>
                    <a:pt x="34" y="91"/>
                  </a:lnTo>
                  <a:lnTo>
                    <a:pt x="29" y="85"/>
                  </a:lnTo>
                  <a:lnTo>
                    <a:pt x="29" y="91"/>
                  </a:lnTo>
                  <a:lnTo>
                    <a:pt x="29" y="85"/>
                  </a:lnTo>
                  <a:lnTo>
                    <a:pt x="34" y="79"/>
                  </a:lnTo>
                  <a:lnTo>
                    <a:pt x="34" y="74"/>
                  </a:lnTo>
                  <a:lnTo>
                    <a:pt x="29" y="74"/>
                  </a:lnTo>
                  <a:lnTo>
                    <a:pt x="29" y="68"/>
                  </a:lnTo>
                  <a:lnTo>
                    <a:pt x="29" y="62"/>
                  </a:lnTo>
                  <a:lnTo>
                    <a:pt x="23" y="62"/>
                  </a:lnTo>
                  <a:lnTo>
                    <a:pt x="17" y="62"/>
                  </a:lnTo>
                  <a:lnTo>
                    <a:pt x="12" y="62"/>
                  </a:lnTo>
                  <a:lnTo>
                    <a:pt x="12" y="57"/>
                  </a:lnTo>
                  <a:lnTo>
                    <a:pt x="17" y="57"/>
                  </a:lnTo>
                  <a:lnTo>
                    <a:pt x="12" y="57"/>
                  </a:lnTo>
                  <a:lnTo>
                    <a:pt x="12" y="51"/>
                  </a:lnTo>
                  <a:lnTo>
                    <a:pt x="12" y="45"/>
                  </a:lnTo>
                  <a:lnTo>
                    <a:pt x="17" y="51"/>
                  </a:lnTo>
                  <a:lnTo>
                    <a:pt x="17" y="45"/>
                  </a:lnTo>
                  <a:lnTo>
                    <a:pt x="12" y="45"/>
                  </a:lnTo>
                  <a:lnTo>
                    <a:pt x="6" y="40"/>
                  </a:lnTo>
                  <a:lnTo>
                    <a:pt x="0" y="40"/>
                  </a:lnTo>
                  <a:lnTo>
                    <a:pt x="0" y="34"/>
                  </a:lnTo>
                  <a:lnTo>
                    <a:pt x="4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 name="Freeform 218">
              <a:extLst>
                <a:ext uri="{FF2B5EF4-FFF2-40B4-BE49-F238E27FC236}">
                  <a16:creationId xmlns:a16="http://schemas.microsoft.com/office/drawing/2014/main" id="{3C1ADD44-8E8E-C76C-D200-CD114EA0D4C2}"/>
                </a:ext>
              </a:extLst>
            </p:cNvPr>
            <p:cNvSpPr>
              <a:spLocks/>
            </p:cNvSpPr>
            <p:nvPr/>
          </p:nvSpPr>
          <p:spPr bwMode="auto">
            <a:xfrm>
              <a:off x="3393" y="2029"/>
              <a:ext cx="227" cy="181"/>
            </a:xfrm>
            <a:custGeom>
              <a:avLst/>
              <a:gdLst>
                <a:gd name="T0" fmla="*/ 227 w 227"/>
                <a:gd name="T1" fmla="*/ 113 h 181"/>
                <a:gd name="T2" fmla="*/ 216 w 227"/>
                <a:gd name="T3" fmla="*/ 119 h 181"/>
                <a:gd name="T4" fmla="*/ 176 w 227"/>
                <a:gd name="T5" fmla="*/ 136 h 181"/>
                <a:gd name="T6" fmla="*/ 176 w 227"/>
                <a:gd name="T7" fmla="*/ 141 h 181"/>
                <a:gd name="T8" fmla="*/ 159 w 227"/>
                <a:gd name="T9" fmla="*/ 181 h 181"/>
                <a:gd name="T10" fmla="*/ 108 w 227"/>
                <a:gd name="T11" fmla="*/ 158 h 181"/>
                <a:gd name="T12" fmla="*/ 74 w 227"/>
                <a:gd name="T13" fmla="*/ 141 h 181"/>
                <a:gd name="T14" fmla="*/ 46 w 227"/>
                <a:gd name="T15" fmla="*/ 136 h 181"/>
                <a:gd name="T16" fmla="*/ 23 w 227"/>
                <a:gd name="T17" fmla="*/ 130 h 181"/>
                <a:gd name="T18" fmla="*/ 6 w 227"/>
                <a:gd name="T19" fmla="*/ 102 h 181"/>
                <a:gd name="T20" fmla="*/ 0 w 227"/>
                <a:gd name="T21" fmla="*/ 90 h 181"/>
                <a:gd name="T22" fmla="*/ 0 w 227"/>
                <a:gd name="T23" fmla="*/ 79 h 181"/>
                <a:gd name="T24" fmla="*/ 6 w 227"/>
                <a:gd name="T25" fmla="*/ 73 h 181"/>
                <a:gd name="T26" fmla="*/ 91 w 227"/>
                <a:gd name="T27" fmla="*/ 28 h 181"/>
                <a:gd name="T28" fmla="*/ 136 w 227"/>
                <a:gd name="T29" fmla="*/ 0 h 181"/>
                <a:gd name="T30" fmla="*/ 148 w 227"/>
                <a:gd name="T31" fmla="*/ 17 h 181"/>
                <a:gd name="T32" fmla="*/ 153 w 227"/>
                <a:gd name="T33" fmla="*/ 28 h 181"/>
                <a:gd name="T34" fmla="*/ 170 w 227"/>
                <a:gd name="T35" fmla="*/ 17 h 181"/>
                <a:gd name="T36" fmla="*/ 187 w 227"/>
                <a:gd name="T37" fmla="*/ 39 h 181"/>
                <a:gd name="T38" fmla="*/ 210 w 227"/>
                <a:gd name="T39" fmla="*/ 79 h 181"/>
                <a:gd name="T40" fmla="*/ 227 w 227"/>
                <a:gd name="T41"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81">
                  <a:moveTo>
                    <a:pt x="227" y="113"/>
                  </a:moveTo>
                  <a:lnTo>
                    <a:pt x="216" y="119"/>
                  </a:lnTo>
                  <a:lnTo>
                    <a:pt x="176" y="136"/>
                  </a:lnTo>
                  <a:lnTo>
                    <a:pt x="176" y="141"/>
                  </a:lnTo>
                  <a:lnTo>
                    <a:pt x="159" y="181"/>
                  </a:lnTo>
                  <a:lnTo>
                    <a:pt x="108" y="158"/>
                  </a:lnTo>
                  <a:lnTo>
                    <a:pt x="74" y="141"/>
                  </a:lnTo>
                  <a:lnTo>
                    <a:pt x="46" y="136"/>
                  </a:lnTo>
                  <a:lnTo>
                    <a:pt x="23" y="130"/>
                  </a:lnTo>
                  <a:lnTo>
                    <a:pt x="6" y="102"/>
                  </a:lnTo>
                  <a:lnTo>
                    <a:pt x="0" y="90"/>
                  </a:lnTo>
                  <a:lnTo>
                    <a:pt x="0" y="79"/>
                  </a:lnTo>
                  <a:lnTo>
                    <a:pt x="6" y="73"/>
                  </a:lnTo>
                  <a:lnTo>
                    <a:pt x="91" y="28"/>
                  </a:lnTo>
                  <a:lnTo>
                    <a:pt x="136" y="0"/>
                  </a:lnTo>
                  <a:lnTo>
                    <a:pt x="148" y="17"/>
                  </a:lnTo>
                  <a:lnTo>
                    <a:pt x="153" y="28"/>
                  </a:lnTo>
                  <a:lnTo>
                    <a:pt x="170" y="17"/>
                  </a:lnTo>
                  <a:lnTo>
                    <a:pt x="187" y="39"/>
                  </a:lnTo>
                  <a:lnTo>
                    <a:pt x="210" y="79"/>
                  </a:lnTo>
                  <a:lnTo>
                    <a:pt x="227" y="11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6" name="Freeform 219">
              <a:extLst>
                <a:ext uri="{FF2B5EF4-FFF2-40B4-BE49-F238E27FC236}">
                  <a16:creationId xmlns:a16="http://schemas.microsoft.com/office/drawing/2014/main" id="{FFB28999-E007-A972-5D15-39AA8280E89F}"/>
                </a:ext>
              </a:extLst>
            </p:cNvPr>
            <p:cNvSpPr>
              <a:spLocks/>
            </p:cNvSpPr>
            <p:nvPr/>
          </p:nvSpPr>
          <p:spPr bwMode="auto">
            <a:xfrm>
              <a:off x="3376" y="1751"/>
              <a:ext cx="193" cy="193"/>
            </a:xfrm>
            <a:custGeom>
              <a:avLst/>
              <a:gdLst>
                <a:gd name="T0" fmla="*/ 148 w 193"/>
                <a:gd name="T1" fmla="*/ 11 h 193"/>
                <a:gd name="T2" fmla="*/ 142 w 193"/>
                <a:gd name="T3" fmla="*/ 17 h 193"/>
                <a:gd name="T4" fmla="*/ 142 w 193"/>
                <a:gd name="T5" fmla="*/ 28 h 193"/>
                <a:gd name="T6" fmla="*/ 142 w 193"/>
                <a:gd name="T7" fmla="*/ 40 h 193"/>
                <a:gd name="T8" fmla="*/ 136 w 193"/>
                <a:gd name="T9" fmla="*/ 51 h 193"/>
                <a:gd name="T10" fmla="*/ 142 w 193"/>
                <a:gd name="T11" fmla="*/ 62 h 193"/>
                <a:gd name="T12" fmla="*/ 153 w 193"/>
                <a:gd name="T13" fmla="*/ 57 h 193"/>
                <a:gd name="T14" fmla="*/ 159 w 193"/>
                <a:gd name="T15" fmla="*/ 68 h 193"/>
                <a:gd name="T16" fmla="*/ 165 w 193"/>
                <a:gd name="T17" fmla="*/ 74 h 193"/>
                <a:gd name="T18" fmla="*/ 153 w 193"/>
                <a:gd name="T19" fmla="*/ 85 h 193"/>
                <a:gd name="T20" fmla="*/ 153 w 193"/>
                <a:gd name="T21" fmla="*/ 91 h 193"/>
                <a:gd name="T22" fmla="*/ 170 w 193"/>
                <a:gd name="T23" fmla="*/ 102 h 193"/>
                <a:gd name="T24" fmla="*/ 165 w 193"/>
                <a:gd name="T25" fmla="*/ 108 h 193"/>
                <a:gd name="T26" fmla="*/ 176 w 193"/>
                <a:gd name="T27" fmla="*/ 113 h 193"/>
                <a:gd name="T28" fmla="*/ 187 w 193"/>
                <a:gd name="T29" fmla="*/ 113 h 193"/>
                <a:gd name="T30" fmla="*/ 193 w 193"/>
                <a:gd name="T31" fmla="*/ 119 h 193"/>
                <a:gd name="T32" fmla="*/ 187 w 193"/>
                <a:gd name="T33" fmla="*/ 130 h 193"/>
                <a:gd name="T34" fmla="*/ 182 w 193"/>
                <a:gd name="T35" fmla="*/ 136 h 193"/>
                <a:gd name="T36" fmla="*/ 193 w 193"/>
                <a:gd name="T37" fmla="*/ 147 h 193"/>
                <a:gd name="T38" fmla="*/ 148 w 193"/>
                <a:gd name="T39" fmla="*/ 170 h 193"/>
                <a:gd name="T40" fmla="*/ 102 w 193"/>
                <a:gd name="T41" fmla="*/ 193 h 193"/>
                <a:gd name="T42" fmla="*/ 80 w 193"/>
                <a:gd name="T43" fmla="*/ 153 h 193"/>
                <a:gd name="T44" fmla="*/ 46 w 193"/>
                <a:gd name="T45" fmla="*/ 136 h 193"/>
                <a:gd name="T46" fmla="*/ 0 w 193"/>
                <a:gd name="T47" fmla="*/ 57 h 193"/>
                <a:gd name="T48" fmla="*/ 102 w 193"/>
                <a:gd name="T49" fmla="*/ 0 h 193"/>
                <a:gd name="T50" fmla="*/ 114 w 193"/>
                <a:gd name="T51" fmla="*/ 0 h 193"/>
                <a:gd name="T52" fmla="*/ 108 w 193"/>
                <a:gd name="T53" fmla="*/ 6 h 193"/>
                <a:gd name="T54" fmla="*/ 114 w 193"/>
                <a:gd name="T55" fmla="*/ 11 h 193"/>
                <a:gd name="T56" fmla="*/ 119 w 193"/>
                <a:gd name="T57" fmla="*/ 6 h 193"/>
                <a:gd name="T58" fmla="*/ 119 w 193"/>
                <a:gd name="T59" fmla="*/ 17 h 193"/>
                <a:gd name="T60" fmla="*/ 131 w 193"/>
                <a:gd name="T61" fmla="*/ 23 h 193"/>
                <a:gd name="T62" fmla="*/ 131 w 193"/>
                <a:gd name="T63" fmla="*/ 11 h 193"/>
                <a:gd name="T64" fmla="*/ 142 w 193"/>
                <a:gd name="T65" fmla="*/ 1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93">
                  <a:moveTo>
                    <a:pt x="142" y="11"/>
                  </a:moveTo>
                  <a:lnTo>
                    <a:pt x="148" y="11"/>
                  </a:lnTo>
                  <a:lnTo>
                    <a:pt x="148" y="17"/>
                  </a:lnTo>
                  <a:lnTo>
                    <a:pt x="142" y="17"/>
                  </a:lnTo>
                  <a:lnTo>
                    <a:pt x="136" y="23"/>
                  </a:lnTo>
                  <a:lnTo>
                    <a:pt x="142" y="28"/>
                  </a:lnTo>
                  <a:lnTo>
                    <a:pt x="142" y="34"/>
                  </a:lnTo>
                  <a:lnTo>
                    <a:pt x="142" y="40"/>
                  </a:lnTo>
                  <a:lnTo>
                    <a:pt x="136" y="45"/>
                  </a:lnTo>
                  <a:lnTo>
                    <a:pt x="136" y="51"/>
                  </a:lnTo>
                  <a:lnTo>
                    <a:pt x="136" y="57"/>
                  </a:lnTo>
                  <a:lnTo>
                    <a:pt x="142" y="62"/>
                  </a:lnTo>
                  <a:lnTo>
                    <a:pt x="148" y="62"/>
                  </a:lnTo>
                  <a:lnTo>
                    <a:pt x="153" y="57"/>
                  </a:lnTo>
                  <a:lnTo>
                    <a:pt x="153" y="62"/>
                  </a:lnTo>
                  <a:lnTo>
                    <a:pt x="159" y="68"/>
                  </a:lnTo>
                  <a:lnTo>
                    <a:pt x="165" y="68"/>
                  </a:lnTo>
                  <a:lnTo>
                    <a:pt x="165" y="74"/>
                  </a:lnTo>
                  <a:lnTo>
                    <a:pt x="159" y="79"/>
                  </a:lnTo>
                  <a:lnTo>
                    <a:pt x="153" y="85"/>
                  </a:lnTo>
                  <a:lnTo>
                    <a:pt x="148" y="85"/>
                  </a:lnTo>
                  <a:lnTo>
                    <a:pt x="153" y="91"/>
                  </a:lnTo>
                  <a:lnTo>
                    <a:pt x="159" y="96"/>
                  </a:lnTo>
                  <a:lnTo>
                    <a:pt x="170" y="102"/>
                  </a:lnTo>
                  <a:lnTo>
                    <a:pt x="165" y="102"/>
                  </a:lnTo>
                  <a:lnTo>
                    <a:pt x="165" y="108"/>
                  </a:lnTo>
                  <a:lnTo>
                    <a:pt x="170" y="108"/>
                  </a:lnTo>
                  <a:lnTo>
                    <a:pt x="176" y="113"/>
                  </a:lnTo>
                  <a:lnTo>
                    <a:pt x="182" y="113"/>
                  </a:lnTo>
                  <a:lnTo>
                    <a:pt x="187" y="113"/>
                  </a:lnTo>
                  <a:lnTo>
                    <a:pt x="193" y="113"/>
                  </a:lnTo>
                  <a:lnTo>
                    <a:pt x="193" y="119"/>
                  </a:lnTo>
                  <a:lnTo>
                    <a:pt x="187" y="125"/>
                  </a:lnTo>
                  <a:lnTo>
                    <a:pt x="187" y="130"/>
                  </a:lnTo>
                  <a:lnTo>
                    <a:pt x="182" y="130"/>
                  </a:lnTo>
                  <a:lnTo>
                    <a:pt x="182" y="136"/>
                  </a:lnTo>
                  <a:lnTo>
                    <a:pt x="182" y="142"/>
                  </a:lnTo>
                  <a:lnTo>
                    <a:pt x="193" y="147"/>
                  </a:lnTo>
                  <a:lnTo>
                    <a:pt x="176" y="153"/>
                  </a:lnTo>
                  <a:lnTo>
                    <a:pt x="148" y="170"/>
                  </a:lnTo>
                  <a:lnTo>
                    <a:pt x="108" y="193"/>
                  </a:lnTo>
                  <a:lnTo>
                    <a:pt x="102" y="193"/>
                  </a:lnTo>
                  <a:lnTo>
                    <a:pt x="85" y="164"/>
                  </a:lnTo>
                  <a:lnTo>
                    <a:pt x="80" y="153"/>
                  </a:lnTo>
                  <a:lnTo>
                    <a:pt x="63" y="164"/>
                  </a:lnTo>
                  <a:lnTo>
                    <a:pt x="46" y="136"/>
                  </a:lnTo>
                  <a:lnTo>
                    <a:pt x="34" y="119"/>
                  </a:lnTo>
                  <a:lnTo>
                    <a:pt x="0" y="57"/>
                  </a:lnTo>
                  <a:lnTo>
                    <a:pt x="40" y="34"/>
                  </a:lnTo>
                  <a:lnTo>
                    <a:pt x="102" y="0"/>
                  </a:lnTo>
                  <a:lnTo>
                    <a:pt x="108" y="0"/>
                  </a:lnTo>
                  <a:lnTo>
                    <a:pt x="114" y="0"/>
                  </a:lnTo>
                  <a:lnTo>
                    <a:pt x="114" y="6"/>
                  </a:lnTo>
                  <a:lnTo>
                    <a:pt x="108" y="6"/>
                  </a:lnTo>
                  <a:lnTo>
                    <a:pt x="108" y="11"/>
                  </a:lnTo>
                  <a:lnTo>
                    <a:pt x="114" y="11"/>
                  </a:lnTo>
                  <a:lnTo>
                    <a:pt x="114" y="6"/>
                  </a:lnTo>
                  <a:lnTo>
                    <a:pt x="119" y="6"/>
                  </a:lnTo>
                  <a:lnTo>
                    <a:pt x="119" y="11"/>
                  </a:lnTo>
                  <a:lnTo>
                    <a:pt x="119" y="17"/>
                  </a:lnTo>
                  <a:lnTo>
                    <a:pt x="125" y="23"/>
                  </a:lnTo>
                  <a:lnTo>
                    <a:pt x="131" y="23"/>
                  </a:lnTo>
                  <a:lnTo>
                    <a:pt x="131" y="17"/>
                  </a:lnTo>
                  <a:lnTo>
                    <a:pt x="131" y="11"/>
                  </a:lnTo>
                  <a:lnTo>
                    <a:pt x="136" y="11"/>
                  </a:lnTo>
                  <a:lnTo>
                    <a:pt x="142"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7" name="Freeform 220">
              <a:extLst>
                <a:ext uri="{FF2B5EF4-FFF2-40B4-BE49-F238E27FC236}">
                  <a16:creationId xmlns:a16="http://schemas.microsoft.com/office/drawing/2014/main" id="{CBAD5F13-0982-1F91-A8EC-A8CA9262C7F5}"/>
                </a:ext>
              </a:extLst>
            </p:cNvPr>
            <p:cNvSpPr>
              <a:spLocks/>
            </p:cNvSpPr>
            <p:nvPr/>
          </p:nvSpPr>
          <p:spPr bwMode="auto">
            <a:xfrm>
              <a:off x="3745" y="2148"/>
              <a:ext cx="141" cy="204"/>
            </a:xfrm>
            <a:custGeom>
              <a:avLst/>
              <a:gdLst>
                <a:gd name="T0" fmla="*/ 119 w 141"/>
                <a:gd name="T1" fmla="*/ 56 h 204"/>
                <a:gd name="T2" fmla="*/ 119 w 141"/>
                <a:gd name="T3" fmla="*/ 62 h 204"/>
                <a:gd name="T4" fmla="*/ 119 w 141"/>
                <a:gd name="T5" fmla="*/ 79 h 204"/>
                <a:gd name="T6" fmla="*/ 119 w 141"/>
                <a:gd name="T7" fmla="*/ 96 h 204"/>
                <a:gd name="T8" fmla="*/ 119 w 141"/>
                <a:gd name="T9" fmla="*/ 113 h 204"/>
                <a:gd name="T10" fmla="*/ 113 w 141"/>
                <a:gd name="T11" fmla="*/ 119 h 204"/>
                <a:gd name="T12" fmla="*/ 119 w 141"/>
                <a:gd name="T13" fmla="*/ 136 h 204"/>
                <a:gd name="T14" fmla="*/ 124 w 141"/>
                <a:gd name="T15" fmla="*/ 141 h 204"/>
                <a:gd name="T16" fmla="*/ 130 w 141"/>
                <a:gd name="T17" fmla="*/ 153 h 204"/>
                <a:gd name="T18" fmla="*/ 130 w 141"/>
                <a:gd name="T19" fmla="*/ 158 h 204"/>
                <a:gd name="T20" fmla="*/ 136 w 141"/>
                <a:gd name="T21" fmla="*/ 170 h 204"/>
                <a:gd name="T22" fmla="*/ 141 w 141"/>
                <a:gd name="T23" fmla="*/ 170 h 204"/>
                <a:gd name="T24" fmla="*/ 130 w 141"/>
                <a:gd name="T25" fmla="*/ 175 h 204"/>
                <a:gd name="T26" fmla="*/ 136 w 141"/>
                <a:gd name="T27" fmla="*/ 181 h 204"/>
                <a:gd name="T28" fmla="*/ 124 w 141"/>
                <a:gd name="T29" fmla="*/ 187 h 204"/>
                <a:gd name="T30" fmla="*/ 124 w 141"/>
                <a:gd name="T31" fmla="*/ 204 h 204"/>
                <a:gd name="T32" fmla="*/ 124 w 141"/>
                <a:gd name="T33" fmla="*/ 198 h 204"/>
                <a:gd name="T34" fmla="*/ 124 w 141"/>
                <a:gd name="T35" fmla="*/ 192 h 204"/>
                <a:gd name="T36" fmla="*/ 119 w 141"/>
                <a:gd name="T37" fmla="*/ 187 h 204"/>
                <a:gd name="T38" fmla="*/ 107 w 141"/>
                <a:gd name="T39" fmla="*/ 181 h 204"/>
                <a:gd name="T40" fmla="*/ 96 w 141"/>
                <a:gd name="T41" fmla="*/ 192 h 204"/>
                <a:gd name="T42" fmla="*/ 85 w 141"/>
                <a:gd name="T43" fmla="*/ 187 h 204"/>
                <a:gd name="T44" fmla="*/ 85 w 141"/>
                <a:gd name="T45" fmla="*/ 175 h 204"/>
                <a:gd name="T46" fmla="*/ 85 w 141"/>
                <a:gd name="T47" fmla="*/ 170 h 204"/>
                <a:gd name="T48" fmla="*/ 73 w 141"/>
                <a:gd name="T49" fmla="*/ 164 h 204"/>
                <a:gd name="T50" fmla="*/ 73 w 141"/>
                <a:gd name="T51" fmla="*/ 158 h 204"/>
                <a:gd name="T52" fmla="*/ 68 w 141"/>
                <a:gd name="T53" fmla="*/ 147 h 204"/>
                <a:gd name="T54" fmla="*/ 62 w 141"/>
                <a:gd name="T55" fmla="*/ 141 h 204"/>
                <a:gd name="T56" fmla="*/ 62 w 141"/>
                <a:gd name="T57" fmla="*/ 136 h 204"/>
                <a:gd name="T58" fmla="*/ 51 w 141"/>
                <a:gd name="T59" fmla="*/ 130 h 204"/>
                <a:gd name="T60" fmla="*/ 45 w 141"/>
                <a:gd name="T61" fmla="*/ 119 h 204"/>
                <a:gd name="T62" fmla="*/ 39 w 141"/>
                <a:gd name="T63" fmla="*/ 113 h 204"/>
                <a:gd name="T64" fmla="*/ 28 w 141"/>
                <a:gd name="T65" fmla="*/ 107 h 204"/>
                <a:gd name="T66" fmla="*/ 17 w 141"/>
                <a:gd name="T67" fmla="*/ 107 h 204"/>
                <a:gd name="T68" fmla="*/ 5 w 141"/>
                <a:gd name="T69" fmla="*/ 102 h 204"/>
                <a:gd name="T70" fmla="*/ 5 w 141"/>
                <a:gd name="T71" fmla="*/ 96 h 204"/>
                <a:gd name="T72" fmla="*/ 39 w 141"/>
                <a:gd name="T73" fmla="*/ 73 h 204"/>
                <a:gd name="T74" fmla="*/ 51 w 141"/>
                <a:gd name="T75" fmla="*/ 56 h 204"/>
                <a:gd name="T76" fmla="*/ 56 w 141"/>
                <a:gd name="T77" fmla="*/ 39 h 204"/>
                <a:gd name="T78" fmla="*/ 68 w 141"/>
                <a:gd name="T79" fmla="*/ 22 h 204"/>
                <a:gd name="T80" fmla="*/ 96 w 141"/>
                <a:gd name="T81" fmla="*/ 0 h 204"/>
                <a:gd name="T82" fmla="*/ 107 w 141"/>
                <a:gd name="T83" fmla="*/ 5 h 204"/>
                <a:gd name="T84" fmla="*/ 107 w 141"/>
                <a:gd name="T85" fmla="*/ 11 h 204"/>
                <a:gd name="T86" fmla="*/ 107 w 141"/>
                <a:gd name="T87" fmla="*/ 22 h 204"/>
                <a:gd name="T88" fmla="*/ 113 w 141"/>
                <a:gd name="T89" fmla="*/ 22 h 204"/>
                <a:gd name="T90" fmla="*/ 119 w 141"/>
                <a:gd name="T91" fmla="*/ 3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 h="204">
                  <a:moveTo>
                    <a:pt x="119" y="45"/>
                  </a:moveTo>
                  <a:lnTo>
                    <a:pt x="119" y="51"/>
                  </a:lnTo>
                  <a:lnTo>
                    <a:pt x="119" y="56"/>
                  </a:lnTo>
                  <a:lnTo>
                    <a:pt x="113" y="56"/>
                  </a:lnTo>
                  <a:lnTo>
                    <a:pt x="119" y="56"/>
                  </a:lnTo>
                  <a:lnTo>
                    <a:pt x="119" y="62"/>
                  </a:lnTo>
                  <a:lnTo>
                    <a:pt x="119" y="68"/>
                  </a:lnTo>
                  <a:lnTo>
                    <a:pt x="119" y="73"/>
                  </a:lnTo>
                  <a:lnTo>
                    <a:pt x="119" y="79"/>
                  </a:lnTo>
                  <a:lnTo>
                    <a:pt x="119" y="85"/>
                  </a:lnTo>
                  <a:lnTo>
                    <a:pt x="119" y="90"/>
                  </a:lnTo>
                  <a:lnTo>
                    <a:pt x="119" y="96"/>
                  </a:lnTo>
                  <a:lnTo>
                    <a:pt x="119" y="102"/>
                  </a:lnTo>
                  <a:lnTo>
                    <a:pt x="119" y="107"/>
                  </a:lnTo>
                  <a:lnTo>
                    <a:pt x="119" y="113"/>
                  </a:lnTo>
                  <a:lnTo>
                    <a:pt x="119" y="107"/>
                  </a:lnTo>
                  <a:lnTo>
                    <a:pt x="113" y="113"/>
                  </a:lnTo>
                  <a:lnTo>
                    <a:pt x="113" y="119"/>
                  </a:lnTo>
                  <a:lnTo>
                    <a:pt x="119" y="124"/>
                  </a:lnTo>
                  <a:lnTo>
                    <a:pt x="119" y="130"/>
                  </a:lnTo>
                  <a:lnTo>
                    <a:pt x="119" y="136"/>
                  </a:lnTo>
                  <a:lnTo>
                    <a:pt x="124" y="141"/>
                  </a:lnTo>
                  <a:lnTo>
                    <a:pt x="119" y="141"/>
                  </a:lnTo>
                  <a:lnTo>
                    <a:pt x="124" y="141"/>
                  </a:lnTo>
                  <a:lnTo>
                    <a:pt x="124" y="147"/>
                  </a:lnTo>
                  <a:lnTo>
                    <a:pt x="124" y="153"/>
                  </a:lnTo>
                  <a:lnTo>
                    <a:pt x="130" y="153"/>
                  </a:lnTo>
                  <a:lnTo>
                    <a:pt x="124" y="153"/>
                  </a:lnTo>
                  <a:lnTo>
                    <a:pt x="124" y="158"/>
                  </a:lnTo>
                  <a:lnTo>
                    <a:pt x="130" y="158"/>
                  </a:lnTo>
                  <a:lnTo>
                    <a:pt x="130" y="164"/>
                  </a:lnTo>
                  <a:lnTo>
                    <a:pt x="130" y="170"/>
                  </a:lnTo>
                  <a:lnTo>
                    <a:pt x="136" y="170"/>
                  </a:lnTo>
                  <a:lnTo>
                    <a:pt x="136" y="164"/>
                  </a:lnTo>
                  <a:lnTo>
                    <a:pt x="136" y="170"/>
                  </a:lnTo>
                  <a:lnTo>
                    <a:pt x="141" y="170"/>
                  </a:lnTo>
                  <a:lnTo>
                    <a:pt x="141" y="175"/>
                  </a:lnTo>
                  <a:lnTo>
                    <a:pt x="136" y="175"/>
                  </a:lnTo>
                  <a:lnTo>
                    <a:pt x="130" y="175"/>
                  </a:lnTo>
                  <a:lnTo>
                    <a:pt x="136" y="181"/>
                  </a:lnTo>
                  <a:lnTo>
                    <a:pt x="130" y="181"/>
                  </a:lnTo>
                  <a:lnTo>
                    <a:pt x="136" y="181"/>
                  </a:lnTo>
                  <a:lnTo>
                    <a:pt x="130" y="181"/>
                  </a:lnTo>
                  <a:lnTo>
                    <a:pt x="130" y="187"/>
                  </a:lnTo>
                  <a:lnTo>
                    <a:pt x="124" y="187"/>
                  </a:lnTo>
                  <a:lnTo>
                    <a:pt x="124" y="192"/>
                  </a:lnTo>
                  <a:lnTo>
                    <a:pt x="124" y="198"/>
                  </a:lnTo>
                  <a:lnTo>
                    <a:pt x="124" y="204"/>
                  </a:lnTo>
                  <a:lnTo>
                    <a:pt x="119" y="204"/>
                  </a:lnTo>
                  <a:lnTo>
                    <a:pt x="119" y="198"/>
                  </a:lnTo>
                  <a:lnTo>
                    <a:pt x="124" y="198"/>
                  </a:lnTo>
                  <a:lnTo>
                    <a:pt x="124" y="192"/>
                  </a:lnTo>
                  <a:lnTo>
                    <a:pt x="119" y="192"/>
                  </a:lnTo>
                  <a:lnTo>
                    <a:pt x="124" y="192"/>
                  </a:lnTo>
                  <a:lnTo>
                    <a:pt x="119" y="187"/>
                  </a:lnTo>
                  <a:lnTo>
                    <a:pt x="113" y="187"/>
                  </a:lnTo>
                  <a:lnTo>
                    <a:pt x="119" y="187"/>
                  </a:lnTo>
                  <a:lnTo>
                    <a:pt x="119" y="181"/>
                  </a:lnTo>
                  <a:lnTo>
                    <a:pt x="113" y="181"/>
                  </a:lnTo>
                  <a:lnTo>
                    <a:pt x="107" y="181"/>
                  </a:lnTo>
                  <a:lnTo>
                    <a:pt x="107" y="187"/>
                  </a:lnTo>
                  <a:lnTo>
                    <a:pt x="102" y="187"/>
                  </a:lnTo>
                  <a:lnTo>
                    <a:pt x="96" y="192"/>
                  </a:lnTo>
                  <a:lnTo>
                    <a:pt x="90" y="192"/>
                  </a:lnTo>
                  <a:lnTo>
                    <a:pt x="85" y="192"/>
                  </a:lnTo>
                  <a:lnTo>
                    <a:pt x="85" y="187"/>
                  </a:lnTo>
                  <a:lnTo>
                    <a:pt x="79" y="181"/>
                  </a:lnTo>
                  <a:lnTo>
                    <a:pt x="85" y="181"/>
                  </a:lnTo>
                  <a:lnTo>
                    <a:pt x="85" y="175"/>
                  </a:lnTo>
                  <a:lnTo>
                    <a:pt x="90" y="175"/>
                  </a:lnTo>
                  <a:lnTo>
                    <a:pt x="85" y="175"/>
                  </a:lnTo>
                  <a:lnTo>
                    <a:pt x="85" y="170"/>
                  </a:lnTo>
                  <a:lnTo>
                    <a:pt x="85" y="164"/>
                  </a:lnTo>
                  <a:lnTo>
                    <a:pt x="79" y="164"/>
                  </a:lnTo>
                  <a:lnTo>
                    <a:pt x="73" y="164"/>
                  </a:lnTo>
                  <a:lnTo>
                    <a:pt x="73" y="158"/>
                  </a:lnTo>
                  <a:lnTo>
                    <a:pt x="73" y="153"/>
                  </a:lnTo>
                  <a:lnTo>
                    <a:pt x="73" y="158"/>
                  </a:lnTo>
                  <a:lnTo>
                    <a:pt x="73" y="153"/>
                  </a:lnTo>
                  <a:lnTo>
                    <a:pt x="73" y="147"/>
                  </a:lnTo>
                  <a:lnTo>
                    <a:pt x="68" y="147"/>
                  </a:lnTo>
                  <a:lnTo>
                    <a:pt x="68" y="141"/>
                  </a:lnTo>
                  <a:lnTo>
                    <a:pt x="62" y="147"/>
                  </a:lnTo>
                  <a:lnTo>
                    <a:pt x="62" y="141"/>
                  </a:lnTo>
                  <a:lnTo>
                    <a:pt x="68" y="141"/>
                  </a:lnTo>
                  <a:lnTo>
                    <a:pt x="68" y="136"/>
                  </a:lnTo>
                  <a:lnTo>
                    <a:pt x="62" y="136"/>
                  </a:lnTo>
                  <a:lnTo>
                    <a:pt x="56" y="136"/>
                  </a:lnTo>
                  <a:lnTo>
                    <a:pt x="51" y="136"/>
                  </a:lnTo>
                  <a:lnTo>
                    <a:pt x="51" y="130"/>
                  </a:lnTo>
                  <a:lnTo>
                    <a:pt x="51" y="124"/>
                  </a:lnTo>
                  <a:lnTo>
                    <a:pt x="51" y="119"/>
                  </a:lnTo>
                  <a:lnTo>
                    <a:pt x="45" y="119"/>
                  </a:lnTo>
                  <a:lnTo>
                    <a:pt x="45" y="124"/>
                  </a:lnTo>
                  <a:lnTo>
                    <a:pt x="39" y="119"/>
                  </a:lnTo>
                  <a:lnTo>
                    <a:pt x="39" y="113"/>
                  </a:lnTo>
                  <a:lnTo>
                    <a:pt x="34" y="113"/>
                  </a:lnTo>
                  <a:lnTo>
                    <a:pt x="34" y="107"/>
                  </a:lnTo>
                  <a:lnTo>
                    <a:pt x="28" y="107"/>
                  </a:lnTo>
                  <a:lnTo>
                    <a:pt x="28" y="113"/>
                  </a:lnTo>
                  <a:lnTo>
                    <a:pt x="22" y="107"/>
                  </a:lnTo>
                  <a:lnTo>
                    <a:pt x="17" y="107"/>
                  </a:lnTo>
                  <a:lnTo>
                    <a:pt x="11" y="107"/>
                  </a:lnTo>
                  <a:lnTo>
                    <a:pt x="11" y="102"/>
                  </a:lnTo>
                  <a:lnTo>
                    <a:pt x="5" y="102"/>
                  </a:lnTo>
                  <a:lnTo>
                    <a:pt x="0" y="102"/>
                  </a:lnTo>
                  <a:lnTo>
                    <a:pt x="5" y="102"/>
                  </a:lnTo>
                  <a:lnTo>
                    <a:pt x="5" y="96"/>
                  </a:lnTo>
                  <a:lnTo>
                    <a:pt x="5" y="90"/>
                  </a:lnTo>
                  <a:lnTo>
                    <a:pt x="11" y="85"/>
                  </a:lnTo>
                  <a:lnTo>
                    <a:pt x="39" y="73"/>
                  </a:lnTo>
                  <a:lnTo>
                    <a:pt x="39" y="68"/>
                  </a:lnTo>
                  <a:lnTo>
                    <a:pt x="45" y="62"/>
                  </a:lnTo>
                  <a:lnTo>
                    <a:pt x="51" y="56"/>
                  </a:lnTo>
                  <a:lnTo>
                    <a:pt x="51" y="51"/>
                  </a:lnTo>
                  <a:lnTo>
                    <a:pt x="51" y="45"/>
                  </a:lnTo>
                  <a:lnTo>
                    <a:pt x="56" y="39"/>
                  </a:lnTo>
                  <a:lnTo>
                    <a:pt x="62" y="34"/>
                  </a:lnTo>
                  <a:lnTo>
                    <a:pt x="68" y="28"/>
                  </a:lnTo>
                  <a:lnTo>
                    <a:pt x="68" y="22"/>
                  </a:lnTo>
                  <a:lnTo>
                    <a:pt x="73" y="17"/>
                  </a:lnTo>
                  <a:lnTo>
                    <a:pt x="90" y="5"/>
                  </a:lnTo>
                  <a:lnTo>
                    <a:pt x="96" y="0"/>
                  </a:lnTo>
                  <a:lnTo>
                    <a:pt x="102" y="0"/>
                  </a:lnTo>
                  <a:lnTo>
                    <a:pt x="102" y="5"/>
                  </a:lnTo>
                  <a:lnTo>
                    <a:pt x="107" y="5"/>
                  </a:lnTo>
                  <a:lnTo>
                    <a:pt x="107" y="11"/>
                  </a:lnTo>
                  <a:lnTo>
                    <a:pt x="113" y="11"/>
                  </a:lnTo>
                  <a:lnTo>
                    <a:pt x="107" y="11"/>
                  </a:lnTo>
                  <a:lnTo>
                    <a:pt x="113" y="17"/>
                  </a:lnTo>
                  <a:lnTo>
                    <a:pt x="107" y="17"/>
                  </a:lnTo>
                  <a:lnTo>
                    <a:pt x="107" y="22"/>
                  </a:lnTo>
                  <a:lnTo>
                    <a:pt x="113" y="22"/>
                  </a:lnTo>
                  <a:lnTo>
                    <a:pt x="113" y="28"/>
                  </a:lnTo>
                  <a:lnTo>
                    <a:pt x="113" y="22"/>
                  </a:lnTo>
                  <a:lnTo>
                    <a:pt x="113" y="28"/>
                  </a:lnTo>
                  <a:lnTo>
                    <a:pt x="113" y="34"/>
                  </a:lnTo>
                  <a:lnTo>
                    <a:pt x="119" y="34"/>
                  </a:lnTo>
                  <a:lnTo>
                    <a:pt x="119" y="39"/>
                  </a:lnTo>
                  <a:lnTo>
                    <a:pt x="119"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8" name="Freeform 221">
              <a:extLst>
                <a:ext uri="{FF2B5EF4-FFF2-40B4-BE49-F238E27FC236}">
                  <a16:creationId xmlns:a16="http://schemas.microsoft.com/office/drawing/2014/main" id="{F0A29092-1D87-541C-FAF7-76E1E57A2B1F}"/>
                </a:ext>
              </a:extLst>
            </p:cNvPr>
            <p:cNvSpPr>
              <a:spLocks/>
            </p:cNvSpPr>
            <p:nvPr/>
          </p:nvSpPr>
          <p:spPr bwMode="auto">
            <a:xfrm>
              <a:off x="3047" y="1774"/>
              <a:ext cx="148" cy="204"/>
            </a:xfrm>
            <a:custGeom>
              <a:avLst/>
              <a:gdLst>
                <a:gd name="T0" fmla="*/ 80 w 148"/>
                <a:gd name="T1" fmla="*/ 5 h 204"/>
                <a:gd name="T2" fmla="*/ 114 w 148"/>
                <a:gd name="T3" fmla="*/ 68 h 204"/>
                <a:gd name="T4" fmla="*/ 148 w 148"/>
                <a:gd name="T5" fmla="*/ 124 h 204"/>
                <a:gd name="T6" fmla="*/ 119 w 148"/>
                <a:gd name="T7" fmla="*/ 130 h 204"/>
                <a:gd name="T8" fmla="*/ 114 w 148"/>
                <a:gd name="T9" fmla="*/ 153 h 204"/>
                <a:gd name="T10" fmla="*/ 102 w 148"/>
                <a:gd name="T11" fmla="*/ 164 h 204"/>
                <a:gd name="T12" fmla="*/ 68 w 148"/>
                <a:gd name="T13" fmla="*/ 181 h 204"/>
                <a:gd name="T14" fmla="*/ 63 w 148"/>
                <a:gd name="T15" fmla="*/ 187 h 204"/>
                <a:gd name="T16" fmla="*/ 57 w 148"/>
                <a:gd name="T17" fmla="*/ 192 h 204"/>
                <a:gd name="T18" fmla="*/ 51 w 148"/>
                <a:gd name="T19" fmla="*/ 192 h 204"/>
                <a:gd name="T20" fmla="*/ 51 w 148"/>
                <a:gd name="T21" fmla="*/ 198 h 204"/>
                <a:gd name="T22" fmla="*/ 51 w 148"/>
                <a:gd name="T23" fmla="*/ 192 h 204"/>
                <a:gd name="T24" fmla="*/ 46 w 148"/>
                <a:gd name="T25" fmla="*/ 192 h 204"/>
                <a:gd name="T26" fmla="*/ 40 w 148"/>
                <a:gd name="T27" fmla="*/ 192 h 204"/>
                <a:gd name="T28" fmla="*/ 40 w 148"/>
                <a:gd name="T29" fmla="*/ 198 h 204"/>
                <a:gd name="T30" fmla="*/ 34 w 148"/>
                <a:gd name="T31" fmla="*/ 198 h 204"/>
                <a:gd name="T32" fmla="*/ 29 w 148"/>
                <a:gd name="T33" fmla="*/ 198 h 204"/>
                <a:gd name="T34" fmla="*/ 29 w 148"/>
                <a:gd name="T35" fmla="*/ 204 h 204"/>
                <a:gd name="T36" fmla="*/ 29 w 148"/>
                <a:gd name="T37" fmla="*/ 198 h 204"/>
                <a:gd name="T38" fmla="*/ 23 w 148"/>
                <a:gd name="T39" fmla="*/ 198 h 204"/>
                <a:gd name="T40" fmla="*/ 17 w 148"/>
                <a:gd name="T41" fmla="*/ 198 h 204"/>
                <a:gd name="T42" fmla="*/ 12 w 148"/>
                <a:gd name="T43" fmla="*/ 198 h 204"/>
                <a:gd name="T44" fmla="*/ 6 w 148"/>
                <a:gd name="T45" fmla="*/ 198 h 204"/>
                <a:gd name="T46" fmla="*/ 6 w 148"/>
                <a:gd name="T47" fmla="*/ 192 h 204"/>
                <a:gd name="T48" fmla="*/ 0 w 148"/>
                <a:gd name="T49" fmla="*/ 192 h 204"/>
                <a:gd name="T50" fmla="*/ 0 w 148"/>
                <a:gd name="T51" fmla="*/ 198 h 204"/>
                <a:gd name="T52" fmla="*/ 0 w 148"/>
                <a:gd name="T53" fmla="*/ 153 h 204"/>
                <a:gd name="T54" fmla="*/ 0 w 148"/>
                <a:gd name="T55" fmla="*/ 102 h 204"/>
                <a:gd name="T56" fmla="*/ 6 w 148"/>
                <a:gd name="T57" fmla="*/ 73 h 204"/>
                <a:gd name="T58" fmla="*/ 6 w 148"/>
                <a:gd name="T59" fmla="*/ 34 h 204"/>
                <a:gd name="T60" fmla="*/ 12 w 148"/>
                <a:gd name="T61" fmla="*/ 0 h 204"/>
                <a:gd name="T62" fmla="*/ 29 w 148"/>
                <a:gd name="T63" fmla="*/ 5 h 204"/>
                <a:gd name="T64" fmla="*/ 80 w 148"/>
                <a:gd name="T65" fmla="*/ 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04">
                  <a:moveTo>
                    <a:pt x="80" y="5"/>
                  </a:moveTo>
                  <a:lnTo>
                    <a:pt x="114" y="68"/>
                  </a:lnTo>
                  <a:lnTo>
                    <a:pt x="148" y="124"/>
                  </a:lnTo>
                  <a:lnTo>
                    <a:pt x="119" y="130"/>
                  </a:lnTo>
                  <a:lnTo>
                    <a:pt x="114" y="153"/>
                  </a:lnTo>
                  <a:lnTo>
                    <a:pt x="102" y="164"/>
                  </a:lnTo>
                  <a:lnTo>
                    <a:pt x="68" y="181"/>
                  </a:lnTo>
                  <a:lnTo>
                    <a:pt x="63" y="187"/>
                  </a:lnTo>
                  <a:lnTo>
                    <a:pt x="57" y="192"/>
                  </a:lnTo>
                  <a:lnTo>
                    <a:pt x="51" y="192"/>
                  </a:lnTo>
                  <a:lnTo>
                    <a:pt x="51" y="198"/>
                  </a:lnTo>
                  <a:lnTo>
                    <a:pt x="51" y="192"/>
                  </a:lnTo>
                  <a:lnTo>
                    <a:pt x="46" y="192"/>
                  </a:lnTo>
                  <a:lnTo>
                    <a:pt x="40" y="192"/>
                  </a:lnTo>
                  <a:lnTo>
                    <a:pt x="40" y="198"/>
                  </a:lnTo>
                  <a:lnTo>
                    <a:pt x="34" y="198"/>
                  </a:lnTo>
                  <a:lnTo>
                    <a:pt x="29" y="198"/>
                  </a:lnTo>
                  <a:lnTo>
                    <a:pt x="29" y="204"/>
                  </a:lnTo>
                  <a:lnTo>
                    <a:pt x="29" y="198"/>
                  </a:lnTo>
                  <a:lnTo>
                    <a:pt x="23" y="198"/>
                  </a:lnTo>
                  <a:lnTo>
                    <a:pt x="17" y="198"/>
                  </a:lnTo>
                  <a:lnTo>
                    <a:pt x="12" y="198"/>
                  </a:lnTo>
                  <a:lnTo>
                    <a:pt x="6" y="198"/>
                  </a:lnTo>
                  <a:lnTo>
                    <a:pt x="6" y="192"/>
                  </a:lnTo>
                  <a:lnTo>
                    <a:pt x="0" y="192"/>
                  </a:lnTo>
                  <a:lnTo>
                    <a:pt x="0" y="198"/>
                  </a:lnTo>
                  <a:lnTo>
                    <a:pt x="0" y="153"/>
                  </a:lnTo>
                  <a:lnTo>
                    <a:pt x="0" y="102"/>
                  </a:lnTo>
                  <a:lnTo>
                    <a:pt x="6" y="73"/>
                  </a:lnTo>
                  <a:lnTo>
                    <a:pt x="6" y="34"/>
                  </a:lnTo>
                  <a:lnTo>
                    <a:pt x="12" y="0"/>
                  </a:lnTo>
                  <a:lnTo>
                    <a:pt x="29" y="5"/>
                  </a:lnTo>
                  <a:lnTo>
                    <a:pt x="80"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9" name="Freeform 222">
              <a:extLst>
                <a:ext uri="{FF2B5EF4-FFF2-40B4-BE49-F238E27FC236}">
                  <a16:creationId xmlns:a16="http://schemas.microsoft.com/office/drawing/2014/main" id="{60C3FAED-FE03-2401-6D94-4507EC8FDB9C}"/>
                </a:ext>
              </a:extLst>
            </p:cNvPr>
            <p:cNvSpPr>
              <a:spLocks/>
            </p:cNvSpPr>
            <p:nvPr/>
          </p:nvSpPr>
          <p:spPr bwMode="auto">
            <a:xfrm>
              <a:off x="3240" y="2114"/>
              <a:ext cx="176" cy="192"/>
            </a:xfrm>
            <a:custGeom>
              <a:avLst/>
              <a:gdLst>
                <a:gd name="T0" fmla="*/ 108 w 176"/>
                <a:gd name="T1" fmla="*/ 141 h 192"/>
                <a:gd name="T2" fmla="*/ 91 w 176"/>
                <a:gd name="T3" fmla="*/ 175 h 192"/>
                <a:gd name="T4" fmla="*/ 97 w 176"/>
                <a:gd name="T5" fmla="*/ 181 h 192"/>
                <a:gd name="T6" fmla="*/ 28 w 176"/>
                <a:gd name="T7" fmla="*/ 175 h 192"/>
                <a:gd name="T8" fmla="*/ 23 w 176"/>
                <a:gd name="T9" fmla="*/ 147 h 192"/>
                <a:gd name="T10" fmla="*/ 11 w 176"/>
                <a:gd name="T11" fmla="*/ 147 h 192"/>
                <a:gd name="T12" fmla="*/ 17 w 176"/>
                <a:gd name="T13" fmla="*/ 141 h 192"/>
                <a:gd name="T14" fmla="*/ 11 w 176"/>
                <a:gd name="T15" fmla="*/ 136 h 192"/>
                <a:gd name="T16" fmla="*/ 11 w 176"/>
                <a:gd name="T17" fmla="*/ 124 h 192"/>
                <a:gd name="T18" fmla="*/ 6 w 176"/>
                <a:gd name="T19" fmla="*/ 113 h 192"/>
                <a:gd name="T20" fmla="*/ 17 w 176"/>
                <a:gd name="T21" fmla="*/ 113 h 192"/>
                <a:gd name="T22" fmla="*/ 11 w 176"/>
                <a:gd name="T23" fmla="*/ 102 h 192"/>
                <a:gd name="T24" fmla="*/ 23 w 176"/>
                <a:gd name="T25" fmla="*/ 96 h 192"/>
                <a:gd name="T26" fmla="*/ 17 w 176"/>
                <a:gd name="T27" fmla="*/ 90 h 192"/>
                <a:gd name="T28" fmla="*/ 6 w 176"/>
                <a:gd name="T29" fmla="*/ 90 h 192"/>
                <a:gd name="T30" fmla="*/ 11 w 176"/>
                <a:gd name="T31" fmla="*/ 85 h 192"/>
                <a:gd name="T32" fmla="*/ 11 w 176"/>
                <a:gd name="T33" fmla="*/ 73 h 192"/>
                <a:gd name="T34" fmla="*/ 11 w 176"/>
                <a:gd name="T35" fmla="*/ 73 h 192"/>
                <a:gd name="T36" fmla="*/ 17 w 176"/>
                <a:gd name="T37" fmla="*/ 68 h 192"/>
                <a:gd name="T38" fmla="*/ 23 w 176"/>
                <a:gd name="T39" fmla="*/ 62 h 192"/>
                <a:gd name="T40" fmla="*/ 11 w 176"/>
                <a:gd name="T41" fmla="*/ 62 h 192"/>
                <a:gd name="T42" fmla="*/ 11 w 176"/>
                <a:gd name="T43" fmla="*/ 51 h 192"/>
                <a:gd name="T44" fmla="*/ 0 w 176"/>
                <a:gd name="T45" fmla="*/ 51 h 192"/>
                <a:gd name="T46" fmla="*/ 6 w 176"/>
                <a:gd name="T47" fmla="*/ 45 h 192"/>
                <a:gd name="T48" fmla="*/ 6 w 176"/>
                <a:gd name="T49" fmla="*/ 34 h 192"/>
                <a:gd name="T50" fmla="*/ 11 w 176"/>
                <a:gd name="T51" fmla="*/ 28 h 192"/>
                <a:gd name="T52" fmla="*/ 6 w 176"/>
                <a:gd name="T53" fmla="*/ 22 h 192"/>
                <a:gd name="T54" fmla="*/ 6 w 176"/>
                <a:gd name="T55" fmla="*/ 11 h 192"/>
                <a:gd name="T56" fmla="*/ 0 w 176"/>
                <a:gd name="T57" fmla="*/ 5 h 192"/>
                <a:gd name="T58" fmla="*/ 6 w 176"/>
                <a:gd name="T59" fmla="*/ 0 h 192"/>
                <a:gd name="T60" fmla="*/ 85 w 176"/>
                <a:gd name="T61" fmla="*/ 5 h 192"/>
                <a:gd name="T62" fmla="*/ 153 w 176"/>
                <a:gd name="T63" fmla="*/ 5 h 192"/>
                <a:gd name="T64" fmla="*/ 176 w 176"/>
                <a:gd name="T65" fmla="*/ 45 h 192"/>
                <a:gd name="T66" fmla="*/ 125 w 176"/>
                <a:gd name="T67"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92">
                  <a:moveTo>
                    <a:pt x="108" y="136"/>
                  </a:moveTo>
                  <a:lnTo>
                    <a:pt x="108" y="141"/>
                  </a:lnTo>
                  <a:lnTo>
                    <a:pt x="91" y="170"/>
                  </a:lnTo>
                  <a:lnTo>
                    <a:pt x="91" y="175"/>
                  </a:lnTo>
                  <a:lnTo>
                    <a:pt x="97" y="175"/>
                  </a:lnTo>
                  <a:lnTo>
                    <a:pt x="97" y="181"/>
                  </a:lnTo>
                  <a:lnTo>
                    <a:pt x="91" y="192"/>
                  </a:lnTo>
                  <a:lnTo>
                    <a:pt x="28" y="175"/>
                  </a:lnTo>
                  <a:lnTo>
                    <a:pt x="28" y="153"/>
                  </a:lnTo>
                  <a:lnTo>
                    <a:pt x="23" y="147"/>
                  </a:lnTo>
                  <a:lnTo>
                    <a:pt x="17" y="147"/>
                  </a:lnTo>
                  <a:lnTo>
                    <a:pt x="11" y="147"/>
                  </a:lnTo>
                  <a:lnTo>
                    <a:pt x="11" y="141"/>
                  </a:lnTo>
                  <a:lnTo>
                    <a:pt x="17" y="141"/>
                  </a:lnTo>
                  <a:lnTo>
                    <a:pt x="17" y="136"/>
                  </a:lnTo>
                  <a:lnTo>
                    <a:pt x="11" y="136"/>
                  </a:lnTo>
                  <a:lnTo>
                    <a:pt x="11" y="130"/>
                  </a:lnTo>
                  <a:lnTo>
                    <a:pt x="11" y="124"/>
                  </a:lnTo>
                  <a:lnTo>
                    <a:pt x="6" y="119"/>
                  </a:lnTo>
                  <a:lnTo>
                    <a:pt x="6" y="113"/>
                  </a:lnTo>
                  <a:lnTo>
                    <a:pt x="11" y="113"/>
                  </a:lnTo>
                  <a:lnTo>
                    <a:pt x="17" y="113"/>
                  </a:lnTo>
                  <a:lnTo>
                    <a:pt x="11" y="107"/>
                  </a:lnTo>
                  <a:lnTo>
                    <a:pt x="11" y="102"/>
                  </a:lnTo>
                  <a:lnTo>
                    <a:pt x="17" y="102"/>
                  </a:lnTo>
                  <a:lnTo>
                    <a:pt x="23" y="96"/>
                  </a:lnTo>
                  <a:lnTo>
                    <a:pt x="23" y="90"/>
                  </a:lnTo>
                  <a:lnTo>
                    <a:pt x="17" y="90"/>
                  </a:lnTo>
                  <a:lnTo>
                    <a:pt x="11" y="90"/>
                  </a:lnTo>
                  <a:lnTo>
                    <a:pt x="6" y="90"/>
                  </a:lnTo>
                  <a:lnTo>
                    <a:pt x="6" y="85"/>
                  </a:lnTo>
                  <a:lnTo>
                    <a:pt x="11" y="85"/>
                  </a:lnTo>
                  <a:lnTo>
                    <a:pt x="6" y="79"/>
                  </a:lnTo>
                  <a:lnTo>
                    <a:pt x="11" y="73"/>
                  </a:lnTo>
                  <a:lnTo>
                    <a:pt x="11" y="79"/>
                  </a:lnTo>
                  <a:lnTo>
                    <a:pt x="11" y="73"/>
                  </a:lnTo>
                  <a:lnTo>
                    <a:pt x="17" y="73"/>
                  </a:lnTo>
                  <a:lnTo>
                    <a:pt x="17" y="68"/>
                  </a:lnTo>
                  <a:lnTo>
                    <a:pt x="23" y="68"/>
                  </a:lnTo>
                  <a:lnTo>
                    <a:pt x="23" y="62"/>
                  </a:lnTo>
                  <a:lnTo>
                    <a:pt x="17" y="62"/>
                  </a:lnTo>
                  <a:lnTo>
                    <a:pt x="11" y="62"/>
                  </a:lnTo>
                  <a:lnTo>
                    <a:pt x="11" y="56"/>
                  </a:lnTo>
                  <a:lnTo>
                    <a:pt x="11" y="51"/>
                  </a:lnTo>
                  <a:lnTo>
                    <a:pt x="6" y="51"/>
                  </a:lnTo>
                  <a:lnTo>
                    <a:pt x="0" y="51"/>
                  </a:lnTo>
                  <a:lnTo>
                    <a:pt x="0" y="45"/>
                  </a:lnTo>
                  <a:lnTo>
                    <a:pt x="6" y="45"/>
                  </a:lnTo>
                  <a:lnTo>
                    <a:pt x="6" y="39"/>
                  </a:lnTo>
                  <a:lnTo>
                    <a:pt x="6" y="34"/>
                  </a:lnTo>
                  <a:lnTo>
                    <a:pt x="11" y="34"/>
                  </a:lnTo>
                  <a:lnTo>
                    <a:pt x="11" y="28"/>
                  </a:lnTo>
                  <a:lnTo>
                    <a:pt x="6" y="28"/>
                  </a:lnTo>
                  <a:lnTo>
                    <a:pt x="6" y="22"/>
                  </a:lnTo>
                  <a:lnTo>
                    <a:pt x="6" y="17"/>
                  </a:lnTo>
                  <a:lnTo>
                    <a:pt x="6" y="11"/>
                  </a:lnTo>
                  <a:lnTo>
                    <a:pt x="0" y="11"/>
                  </a:lnTo>
                  <a:lnTo>
                    <a:pt x="0" y="5"/>
                  </a:lnTo>
                  <a:lnTo>
                    <a:pt x="6" y="5"/>
                  </a:lnTo>
                  <a:lnTo>
                    <a:pt x="6" y="0"/>
                  </a:lnTo>
                  <a:lnTo>
                    <a:pt x="68" y="5"/>
                  </a:lnTo>
                  <a:lnTo>
                    <a:pt x="85" y="5"/>
                  </a:lnTo>
                  <a:lnTo>
                    <a:pt x="91" y="5"/>
                  </a:lnTo>
                  <a:lnTo>
                    <a:pt x="153" y="5"/>
                  </a:lnTo>
                  <a:lnTo>
                    <a:pt x="159" y="17"/>
                  </a:lnTo>
                  <a:lnTo>
                    <a:pt x="176" y="45"/>
                  </a:lnTo>
                  <a:lnTo>
                    <a:pt x="136" y="85"/>
                  </a:lnTo>
                  <a:lnTo>
                    <a:pt x="125" y="102"/>
                  </a:lnTo>
                  <a:lnTo>
                    <a:pt x="108"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0" name="Freeform 223">
              <a:extLst>
                <a:ext uri="{FF2B5EF4-FFF2-40B4-BE49-F238E27FC236}">
                  <a16:creationId xmlns:a16="http://schemas.microsoft.com/office/drawing/2014/main" id="{E3A275ED-1696-A259-67B8-5C12CFE06EA3}"/>
                </a:ext>
              </a:extLst>
            </p:cNvPr>
            <p:cNvSpPr>
              <a:spLocks/>
            </p:cNvSpPr>
            <p:nvPr/>
          </p:nvSpPr>
          <p:spPr bwMode="auto">
            <a:xfrm>
              <a:off x="4141" y="1484"/>
              <a:ext cx="114" cy="51"/>
            </a:xfrm>
            <a:custGeom>
              <a:avLst/>
              <a:gdLst>
                <a:gd name="T0" fmla="*/ 6 w 114"/>
                <a:gd name="T1" fmla="*/ 12 h 51"/>
                <a:gd name="T2" fmla="*/ 12 w 114"/>
                <a:gd name="T3" fmla="*/ 12 h 51"/>
                <a:gd name="T4" fmla="*/ 17 w 114"/>
                <a:gd name="T5" fmla="*/ 12 h 51"/>
                <a:gd name="T6" fmla="*/ 17 w 114"/>
                <a:gd name="T7" fmla="*/ 6 h 51"/>
                <a:gd name="T8" fmla="*/ 23 w 114"/>
                <a:gd name="T9" fmla="*/ 6 h 51"/>
                <a:gd name="T10" fmla="*/ 29 w 114"/>
                <a:gd name="T11" fmla="*/ 6 h 51"/>
                <a:gd name="T12" fmla="*/ 29 w 114"/>
                <a:gd name="T13" fmla="*/ 0 h 51"/>
                <a:gd name="T14" fmla="*/ 35 w 114"/>
                <a:gd name="T15" fmla="*/ 0 h 51"/>
                <a:gd name="T16" fmla="*/ 40 w 114"/>
                <a:gd name="T17" fmla="*/ 0 h 51"/>
                <a:gd name="T18" fmla="*/ 46 w 114"/>
                <a:gd name="T19" fmla="*/ 0 h 51"/>
                <a:gd name="T20" fmla="*/ 52 w 114"/>
                <a:gd name="T21" fmla="*/ 0 h 51"/>
                <a:gd name="T22" fmla="*/ 57 w 114"/>
                <a:gd name="T23" fmla="*/ 0 h 51"/>
                <a:gd name="T24" fmla="*/ 63 w 114"/>
                <a:gd name="T25" fmla="*/ 0 h 51"/>
                <a:gd name="T26" fmla="*/ 63 w 114"/>
                <a:gd name="T27" fmla="*/ 6 h 51"/>
                <a:gd name="T28" fmla="*/ 63 w 114"/>
                <a:gd name="T29" fmla="*/ 12 h 51"/>
                <a:gd name="T30" fmla="*/ 63 w 114"/>
                <a:gd name="T31" fmla="*/ 6 h 51"/>
                <a:gd name="T32" fmla="*/ 63 w 114"/>
                <a:gd name="T33" fmla="*/ 12 h 51"/>
                <a:gd name="T34" fmla="*/ 69 w 114"/>
                <a:gd name="T35" fmla="*/ 12 h 51"/>
                <a:gd name="T36" fmla="*/ 69 w 114"/>
                <a:gd name="T37" fmla="*/ 17 h 51"/>
                <a:gd name="T38" fmla="*/ 74 w 114"/>
                <a:gd name="T39" fmla="*/ 17 h 51"/>
                <a:gd name="T40" fmla="*/ 80 w 114"/>
                <a:gd name="T41" fmla="*/ 17 h 51"/>
                <a:gd name="T42" fmla="*/ 80 w 114"/>
                <a:gd name="T43" fmla="*/ 23 h 51"/>
                <a:gd name="T44" fmla="*/ 86 w 114"/>
                <a:gd name="T45" fmla="*/ 23 h 51"/>
                <a:gd name="T46" fmla="*/ 86 w 114"/>
                <a:gd name="T47" fmla="*/ 29 h 51"/>
                <a:gd name="T48" fmla="*/ 91 w 114"/>
                <a:gd name="T49" fmla="*/ 29 h 51"/>
                <a:gd name="T50" fmla="*/ 91 w 114"/>
                <a:gd name="T51" fmla="*/ 34 h 51"/>
                <a:gd name="T52" fmla="*/ 97 w 114"/>
                <a:gd name="T53" fmla="*/ 34 h 51"/>
                <a:gd name="T54" fmla="*/ 97 w 114"/>
                <a:gd name="T55" fmla="*/ 40 h 51"/>
                <a:gd name="T56" fmla="*/ 103 w 114"/>
                <a:gd name="T57" fmla="*/ 40 h 51"/>
                <a:gd name="T58" fmla="*/ 103 w 114"/>
                <a:gd name="T59" fmla="*/ 46 h 51"/>
                <a:gd name="T60" fmla="*/ 108 w 114"/>
                <a:gd name="T61" fmla="*/ 46 h 51"/>
                <a:gd name="T62" fmla="*/ 108 w 114"/>
                <a:gd name="T63" fmla="*/ 51 h 51"/>
                <a:gd name="T64" fmla="*/ 108 w 114"/>
                <a:gd name="T65" fmla="*/ 46 h 51"/>
                <a:gd name="T66" fmla="*/ 108 w 114"/>
                <a:gd name="T67" fmla="*/ 51 h 51"/>
                <a:gd name="T68" fmla="*/ 114 w 114"/>
                <a:gd name="T69" fmla="*/ 51 h 51"/>
                <a:gd name="T70" fmla="*/ 86 w 114"/>
                <a:gd name="T71" fmla="*/ 51 h 51"/>
                <a:gd name="T72" fmla="*/ 0 w 114"/>
                <a:gd name="T73" fmla="*/ 51 h 51"/>
                <a:gd name="T74" fmla="*/ 0 w 114"/>
                <a:gd name="T75" fmla="*/ 29 h 51"/>
                <a:gd name="T76" fmla="*/ 0 w 114"/>
                <a:gd name="T77" fmla="*/ 23 h 51"/>
                <a:gd name="T78" fmla="*/ 0 w 114"/>
                <a:gd name="T79" fmla="*/ 17 h 51"/>
                <a:gd name="T80" fmla="*/ 6 w 114"/>
                <a:gd name="T81" fmla="*/ 17 h 51"/>
                <a:gd name="T82" fmla="*/ 6 w 114"/>
                <a:gd name="T8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51">
                  <a:moveTo>
                    <a:pt x="6" y="12"/>
                  </a:moveTo>
                  <a:lnTo>
                    <a:pt x="12" y="12"/>
                  </a:lnTo>
                  <a:lnTo>
                    <a:pt x="17" y="12"/>
                  </a:lnTo>
                  <a:lnTo>
                    <a:pt x="17" y="6"/>
                  </a:lnTo>
                  <a:lnTo>
                    <a:pt x="23" y="6"/>
                  </a:lnTo>
                  <a:lnTo>
                    <a:pt x="29" y="6"/>
                  </a:lnTo>
                  <a:lnTo>
                    <a:pt x="29" y="0"/>
                  </a:lnTo>
                  <a:lnTo>
                    <a:pt x="35" y="0"/>
                  </a:lnTo>
                  <a:lnTo>
                    <a:pt x="40" y="0"/>
                  </a:lnTo>
                  <a:lnTo>
                    <a:pt x="46" y="0"/>
                  </a:lnTo>
                  <a:lnTo>
                    <a:pt x="52" y="0"/>
                  </a:lnTo>
                  <a:lnTo>
                    <a:pt x="57" y="0"/>
                  </a:lnTo>
                  <a:lnTo>
                    <a:pt x="63" y="0"/>
                  </a:lnTo>
                  <a:lnTo>
                    <a:pt x="63" y="6"/>
                  </a:lnTo>
                  <a:lnTo>
                    <a:pt x="63" y="12"/>
                  </a:lnTo>
                  <a:lnTo>
                    <a:pt x="63" y="6"/>
                  </a:lnTo>
                  <a:lnTo>
                    <a:pt x="63" y="12"/>
                  </a:lnTo>
                  <a:lnTo>
                    <a:pt x="69" y="12"/>
                  </a:lnTo>
                  <a:lnTo>
                    <a:pt x="69" y="17"/>
                  </a:lnTo>
                  <a:lnTo>
                    <a:pt x="74" y="17"/>
                  </a:lnTo>
                  <a:lnTo>
                    <a:pt x="80" y="17"/>
                  </a:lnTo>
                  <a:lnTo>
                    <a:pt x="80" y="23"/>
                  </a:lnTo>
                  <a:lnTo>
                    <a:pt x="86" y="23"/>
                  </a:lnTo>
                  <a:lnTo>
                    <a:pt x="86" y="29"/>
                  </a:lnTo>
                  <a:lnTo>
                    <a:pt x="91" y="29"/>
                  </a:lnTo>
                  <a:lnTo>
                    <a:pt x="91" y="34"/>
                  </a:lnTo>
                  <a:lnTo>
                    <a:pt x="97" y="34"/>
                  </a:lnTo>
                  <a:lnTo>
                    <a:pt x="97" y="40"/>
                  </a:lnTo>
                  <a:lnTo>
                    <a:pt x="103" y="40"/>
                  </a:lnTo>
                  <a:lnTo>
                    <a:pt x="103" y="46"/>
                  </a:lnTo>
                  <a:lnTo>
                    <a:pt x="108" y="46"/>
                  </a:lnTo>
                  <a:lnTo>
                    <a:pt x="108" y="51"/>
                  </a:lnTo>
                  <a:lnTo>
                    <a:pt x="108" y="46"/>
                  </a:lnTo>
                  <a:lnTo>
                    <a:pt x="108" y="51"/>
                  </a:lnTo>
                  <a:lnTo>
                    <a:pt x="114" y="51"/>
                  </a:lnTo>
                  <a:lnTo>
                    <a:pt x="86" y="51"/>
                  </a:lnTo>
                  <a:lnTo>
                    <a:pt x="0" y="51"/>
                  </a:lnTo>
                  <a:lnTo>
                    <a:pt x="0" y="29"/>
                  </a:lnTo>
                  <a:lnTo>
                    <a:pt x="0" y="23"/>
                  </a:lnTo>
                  <a:lnTo>
                    <a:pt x="0" y="17"/>
                  </a:lnTo>
                  <a:lnTo>
                    <a:pt x="6" y="17"/>
                  </a:lnTo>
                  <a:lnTo>
                    <a:pt x="6"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1" name="Freeform 224">
              <a:extLst>
                <a:ext uri="{FF2B5EF4-FFF2-40B4-BE49-F238E27FC236}">
                  <a16:creationId xmlns:a16="http://schemas.microsoft.com/office/drawing/2014/main" id="{BC66D161-6710-E762-70E7-AA4810880FC1}"/>
                </a:ext>
              </a:extLst>
            </p:cNvPr>
            <p:cNvSpPr>
              <a:spLocks/>
            </p:cNvSpPr>
            <p:nvPr/>
          </p:nvSpPr>
          <p:spPr bwMode="auto">
            <a:xfrm>
              <a:off x="3325" y="1904"/>
              <a:ext cx="204" cy="204"/>
            </a:xfrm>
            <a:custGeom>
              <a:avLst/>
              <a:gdLst>
                <a:gd name="T0" fmla="*/ 204 w 204"/>
                <a:gd name="T1" fmla="*/ 125 h 204"/>
                <a:gd name="T2" fmla="*/ 159 w 204"/>
                <a:gd name="T3" fmla="*/ 153 h 204"/>
                <a:gd name="T4" fmla="*/ 74 w 204"/>
                <a:gd name="T5" fmla="*/ 198 h 204"/>
                <a:gd name="T6" fmla="*/ 68 w 204"/>
                <a:gd name="T7" fmla="*/ 204 h 204"/>
                <a:gd name="T8" fmla="*/ 63 w 204"/>
                <a:gd name="T9" fmla="*/ 193 h 204"/>
                <a:gd name="T10" fmla="*/ 63 w 204"/>
                <a:gd name="T11" fmla="*/ 187 h 204"/>
                <a:gd name="T12" fmla="*/ 57 w 204"/>
                <a:gd name="T13" fmla="*/ 181 h 204"/>
                <a:gd name="T14" fmla="*/ 51 w 204"/>
                <a:gd name="T15" fmla="*/ 176 h 204"/>
                <a:gd name="T16" fmla="*/ 46 w 204"/>
                <a:gd name="T17" fmla="*/ 159 h 204"/>
                <a:gd name="T18" fmla="*/ 0 w 204"/>
                <a:gd name="T19" fmla="*/ 74 h 204"/>
                <a:gd name="T20" fmla="*/ 114 w 204"/>
                <a:gd name="T21" fmla="*/ 11 h 204"/>
                <a:gd name="T22" fmla="*/ 131 w 204"/>
                <a:gd name="T23" fmla="*/ 0 h 204"/>
                <a:gd name="T24" fmla="*/ 136 w 204"/>
                <a:gd name="T25" fmla="*/ 11 h 204"/>
                <a:gd name="T26" fmla="*/ 153 w 204"/>
                <a:gd name="T27" fmla="*/ 40 h 204"/>
                <a:gd name="T28" fmla="*/ 182 w 204"/>
                <a:gd name="T29" fmla="*/ 85 h 204"/>
                <a:gd name="T30" fmla="*/ 199 w 204"/>
                <a:gd name="T31" fmla="*/ 125 h 204"/>
                <a:gd name="T32" fmla="*/ 204 w 204"/>
                <a:gd name="T33"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04">
                  <a:moveTo>
                    <a:pt x="204" y="125"/>
                  </a:moveTo>
                  <a:lnTo>
                    <a:pt x="159" y="153"/>
                  </a:lnTo>
                  <a:lnTo>
                    <a:pt x="74" y="198"/>
                  </a:lnTo>
                  <a:lnTo>
                    <a:pt x="68" y="204"/>
                  </a:lnTo>
                  <a:lnTo>
                    <a:pt x="63" y="193"/>
                  </a:lnTo>
                  <a:lnTo>
                    <a:pt x="63" y="187"/>
                  </a:lnTo>
                  <a:lnTo>
                    <a:pt x="57" y="181"/>
                  </a:lnTo>
                  <a:lnTo>
                    <a:pt x="51" y="176"/>
                  </a:lnTo>
                  <a:lnTo>
                    <a:pt x="46" y="159"/>
                  </a:lnTo>
                  <a:lnTo>
                    <a:pt x="0" y="74"/>
                  </a:lnTo>
                  <a:lnTo>
                    <a:pt x="114" y="11"/>
                  </a:lnTo>
                  <a:lnTo>
                    <a:pt x="131" y="0"/>
                  </a:lnTo>
                  <a:lnTo>
                    <a:pt x="136" y="11"/>
                  </a:lnTo>
                  <a:lnTo>
                    <a:pt x="153" y="40"/>
                  </a:lnTo>
                  <a:lnTo>
                    <a:pt x="182" y="85"/>
                  </a:lnTo>
                  <a:lnTo>
                    <a:pt x="199" y="125"/>
                  </a:lnTo>
                  <a:lnTo>
                    <a:pt x="204"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2" name="Freeform 225">
              <a:extLst>
                <a:ext uri="{FF2B5EF4-FFF2-40B4-BE49-F238E27FC236}">
                  <a16:creationId xmlns:a16="http://schemas.microsoft.com/office/drawing/2014/main" id="{CF7A8260-526B-C620-F4F2-A89F108A5D90}"/>
                </a:ext>
              </a:extLst>
            </p:cNvPr>
            <p:cNvSpPr>
              <a:spLocks/>
            </p:cNvSpPr>
            <p:nvPr/>
          </p:nvSpPr>
          <p:spPr bwMode="auto">
            <a:xfrm>
              <a:off x="3779" y="1819"/>
              <a:ext cx="192" cy="187"/>
            </a:xfrm>
            <a:custGeom>
              <a:avLst/>
              <a:gdLst>
                <a:gd name="T0" fmla="*/ 119 w 192"/>
                <a:gd name="T1" fmla="*/ 6 h 187"/>
                <a:gd name="T2" fmla="*/ 124 w 192"/>
                <a:gd name="T3" fmla="*/ 11 h 187"/>
                <a:gd name="T4" fmla="*/ 119 w 192"/>
                <a:gd name="T5" fmla="*/ 17 h 187"/>
                <a:gd name="T6" fmla="*/ 124 w 192"/>
                <a:gd name="T7" fmla="*/ 17 h 187"/>
                <a:gd name="T8" fmla="*/ 124 w 192"/>
                <a:gd name="T9" fmla="*/ 17 h 187"/>
                <a:gd name="T10" fmla="*/ 130 w 192"/>
                <a:gd name="T11" fmla="*/ 23 h 187"/>
                <a:gd name="T12" fmla="*/ 136 w 192"/>
                <a:gd name="T13" fmla="*/ 28 h 187"/>
                <a:gd name="T14" fmla="*/ 130 w 192"/>
                <a:gd name="T15" fmla="*/ 34 h 187"/>
                <a:gd name="T16" fmla="*/ 124 w 192"/>
                <a:gd name="T17" fmla="*/ 40 h 187"/>
                <a:gd name="T18" fmla="*/ 130 w 192"/>
                <a:gd name="T19" fmla="*/ 40 h 187"/>
                <a:gd name="T20" fmla="*/ 130 w 192"/>
                <a:gd name="T21" fmla="*/ 45 h 187"/>
                <a:gd name="T22" fmla="*/ 141 w 192"/>
                <a:gd name="T23" fmla="*/ 45 h 187"/>
                <a:gd name="T24" fmla="*/ 136 w 192"/>
                <a:gd name="T25" fmla="*/ 51 h 187"/>
                <a:gd name="T26" fmla="*/ 141 w 192"/>
                <a:gd name="T27" fmla="*/ 57 h 187"/>
                <a:gd name="T28" fmla="*/ 141 w 192"/>
                <a:gd name="T29" fmla="*/ 68 h 187"/>
                <a:gd name="T30" fmla="*/ 136 w 192"/>
                <a:gd name="T31" fmla="*/ 74 h 187"/>
                <a:gd name="T32" fmla="*/ 141 w 192"/>
                <a:gd name="T33" fmla="*/ 68 h 187"/>
                <a:gd name="T34" fmla="*/ 141 w 192"/>
                <a:gd name="T35" fmla="*/ 68 h 187"/>
                <a:gd name="T36" fmla="*/ 153 w 192"/>
                <a:gd name="T37" fmla="*/ 74 h 187"/>
                <a:gd name="T38" fmla="*/ 153 w 192"/>
                <a:gd name="T39" fmla="*/ 74 h 187"/>
                <a:gd name="T40" fmla="*/ 158 w 192"/>
                <a:gd name="T41" fmla="*/ 79 h 187"/>
                <a:gd name="T42" fmla="*/ 158 w 192"/>
                <a:gd name="T43" fmla="*/ 79 h 187"/>
                <a:gd name="T44" fmla="*/ 164 w 192"/>
                <a:gd name="T45" fmla="*/ 79 h 187"/>
                <a:gd name="T46" fmla="*/ 170 w 192"/>
                <a:gd name="T47" fmla="*/ 85 h 187"/>
                <a:gd name="T48" fmla="*/ 164 w 192"/>
                <a:gd name="T49" fmla="*/ 91 h 187"/>
                <a:gd name="T50" fmla="*/ 170 w 192"/>
                <a:gd name="T51" fmla="*/ 85 h 187"/>
                <a:gd name="T52" fmla="*/ 170 w 192"/>
                <a:gd name="T53" fmla="*/ 96 h 187"/>
                <a:gd name="T54" fmla="*/ 170 w 192"/>
                <a:gd name="T55" fmla="*/ 96 h 187"/>
                <a:gd name="T56" fmla="*/ 164 w 192"/>
                <a:gd name="T57" fmla="*/ 102 h 187"/>
                <a:gd name="T58" fmla="*/ 175 w 192"/>
                <a:gd name="T59" fmla="*/ 102 h 187"/>
                <a:gd name="T60" fmla="*/ 187 w 192"/>
                <a:gd name="T61" fmla="*/ 108 h 187"/>
                <a:gd name="T62" fmla="*/ 192 w 192"/>
                <a:gd name="T63" fmla="*/ 108 h 187"/>
                <a:gd name="T64" fmla="*/ 187 w 192"/>
                <a:gd name="T65" fmla="*/ 113 h 187"/>
                <a:gd name="T66" fmla="*/ 187 w 192"/>
                <a:gd name="T67" fmla="*/ 119 h 187"/>
                <a:gd name="T68" fmla="*/ 119 w 192"/>
                <a:gd name="T69" fmla="*/ 164 h 187"/>
                <a:gd name="T70" fmla="*/ 68 w 192"/>
                <a:gd name="T71" fmla="*/ 181 h 187"/>
                <a:gd name="T72" fmla="*/ 28 w 192"/>
                <a:gd name="T73" fmla="*/ 119 h 187"/>
                <a:gd name="T74" fmla="*/ 0 w 192"/>
                <a:gd name="T75" fmla="*/ 68 h 187"/>
                <a:gd name="T76" fmla="*/ 90 w 192"/>
                <a:gd name="T77" fmla="*/ 1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87">
                  <a:moveTo>
                    <a:pt x="119" y="0"/>
                  </a:moveTo>
                  <a:lnTo>
                    <a:pt x="119" y="6"/>
                  </a:lnTo>
                  <a:lnTo>
                    <a:pt x="119" y="11"/>
                  </a:lnTo>
                  <a:lnTo>
                    <a:pt x="124" y="11"/>
                  </a:lnTo>
                  <a:lnTo>
                    <a:pt x="124" y="17"/>
                  </a:lnTo>
                  <a:lnTo>
                    <a:pt x="119" y="17"/>
                  </a:lnTo>
                  <a:lnTo>
                    <a:pt x="119" y="23"/>
                  </a:lnTo>
                  <a:lnTo>
                    <a:pt x="124" y="17"/>
                  </a:lnTo>
                  <a:lnTo>
                    <a:pt x="124" y="23"/>
                  </a:lnTo>
                  <a:lnTo>
                    <a:pt x="124" y="17"/>
                  </a:lnTo>
                  <a:lnTo>
                    <a:pt x="130" y="17"/>
                  </a:lnTo>
                  <a:lnTo>
                    <a:pt x="130" y="23"/>
                  </a:lnTo>
                  <a:lnTo>
                    <a:pt x="130" y="28"/>
                  </a:lnTo>
                  <a:lnTo>
                    <a:pt x="136" y="28"/>
                  </a:lnTo>
                  <a:lnTo>
                    <a:pt x="136" y="34"/>
                  </a:lnTo>
                  <a:lnTo>
                    <a:pt x="130" y="34"/>
                  </a:lnTo>
                  <a:lnTo>
                    <a:pt x="130" y="40"/>
                  </a:lnTo>
                  <a:lnTo>
                    <a:pt x="124" y="40"/>
                  </a:lnTo>
                  <a:lnTo>
                    <a:pt x="130" y="45"/>
                  </a:lnTo>
                  <a:lnTo>
                    <a:pt x="130" y="40"/>
                  </a:lnTo>
                  <a:lnTo>
                    <a:pt x="136" y="45"/>
                  </a:lnTo>
                  <a:lnTo>
                    <a:pt x="130" y="45"/>
                  </a:lnTo>
                  <a:lnTo>
                    <a:pt x="136" y="45"/>
                  </a:lnTo>
                  <a:lnTo>
                    <a:pt x="141" y="45"/>
                  </a:lnTo>
                  <a:lnTo>
                    <a:pt x="136" y="45"/>
                  </a:lnTo>
                  <a:lnTo>
                    <a:pt x="136" y="51"/>
                  </a:lnTo>
                  <a:lnTo>
                    <a:pt x="136" y="57"/>
                  </a:lnTo>
                  <a:lnTo>
                    <a:pt x="141" y="57"/>
                  </a:lnTo>
                  <a:lnTo>
                    <a:pt x="141" y="62"/>
                  </a:lnTo>
                  <a:lnTo>
                    <a:pt x="141" y="68"/>
                  </a:lnTo>
                  <a:lnTo>
                    <a:pt x="136" y="68"/>
                  </a:lnTo>
                  <a:lnTo>
                    <a:pt x="136" y="74"/>
                  </a:lnTo>
                  <a:lnTo>
                    <a:pt x="141" y="74"/>
                  </a:lnTo>
                  <a:lnTo>
                    <a:pt x="141" y="68"/>
                  </a:lnTo>
                  <a:lnTo>
                    <a:pt x="141" y="74"/>
                  </a:lnTo>
                  <a:lnTo>
                    <a:pt x="141" y="68"/>
                  </a:lnTo>
                  <a:lnTo>
                    <a:pt x="147" y="74"/>
                  </a:lnTo>
                  <a:lnTo>
                    <a:pt x="153" y="74"/>
                  </a:lnTo>
                  <a:lnTo>
                    <a:pt x="153" y="79"/>
                  </a:lnTo>
                  <a:lnTo>
                    <a:pt x="153" y="74"/>
                  </a:lnTo>
                  <a:lnTo>
                    <a:pt x="153" y="79"/>
                  </a:lnTo>
                  <a:lnTo>
                    <a:pt x="158" y="79"/>
                  </a:lnTo>
                  <a:lnTo>
                    <a:pt x="164" y="79"/>
                  </a:lnTo>
                  <a:lnTo>
                    <a:pt x="158" y="79"/>
                  </a:lnTo>
                  <a:lnTo>
                    <a:pt x="158" y="85"/>
                  </a:lnTo>
                  <a:lnTo>
                    <a:pt x="164" y="79"/>
                  </a:lnTo>
                  <a:lnTo>
                    <a:pt x="170" y="79"/>
                  </a:lnTo>
                  <a:lnTo>
                    <a:pt x="170" y="85"/>
                  </a:lnTo>
                  <a:lnTo>
                    <a:pt x="164" y="85"/>
                  </a:lnTo>
                  <a:lnTo>
                    <a:pt x="164" y="91"/>
                  </a:lnTo>
                  <a:lnTo>
                    <a:pt x="170" y="91"/>
                  </a:lnTo>
                  <a:lnTo>
                    <a:pt x="170" y="85"/>
                  </a:lnTo>
                  <a:lnTo>
                    <a:pt x="170" y="91"/>
                  </a:lnTo>
                  <a:lnTo>
                    <a:pt x="170" y="96"/>
                  </a:lnTo>
                  <a:lnTo>
                    <a:pt x="164" y="96"/>
                  </a:lnTo>
                  <a:lnTo>
                    <a:pt x="170" y="96"/>
                  </a:lnTo>
                  <a:lnTo>
                    <a:pt x="164" y="96"/>
                  </a:lnTo>
                  <a:lnTo>
                    <a:pt x="164" y="102"/>
                  </a:lnTo>
                  <a:lnTo>
                    <a:pt x="170" y="102"/>
                  </a:lnTo>
                  <a:lnTo>
                    <a:pt x="175" y="102"/>
                  </a:lnTo>
                  <a:lnTo>
                    <a:pt x="181" y="102"/>
                  </a:lnTo>
                  <a:lnTo>
                    <a:pt x="187" y="108"/>
                  </a:lnTo>
                  <a:lnTo>
                    <a:pt x="192" y="102"/>
                  </a:lnTo>
                  <a:lnTo>
                    <a:pt x="192" y="108"/>
                  </a:lnTo>
                  <a:lnTo>
                    <a:pt x="192" y="113"/>
                  </a:lnTo>
                  <a:lnTo>
                    <a:pt x="187" y="113"/>
                  </a:lnTo>
                  <a:lnTo>
                    <a:pt x="192" y="113"/>
                  </a:lnTo>
                  <a:lnTo>
                    <a:pt x="187" y="119"/>
                  </a:lnTo>
                  <a:lnTo>
                    <a:pt x="192" y="125"/>
                  </a:lnTo>
                  <a:lnTo>
                    <a:pt x="119" y="164"/>
                  </a:lnTo>
                  <a:lnTo>
                    <a:pt x="68" y="187"/>
                  </a:lnTo>
                  <a:lnTo>
                    <a:pt x="68" y="181"/>
                  </a:lnTo>
                  <a:lnTo>
                    <a:pt x="56" y="170"/>
                  </a:lnTo>
                  <a:lnTo>
                    <a:pt x="28" y="119"/>
                  </a:lnTo>
                  <a:lnTo>
                    <a:pt x="11" y="85"/>
                  </a:lnTo>
                  <a:lnTo>
                    <a:pt x="0" y="68"/>
                  </a:lnTo>
                  <a:lnTo>
                    <a:pt x="68" y="28"/>
                  </a:lnTo>
                  <a:lnTo>
                    <a:pt x="90" y="17"/>
                  </a:lnTo>
                  <a:lnTo>
                    <a:pt x="11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226">
              <a:extLst>
                <a:ext uri="{FF2B5EF4-FFF2-40B4-BE49-F238E27FC236}">
                  <a16:creationId xmlns:a16="http://schemas.microsoft.com/office/drawing/2014/main" id="{01BB2F15-CD21-B4AD-411C-91269566426D}"/>
                </a:ext>
              </a:extLst>
            </p:cNvPr>
            <p:cNvSpPr>
              <a:spLocks/>
            </p:cNvSpPr>
            <p:nvPr/>
          </p:nvSpPr>
          <p:spPr bwMode="auto">
            <a:xfrm>
              <a:off x="3858" y="2182"/>
              <a:ext cx="102" cy="204"/>
            </a:xfrm>
            <a:custGeom>
              <a:avLst/>
              <a:gdLst>
                <a:gd name="T0" fmla="*/ 11 w 102"/>
                <a:gd name="T1" fmla="*/ 170 h 204"/>
                <a:gd name="T2" fmla="*/ 11 w 102"/>
                <a:gd name="T3" fmla="*/ 158 h 204"/>
                <a:gd name="T4" fmla="*/ 17 w 102"/>
                <a:gd name="T5" fmla="*/ 153 h 204"/>
                <a:gd name="T6" fmla="*/ 23 w 102"/>
                <a:gd name="T7" fmla="*/ 147 h 204"/>
                <a:gd name="T8" fmla="*/ 23 w 102"/>
                <a:gd name="T9" fmla="*/ 147 h 204"/>
                <a:gd name="T10" fmla="*/ 23 w 102"/>
                <a:gd name="T11" fmla="*/ 141 h 204"/>
                <a:gd name="T12" fmla="*/ 28 w 102"/>
                <a:gd name="T13" fmla="*/ 136 h 204"/>
                <a:gd name="T14" fmla="*/ 23 w 102"/>
                <a:gd name="T15" fmla="*/ 130 h 204"/>
                <a:gd name="T16" fmla="*/ 17 w 102"/>
                <a:gd name="T17" fmla="*/ 136 h 204"/>
                <a:gd name="T18" fmla="*/ 17 w 102"/>
                <a:gd name="T19" fmla="*/ 124 h 204"/>
                <a:gd name="T20" fmla="*/ 11 w 102"/>
                <a:gd name="T21" fmla="*/ 119 h 204"/>
                <a:gd name="T22" fmla="*/ 11 w 102"/>
                <a:gd name="T23" fmla="*/ 119 h 204"/>
                <a:gd name="T24" fmla="*/ 11 w 102"/>
                <a:gd name="T25" fmla="*/ 107 h 204"/>
                <a:gd name="T26" fmla="*/ 11 w 102"/>
                <a:gd name="T27" fmla="*/ 107 h 204"/>
                <a:gd name="T28" fmla="*/ 6 w 102"/>
                <a:gd name="T29" fmla="*/ 96 h 204"/>
                <a:gd name="T30" fmla="*/ 0 w 102"/>
                <a:gd name="T31" fmla="*/ 85 h 204"/>
                <a:gd name="T32" fmla="*/ 6 w 102"/>
                <a:gd name="T33" fmla="*/ 73 h 204"/>
                <a:gd name="T34" fmla="*/ 6 w 102"/>
                <a:gd name="T35" fmla="*/ 73 h 204"/>
                <a:gd name="T36" fmla="*/ 6 w 102"/>
                <a:gd name="T37" fmla="*/ 62 h 204"/>
                <a:gd name="T38" fmla="*/ 6 w 102"/>
                <a:gd name="T39" fmla="*/ 51 h 204"/>
                <a:gd name="T40" fmla="*/ 6 w 102"/>
                <a:gd name="T41" fmla="*/ 39 h 204"/>
                <a:gd name="T42" fmla="*/ 6 w 102"/>
                <a:gd name="T43" fmla="*/ 28 h 204"/>
                <a:gd name="T44" fmla="*/ 0 w 102"/>
                <a:gd name="T45" fmla="*/ 22 h 204"/>
                <a:gd name="T46" fmla="*/ 6 w 102"/>
                <a:gd name="T47" fmla="*/ 17 h 204"/>
                <a:gd name="T48" fmla="*/ 17 w 102"/>
                <a:gd name="T49" fmla="*/ 11 h 204"/>
                <a:gd name="T50" fmla="*/ 91 w 102"/>
                <a:gd name="T51" fmla="*/ 0 h 204"/>
                <a:gd name="T52" fmla="*/ 96 w 102"/>
                <a:gd name="T53" fmla="*/ 73 h 204"/>
                <a:gd name="T54" fmla="*/ 102 w 102"/>
                <a:gd name="T55" fmla="*/ 130 h 204"/>
                <a:gd name="T56" fmla="*/ 102 w 102"/>
                <a:gd name="T57" fmla="*/ 170 h 204"/>
                <a:gd name="T58" fmla="*/ 62 w 102"/>
                <a:gd name="T59" fmla="*/ 198 h 204"/>
                <a:gd name="T60" fmla="*/ 23 w 102"/>
                <a:gd name="T61" fmla="*/ 204 h 204"/>
                <a:gd name="T62" fmla="*/ 28 w 102"/>
                <a:gd name="T63" fmla="*/ 198 h 204"/>
                <a:gd name="T64" fmla="*/ 23 w 102"/>
                <a:gd name="T65" fmla="*/ 192 h 204"/>
                <a:gd name="T66" fmla="*/ 28 w 102"/>
                <a:gd name="T67" fmla="*/ 181 h 204"/>
                <a:gd name="T68" fmla="*/ 23 w 102"/>
                <a:gd name="T69" fmla="*/ 175 h 204"/>
                <a:gd name="T70" fmla="*/ 11 w 102"/>
                <a:gd name="T71" fmla="*/ 175 h 204"/>
                <a:gd name="T72" fmla="*/ 6 w 102"/>
                <a:gd name="T73" fmla="*/ 17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204">
                  <a:moveTo>
                    <a:pt x="6" y="170"/>
                  </a:moveTo>
                  <a:lnTo>
                    <a:pt x="11" y="170"/>
                  </a:lnTo>
                  <a:lnTo>
                    <a:pt x="11" y="164"/>
                  </a:lnTo>
                  <a:lnTo>
                    <a:pt x="11" y="158"/>
                  </a:lnTo>
                  <a:lnTo>
                    <a:pt x="11" y="153"/>
                  </a:lnTo>
                  <a:lnTo>
                    <a:pt x="17" y="153"/>
                  </a:lnTo>
                  <a:lnTo>
                    <a:pt x="17" y="147"/>
                  </a:lnTo>
                  <a:lnTo>
                    <a:pt x="23" y="147"/>
                  </a:lnTo>
                  <a:lnTo>
                    <a:pt x="17" y="147"/>
                  </a:lnTo>
                  <a:lnTo>
                    <a:pt x="23" y="147"/>
                  </a:lnTo>
                  <a:lnTo>
                    <a:pt x="17" y="141"/>
                  </a:lnTo>
                  <a:lnTo>
                    <a:pt x="23" y="141"/>
                  </a:lnTo>
                  <a:lnTo>
                    <a:pt x="28" y="141"/>
                  </a:lnTo>
                  <a:lnTo>
                    <a:pt x="28" y="136"/>
                  </a:lnTo>
                  <a:lnTo>
                    <a:pt x="23" y="136"/>
                  </a:lnTo>
                  <a:lnTo>
                    <a:pt x="23" y="130"/>
                  </a:lnTo>
                  <a:lnTo>
                    <a:pt x="23" y="136"/>
                  </a:lnTo>
                  <a:lnTo>
                    <a:pt x="17" y="136"/>
                  </a:lnTo>
                  <a:lnTo>
                    <a:pt x="17" y="130"/>
                  </a:lnTo>
                  <a:lnTo>
                    <a:pt x="17" y="124"/>
                  </a:lnTo>
                  <a:lnTo>
                    <a:pt x="11" y="124"/>
                  </a:lnTo>
                  <a:lnTo>
                    <a:pt x="11" y="119"/>
                  </a:lnTo>
                  <a:lnTo>
                    <a:pt x="17" y="119"/>
                  </a:lnTo>
                  <a:lnTo>
                    <a:pt x="11" y="119"/>
                  </a:lnTo>
                  <a:lnTo>
                    <a:pt x="11" y="113"/>
                  </a:lnTo>
                  <a:lnTo>
                    <a:pt x="11" y="107"/>
                  </a:lnTo>
                  <a:lnTo>
                    <a:pt x="6" y="107"/>
                  </a:lnTo>
                  <a:lnTo>
                    <a:pt x="11" y="107"/>
                  </a:lnTo>
                  <a:lnTo>
                    <a:pt x="6" y="102"/>
                  </a:lnTo>
                  <a:lnTo>
                    <a:pt x="6" y="96"/>
                  </a:lnTo>
                  <a:lnTo>
                    <a:pt x="6" y="90"/>
                  </a:lnTo>
                  <a:lnTo>
                    <a:pt x="0" y="85"/>
                  </a:lnTo>
                  <a:lnTo>
                    <a:pt x="0" y="79"/>
                  </a:lnTo>
                  <a:lnTo>
                    <a:pt x="6" y="73"/>
                  </a:lnTo>
                  <a:lnTo>
                    <a:pt x="6" y="79"/>
                  </a:lnTo>
                  <a:lnTo>
                    <a:pt x="6" y="73"/>
                  </a:lnTo>
                  <a:lnTo>
                    <a:pt x="6" y="68"/>
                  </a:lnTo>
                  <a:lnTo>
                    <a:pt x="6" y="62"/>
                  </a:lnTo>
                  <a:lnTo>
                    <a:pt x="6" y="56"/>
                  </a:lnTo>
                  <a:lnTo>
                    <a:pt x="6" y="51"/>
                  </a:lnTo>
                  <a:lnTo>
                    <a:pt x="6" y="45"/>
                  </a:lnTo>
                  <a:lnTo>
                    <a:pt x="6" y="39"/>
                  </a:lnTo>
                  <a:lnTo>
                    <a:pt x="6" y="34"/>
                  </a:lnTo>
                  <a:lnTo>
                    <a:pt x="6" y="28"/>
                  </a:lnTo>
                  <a:lnTo>
                    <a:pt x="6" y="22"/>
                  </a:lnTo>
                  <a:lnTo>
                    <a:pt x="0" y="22"/>
                  </a:lnTo>
                  <a:lnTo>
                    <a:pt x="6" y="22"/>
                  </a:lnTo>
                  <a:lnTo>
                    <a:pt x="6" y="17"/>
                  </a:lnTo>
                  <a:lnTo>
                    <a:pt x="6" y="11"/>
                  </a:lnTo>
                  <a:lnTo>
                    <a:pt x="17" y="11"/>
                  </a:lnTo>
                  <a:lnTo>
                    <a:pt x="51" y="5"/>
                  </a:lnTo>
                  <a:lnTo>
                    <a:pt x="91" y="0"/>
                  </a:lnTo>
                  <a:lnTo>
                    <a:pt x="96" y="68"/>
                  </a:lnTo>
                  <a:lnTo>
                    <a:pt x="96" y="73"/>
                  </a:lnTo>
                  <a:lnTo>
                    <a:pt x="102" y="119"/>
                  </a:lnTo>
                  <a:lnTo>
                    <a:pt x="102" y="130"/>
                  </a:lnTo>
                  <a:lnTo>
                    <a:pt x="102" y="164"/>
                  </a:lnTo>
                  <a:lnTo>
                    <a:pt x="102" y="170"/>
                  </a:lnTo>
                  <a:lnTo>
                    <a:pt x="102" y="198"/>
                  </a:lnTo>
                  <a:lnTo>
                    <a:pt x="62" y="198"/>
                  </a:lnTo>
                  <a:lnTo>
                    <a:pt x="28" y="204"/>
                  </a:lnTo>
                  <a:lnTo>
                    <a:pt x="23" y="204"/>
                  </a:lnTo>
                  <a:lnTo>
                    <a:pt x="23" y="198"/>
                  </a:lnTo>
                  <a:lnTo>
                    <a:pt x="28" y="198"/>
                  </a:lnTo>
                  <a:lnTo>
                    <a:pt x="28" y="192"/>
                  </a:lnTo>
                  <a:lnTo>
                    <a:pt x="23" y="192"/>
                  </a:lnTo>
                  <a:lnTo>
                    <a:pt x="23" y="187"/>
                  </a:lnTo>
                  <a:lnTo>
                    <a:pt x="28" y="181"/>
                  </a:lnTo>
                  <a:lnTo>
                    <a:pt x="23" y="181"/>
                  </a:lnTo>
                  <a:lnTo>
                    <a:pt x="23" y="175"/>
                  </a:lnTo>
                  <a:lnTo>
                    <a:pt x="17" y="175"/>
                  </a:lnTo>
                  <a:lnTo>
                    <a:pt x="11" y="175"/>
                  </a:lnTo>
                  <a:lnTo>
                    <a:pt x="11" y="170"/>
                  </a:lnTo>
                  <a:lnTo>
                    <a:pt x="6" y="17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227">
              <a:extLst>
                <a:ext uri="{FF2B5EF4-FFF2-40B4-BE49-F238E27FC236}">
                  <a16:creationId xmlns:a16="http://schemas.microsoft.com/office/drawing/2014/main" id="{2CA5538C-CBF8-A5CE-F4AA-FDDEBB7D68D2}"/>
                </a:ext>
              </a:extLst>
            </p:cNvPr>
            <p:cNvSpPr>
              <a:spLocks/>
            </p:cNvSpPr>
            <p:nvPr/>
          </p:nvSpPr>
          <p:spPr bwMode="auto">
            <a:xfrm>
              <a:off x="3246" y="1808"/>
              <a:ext cx="193" cy="187"/>
            </a:xfrm>
            <a:custGeom>
              <a:avLst/>
              <a:gdLst>
                <a:gd name="T0" fmla="*/ 130 w 193"/>
                <a:gd name="T1" fmla="*/ 0 h 187"/>
                <a:gd name="T2" fmla="*/ 164 w 193"/>
                <a:gd name="T3" fmla="*/ 62 h 187"/>
                <a:gd name="T4" fmla="*/ 176 w 193"/>
                <a:gd name="T5" fmla="*/ 79 h 187"/>
                <a:gd name="T6" fmla="*/ 193 w 193"/>
                <a:gd name="T7" fmla="*/ 107 h 187"/>
                <a:gd name="T8" fmla="*/ 79 w 193"/>
                <a:gd name="T9" fmla="*/ 170 h 187"/>
                <a:gd name="T10" fmla="*/ 51 w 193"/>
                <a:gd name="T11" fmla="*/ 187 h 187"/>
                <a:gd name="T12" fmla="*/ 17 w 193"/>
                <a:gd name="T13" fmla="*/ 119 h 187"/>
                <a:gd name="T14" fmla="*/ 0 w 193"/>
                <a:gd name="T15" fmla="*/ 102 h 187"/>
                <a:gd name="T16" fmla="*/ 85 w 193"/>
                <a:gd name="T17" fmla="*/ 51 h 187"/>
                <a:gd name="T18" fmla="*/ 74 w 193"/>
                <a:gd name="T19" fmla="*/ 28 h 187"/>
                <a:gd name="T20" fmla="*/ 130 w 193"/>
                <a:gd name="T2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87">
                  <a:moveTo>
                    <a:pt x="130" y="0"/>
                  </a:moveTo>
                  <a:lnTo>
                    <a:pt x="164" y="62"/>
                  </a:lnTo>
                  <a:lnTo>
                    <a:pt x="176" y="79"/>
                  </a:lnTo>
                  <a:lnTo>
                    <a:pt x="193" y="107"/>
                  </a:lnTo>
                  <a:lnTo>
                    <a:pt x="79" y="170"/>
                  </a:lnTo>
                  <a:lnTo>
                    <a:pt x="51" y="187"/>
                  </a:lnTo>
                  <a:lnTo>
                    <a:pt x="17" y="119"/>
                  </a:lnTo>
                  <a:lnTo>
                    <a:pt x="0" y="102"/>
                  </a:lnTo>
                  <a:lnTo>
                    <a:pt x="85" y="51"/>
                  </a:lnTo>
                  <a:lnTo>
                    <a:pt x="74" y="28"/>
                  </a:lnTo>
                  <a:lnTo>
                    <a:pt x="13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228">
              <a:extLst>
                <a:ext uri="{FF2B5EF4-FFF2-40B4-BE49-F238E27FC236}">
                  <a16:creationId xmlns:a16="http://schemas.microsoft.com/office/drawing/2014/main" id="{9C9486D2-9086-FD46-D303-4FCD2A9704AD}"/>
                </a:ext>
              </a:extLst>
            </p:cNvPr>
            <p:cNvSpPr>
              <a:spLocks/>
            </p:cNvSpPr>
            <p:nvPr/>
          </p:nvSpPr>
          <p:spPr bwMode="auto">
            <a:xfrm>
              <a:off x="3512" y="1734"/>
              <a:ext cx="210" cy="176"/>
            </a:xfrm>
            <a:custGeom>
              <a:avLst/>
              <a:gdLst>
                <a:gd name="T0" fmla="*/ 114 w 210"/>
                <a:gd name="T1" fmla="*/ 0 h 176"/>
                <a:gd name="T2" fmla="*/ 131 w 210"/>
                <a:gd name="T3" fmla="*/ 34 h 176"/>
                <a:gd name="T4" fmla="*/ 148 w 210"/>
                <a:gd name="T5" fmla="*/ 68 h 176"/>
                <a:gd name="T6" fmla="*/ 159 w 210"/>
                <a:gd name="T7" fmla="*/ 62 h 176"/>
                <a:gd name="T8" fmla="*/ 176 w 210"/>
                <a:gd name="T9" fmla="*/ 91 h 176"/>
                <a:gd name="T10" fmla="*/ 187 w 210"/>
                <a:gd name="T11" fmla="*/ 108 h 176"/>
                <a:gd name="T12" fmla="*/ 210 w 210"/>
                <a:gd name="T13" fmla="*/ 147 h 176"/>
                <a:gd name="T14" fmla="*/ 176 w 210"/>
                <a:gd name="T15" fmla="*/ 164 h 176"/>
                <a:gd name="T16" fmla="*/ 148 w 210"/>
                <a:gd name="T17" fmla="*/ 176 h 176"/>
                <a:gd name="T18" fmla="*/ 136 w 210"/>
                <a:gd name="T19" fmla="*/ 159 h 176"/>
                <a:gd name="T20" fmla="*/ 136 w 210"/>
                <a:gd name="T21" fmla="*/ 153 h 176"/>
                <a:gd name="T22" fmla="*/ 125 w 210"/>
                <a:gd name="T23" fmla="*/ 136 h 176"/>
                <a:gd name="T24" fmla="*/ 119 w 210"/>
                <a:gd name="T25" fmla="*/ 130 h 176"/>
                <a:gd name="T26" fmla="*/ 108 w 210"/>
                <a:gd name="T27" fmla="*/ 136 h 176"/>
                <a:gd name="T28" fmla="*/ 102 w 210"/>
                <a:gd name="T29" fmla="*/ 136 h 176"/>
                <a:gd name="T30" fmla="*/ 80 w 210"/>
                <a:gd name="T31" fmla="*/ 153 h 176"/>
                <a:gd name="T32" fmla="*/ 57 w 210"/>
                <a:gd name="T33" fmla="*/ 164 h 176"/>
                <a:gd name="T34" fmla="*/ 46 w 210"/>
                <a:gd name="T35" fmla="*/ 159 h 176"/>
                <a:gd name="T36" fmla="*/ 46 w 210"/>
                <a:gd name="T37" fmla="*/ 153 h 176"/>
                <a:gd name="T38" fmla="*/ 46 w 210"/>
                <a:gd name="T39" fmla="*/ 147 h 176"/>
                <a:gd name="T40" fmla="*/ 51 w 210"/>
                <a:gd name="T41" fmla="*/ 147 h 176"/>
                <a:gd name="T42" fmla="*/ 51 w 210"/>
                <a:gd name="T43" fmla="*/ 142 h 176"/>
                <a:gd name="T44" fmla="*/ 57 w 210"/>
                <a:gd name="T45" fmla="*/ 136 h 176"/>
                <a:gd name="T46" fmla="*/ 57 w 210"/>
                <a:gd name="T47" fmla="*/ 130 h 176"/>
                <a:gd name="T48" fmla="*/ 51 w 210"/>
                <a:gd name="T49" fmla="*/ 130 h 176"/>
                <a:gd name="T50" fmla="*/ 46 w 210"/>
                <a:gd name="T51" fmla="*/ 130 h 176"/>
                <a:gd name="T52" fmla="*/ 40 w 210"/>
                <a:gd name="T53" fmla="*/ 130 h 176"/>
                <a:gd name="T54" fmla="*/ 34 w 210"/>
                <a:gd name="T55" fmla="*/ 125 h 176"/>
                <a:gd name="T56" fmla="*/ 29 w 210"/>
                <a:gd name="T57" fmla="*/ 125 h 176"/>
                <a:gd name="T58" fmla="*/ 29 w 210"/>
                <a:gd name="T59" fmla="*/ 119 h 176"/>
                <a:gd name="T60" fmla="*/ 34 w 210"/>
                <a:gd name="T61" fmla="*/ 119 h 176"/>
                <a:gd name="T62" fmla="*/ 23 w 210"/>
                <a:gd name="T63" fmla="*/ 113 h 176"/>
                <a:gd name="T64" fmla="*/ 17 w 210"/>
                <a:gd name="T65" fmla="*/ 108 h 176"/>
                <a:gd name="T66" fmla="*/ 12 w 210"/>
                <a:gd name="T67" fmla="*/ 102 h 176"/>
                <a:gd name="T68" fmla="*/ 17 w 210"/>
                <a:gd name="T69" fmla="*/ 102 h 176"/>
                <a:gd name="T70" fmla="*/ 23 w 210"/>
                <a:gd name="T71" fmla="*/ 96 h 176"/>
                <a:gd name="T72" fmla="*/ 29 w 210"/>
                <a:gd name="T73" fmla="*/ 91 h 176"/>
                <a:gd name="T74" fmla="*/ 29 w 210"/>
                <a:gd name="T75" fmla="*/ 85 h 176"/>
                <a:gd name="T76" fmla="*/ 23 w 210"/>
                <a:gd name="T77" fmla="*/ 85 h 176"/>
                <a:gd name="T78" fmla="*/ 17 w 210"/>
                <a:gd name="T79" fmla="*/ 79 h 176"/>
                <a:gd name="T80" fmla="*/ 17 w 210"/>
                <a:gd name="T81" fmla="*/ 74 h 176"/>
                <a:gd name="T82" fmla="*/ 12 w 210"/>
                <a:gd name="T83" fmla="*/ 79 h 176"/>
                <a:gd name="T84" fmla="*/ 6 w 210"/>
                <a:gd name="T85" fmla="*/ 79 h 176"/>
                <a:gd name="T86" fmla="*/ 0 w 210"/>
                <a:gd name="T87" fmla="*/ 74 h 176"/>
                <a:gd name="T88" fmla="*/ 0 w 210"/>
                <a:gd name="T89" fmla="*/ 68 h 176"/>
                <a:gd name="T90" fmla="*/ 0 w 210"/>
                <a:gd name="T91" fmla="*/ 62 h 176"/>
                <a:gd name="T92" fmla="*/ 6 w 210"/>
                <a:gd name="T93" fmla="*/ 57 h 176"/>
                <a:gd name="T94" fmla="*/ 6 w 210"/>
                <a:gd name="T95" fmla="*/ 51 h 176"/>
                <a:gd name="T96" fmla="*/ 6 w 210"/>
                <a:gd name="T97" fmla="*/ 45 h 176"/>
                <a:gd name="T98" fmla="*/ 0 w 210"/>
                <a:gd name="T99" fmla="*/ 40 h 176"/>
                <a:gd name="T100" fmla="*/ 6 w 210"/>
                <a:gd name="T101" fmla="*/ 34 h 176"/>
                <a:gd name="T102" fmla="*/ 12 w 210"/>
                <a:gd name="T103" fmla="*/ 34 h 176"/>
                <a:gd name="T104" fmla="*/ 12 w 210"/>
                <a:gd name="T105" fmla="*/ 28 h 176"/>
                <a:gd name="T106" fmla="*/ 6 w 210"/>
                <a:gd name="T107" fmla="*/ 28 h 176"/>
                <a:gd name="T108" fmla="*/ 6 w 210"/>
                <a:gd name="T109" fmla="*/ 23 h 176"/>
                <a:gd name="T110" fmla="*/ 34 w 210"/>
                <a:gd name="T111" fmla="*/ 17 h 176"/>
                <a:gd name="T112" fmla="*/ 51 w 210"/>
                <a:gd name="T113" fmla="*/ 11 h 176"/>
                <a:gd name="T114" fmla="*/ 91 w 210"/>
                <a:gd name="T115" fmla="*/ 6 h 176"/>
                <a:gd name="T116" fmla="*/ 97 w 210"/>
                <a:gd name="T117" fmla="*/ 6 h 176"/>
                <a:gd name="T118" fmla="*/ 114 w 210"/>
                <a:gd name="T1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76">
                  <a:moveTo>
                    <a:pt x="114" y="0"/>
                  </a:moveTo>
                  <a:lnTo>
                    <a:pt x="131" y="34"/>
                  </a:lnTo>
                  <a:lnTo>
                    <a:pt x="148" y="68"/>
                  </a:lnTo>
                  <a:lnTo>
                    <a:pt x="159" y="62"/>
                  </a:lnTo>
                  <a:lnTo>
                    <a:pt x="176" y="91"/>
                  </a:lnTo>
                  <a:lnTo>
                    <a:pt x="187" y="108"/>
                  </a:lnTo>
                  <a:lnTo>
                    <a:pt x="210" y="147"/>
                  </a:lnTo>
                  <a:lnTo>
                    <a:pt x="176" y="164"/>
                  </a:lnTo>
                  <a:lnTo>
                    <a:pt x="148" y="176"/>
                  </a:lnTo>
                  <a:lnTo>
                    <a:pt x="136" y="159"/>
                  </a:lnTo>
                  <a:lnTo>
                    <a:pt x="136" y="153"/>
                  </a:lnTo>
                  <a:lnTo>
                    <a:pt x="125" y="136"/>
                  </a:lnTo>
                  <a:lnTo>
                    <a:pt x="119" y="130"/>
                  </a:lnTo>
                  <a:lnTo>
                    <a:pt x="108" y="136"/>
                  </a:lnTo>
                  <a:lnTo>
                    <a:pt x="102" y="136"/>
                  </a:lnTo>
                  <a:lnTo>
                    <a:pt x="80" y="153"/>
                  </a:lnTo>
                  <a:lnTo>
                    <a:pt x="57" y="164"/>
                  </a:lnTo>
                  <a:lnTo>
                    <a:pt x="46" y="159"/>
                  </a:lnTo>
                  <a:lnTo>
                    <a:pt x="46" y="153"/>
                  </a:lnTo>
                  <a:lnTo>
                    <a:pt x="46" y="147"/>
                  </a:lnTo>
                  <a:lnTo>
                    <a:pt x="51" y="147"/>
                  </a:lnTo>
                  <a:lnTo>
                    <a:pt x="51" y="142"/>
                  </a:lnTo>
                  <a:lnTo>
                    <a:pt x="57" y="136"/>
                  </a:lnTo>
                  <a:lnTo>
                    <a:pt x="57" y="130"/>
                  </a:lnTo>
                  <a:lnTo>
                    <a:pt x="51" y="130"/>
                  </a:lnTo>
                  <a:lnTo>
                    <a:pt x="46" y="130"/>
                  </a:lnTo>
                  <a:lnTo>
                    <a:pt x="40" y="130"/>
                  </a:lnTo>
                  <a:lnTo>
                    <a:pt x="34" y="125"/>
                  </a:lnTo>
                  <a:lnTo>
                    <a:pt x="29" y="125"/>
                  </a:lnTo>
                  <a:lnTo>
                    <a:pt x="29" y="119"/>
                  </a:lnTo>
                  <a:lnTo>
                    <a:pt x="34" y="119"/>
                  </a:lnTo>
                  <a:lnTo>
                    <a:pt x="23" y="113"/>
                  </a:lnTo>
                  <a:lnTo>
                    <a:pt x="17" y="108"/>
                  </a:lnTo>
                  <a:lnTo>
                    <a:pt x="12" y="102"/>
                  </a:lnTo>
                  <a:lnTo>
                    <a:pt x="17" y="102"/>
                  </a:lnTo>
                  <a:lnTo>
                    <a:pt x="23" y="96"/>
                  </a:lnTo>
                  <a:lnTo>
                    <a:pt x="29" y="91"/>
                  </a:lnTo>
                  <a:lnTo>
                    <a:pt x="29" y="85"/>
                  </a:lnTo>
                  <a:lnTo>
                    <a:pt x="23" y="85"/>
                  </a:lnTo>
                  <a:lnTo>
                    <a:pt x="17" y="79"/>
                  </a:lnTo>
                  <a:lnTo>
                    <a:pt x="17" y="74"/>
                  </a:lnTo>
                  <a:lnTo>
                    <a:pt x="12" y="79"/>
                  </a:lnTo>
                  <a:lnTo>
                    <a:pt x="6" y="79"/>
                  </a:lnTo>
                  <a:lnTo>
                    <a:pt x="0" y="74"/>
                  </a:lnTo>
                  <a:lnTo>
                    <a:pt x="0" y="68"/>
                  </a:lnTo>
                  <a:lnTo>
                    <a:pt x="0" y="62"/>
                  </a:lnTo>
                  <a:lnTo>
                    <a:pt x="6" y="57"/>
                  </a:lnTo>
                  <a:lnTo>
                    <a:pt x="6" y="51"/>
                  </a:lnTo>
                  <a:lnTo>
                    <a:pt x="6" y="45"/>
                  </a:lnTo>
                  <a:lnTo>
                    <a:pt x="0" y="40"/>
                  </a:lnTo>
                  <a:lnTo>
                    <a:pt x="6" y="34"/>
                  </a:lnTo>
                  <a:lnTo>
                    <a:pt x="12" y="34"/>
                  </a:lnTo>
                  <a:lnTo>
                    <a:pt x="12" y="28"/>
                  </a:lnTo>
                  <a:lnTo>
                    <a:pt x="6" y="28"/>
                  </a:lnTo>
                  <a:lnTo>
                    <a:pt x="6" y="23"/>
                  </a:lnTo>
                  <a:lnTo>
                    <a:pt x="34" y="17"/>
                  </a:lnTo>
                  <a:lnTo>
                    <a:pt x="51" y="11"/>
                  </a:lnTo>
                  <a:lnTo>
                    <a:pt x="91" y="6"/>
                  </a:lnTo>
                  <a:lnTo>
                    <a:pt x="97" y="6"/>
                  </a:lnTo>
                  <a:lnTo>
                    <a:pt x="11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229">
              <a:extLst>
                <a:ext uri="{FF2B5EF4-FFF2-40B4-BE49-F238E27FC236}">
                  <a16:creationId xmlns:a16="http://schemas.microsoft.com/office/drawing/2014/main" id="{E11F474B-4717-E40D-65D1-5032EB33675C}"/>
                </a:ext>
              </a:extLst>
            </p:cNvPr>
            <p:cNvSpPr>
              <a:spLocks/>
            </p:cNvSpPr>
            <p:nvPr/>
          </p:nvSpPr>
          <p:spPr bwMode="auto">
            <a:xfrm>
              <a:off x="3971" y="1955"/>
              <a:ext cx="222" cy="210"/>
            </a:xfrm>
            <a:custGeom>
              <a:avLst/>
              <a:gdLst>
                <a:gd name="T0" fmla="*/ 142 w 222"/>
                <a:gd name="T1" fmla="*/ 0 h 210"/>
                <a:gd name="T2" fmla="*/ 148 w 222"/>
                <a:gd name="T3" fmla="*/ 6 h 210"/>
                <a:gd name="T4" fmla="*/ 153 w 222"/>
                <a:gd name="T5" fmla="*/ 6 h 210"/>
                <a:gd name="T6" fmla="*/ 159 w 222"/>
                <a:gd name="T7" fmla="*/ 0 h 210"/>
                <a:gd name="T8" fmla="*/ 165 w 222"/>
                <a:gd name="T9" fmla="*/ 6 h 210"/>
                <a:gd name="T10" fmla="*/ 176 w 222"/>
                <a:gd name="T11" fmla="*/ 6 h 210"/>
                <a:gd name="T12" fmla="*/ 170 w 222"/>
                <a:gd name="T13" fmla="*/ 17 h 210"/>
                <a:gd name="T14" fmla="*/ 182 w 222"/>
                <a:gd name="T15" fmla="*/ 17 h 210"/>
                <a:gd name="T16" fmla="*/ 182 w 222"/>
                <a:gd name="T17" fmla="*/ 17 h 210"/>
                <a:gd name="T18" fmla="*/ 187 w 222"/>
                <a:gd name="T19" fmla="*/ 23 h 210"/>
                <a:gd name="T20" fmla="*/ 187 w 222"/>
                <a:gd name="T21" fmla="*/ 23 h 210"/>
                <a:gd name="T22" fmla="*/ 182 w 222"/>
                <a:gd name="T23" fmla="*/ 28 h 210"/>
                <a:gd name="T24" fmla="*/ 187 w 222"/>
                <a:gd name="T25" fmla="*/ 34 h 210"/>
                <a:gd name="T26" fmla="*/ 182 w 222"/>
                <a:gd name="T27" fmla="*/ 40 h 210"/>
                <a:gd name="T28" fmla="*/ 187 w 222"/>
                <a:gd name="T29" fmla="*/ 34 h 210"/>
                <a:gd name="T30" fmla="*/ 193 w 222"/>
                <a:gd name="T31" fmla="*/ 40 h 210"/>
                <a:gd name="T32" fmla="*/ 193 w 222"/>
                <a:gd name="T33" fmla="*/ 40 h 210"/>
                <a:gd name="T34" fmla="*/ 199 w 222"/>
                <a:gd name="T35" fmla="*/ 45 h 210"/>
                <a:gd name="T36" fmla="*/ 199 w 222"/>
                <a:gd name="T37" fmla="*/ 45 h 210"/>
                <a:gd name="T38" fmla="*/ 210 w 222"/>
                <a:gd name="T39" fmla="*/ 45 h 210"/>
                <a:gd name="T40" fmla="*/ 210 w 222"/>
                <a:gd name="T41" fmla="*/ 57 h 210"/>
                <a:gd name="T42" fmla="*/ 222 w 222"/>
                <a:gd name="T43" fmla="*/ 62 h 210"/>
                <a:gd name="T44" fmla="*/ 148 w 222"/>
                <a:gd name="T45" fmla="*/ 125 h 210"/>
                <a:gd name="T46" fmla="*/ 142 w 222"/>
                <a:gd name="T47" fmla="*/ 130 h 210"/>
                <a:gd name="T48" fmla="*/ 91 w 222"/>
                <a:gd name="T49" fmla="*/ 164 h 210"/>
                <a:gd name="T50" fmla="*/ 40 w 222"/>
                <a:gd name="T51" fmla="*/ 210 h 210"/>
                <a:gd name="T52" fmla="*/ 34 w 222"/>
                <a:gd name="T53" fmla="*/ 204 h 210"/>
                <a:gd name="T54" fmla="*/ 29 w 222"/>
                <a:gd name="T55" fmla="*/ 193 h 210"/>
                <a:gd name="T56" fmla="*/ 29 w 222"/>
                <a:gd name="T57" fmla="*/ 181 h 210"/>
                <a:gd name="T58" fmla="*/ 29 w 222"/>
                <a:gd name="T59" fmla="*/ 181 h 210"/>
                <a:gd name="T60" fmla="*/ 34 w 222"/>
                <a:gd name="T61" fmla="*/ 176 h 210"/>
                <a:gd name="T62" fmla="*/ 40 w 222"/>
                <a:gd name="T63" fmla="*/ 176 h 210"/>
                <a:gd name="T64" fmla="*/ 34 w 222"/>
                <a:gd name="T65" fmla="*/ 170 h 210"/>
                <a:gd name="T66" fmla="*/ 34 w 222"/>
                <a:gd name="T67" fmla="*/ 159 h 210"/>
                <a:gd name="T68" fmla="*/ 23 w 222"/>
                <a:gd name="T69" fmla="*/ 159 h 210"/>
                <a:gd name="T70" fmla="*/ 12 w 222"/>
                <a:gd name="T71" fmla="*/ 159 h 210"/>
                <a:gd name="T72" fmla="*/ 6 w 222"/>
                <a:gd name="T73" fmla="*/ 153 h 210"/>
                <a:gd name="T74" fmla="*/ 6 w 222"/>
                <a:gd name="T75" fmla="*/ 153 h 210"/>
                <a:gd name="T76" fmla="*/ 0 w 222"/>
                <a:gd name="T77" fmla="*/ 147 h 210"/>
                <a:gd name="T78" fmla="*/ 6 w 222"/>
                <a:gd name="T79" fmla="*/ 142 h 210"/>
                <a:gd name="T80" fmla="*/ 12 w 222"/>
                <a:gd name="T81" fmla="*/ 136 h 210"/>
                <a:gd name="T82" fmla="*/ 12 w 222"/>
                <a:gd name="T83" fmla="*/ 125 h 210"/>
                <a:gd name="T84" fmla="*/ 12 w 222"/>
                <a:gd name="T85" fmla="*/ 119 h 210"/>
                <a:gd name="T86" fmla="*/ 17 w 222"/>
                <a:gd name="T87" fmla="*/ 113 h 210"/>
                <a:gd name="T88" fmla="*/ 17 w 222"/>
                <a:gd name="T89" fmla="*/ 108 h 210"/>
                <a:gd name="T90" fmla="*/ 17 w 222"/>
                <a:gd name="T91" fmla="*/ 102 h 210"/>
                <a:gd name="T92" fmla="*/ 17 w 222"/>
                <a:gd name="T93" fmla="*/ 102 h 210"/>
                <a:gd name="T94" fmla="*/ 23 w 222"/>
                <a:gd name="T95" fmla="*/ 96 h 210"/>
                <a:gd name="T96" fmla="*/ 23 w 222"/>
                <a:gd name="T97" fmla="*/ 91 h 210"/>
                <a:gd name="T98" fmla="*/ 29 w 222"/>
                <a:gd name="T99" fmla="*/ 91 h 210"/>
                <a:gd name="T100" fmla="*/ 34 w 222"/>
                <a:gd name="T101" fmla="*/ 85 h 210"/>
                <a:gd name="T102" fmla="*/ 34 w 222"/>
                <a:gd name="T103" fmla="*/ 74 h 210"/>
                <a:gd name="T104" fmla="*/ 34 w 222"/>
                <a:gd name="T105" fmla="*/ 74 h 210"/>
                <a:gd name="T106" fmla="*/ 23 w 222"/>
                <a:gd name="T107" fmla="*/ 68 h 210"/>
                <a:gd name="T108" fmla="*/ 23 w 222"/>
                <a:gd name="T109" fmla="*/ 57 h 210"/>
                <a:gd name="T110" fmla="*/ 17 w 222"/>
                <a:gd name="T111" fmla="*/ 51 h 210"/>
                <a:gd name="T112" fmla="*/ 17 w 222"/>
                <a:gd name="T113" fmla="*/ 40 h 210"/>
                <a:gd name="T114" fmla="*/ 12 w 222"/>
                <a:gd name="T115" fmla="*/ 34 h 210"/>
                <a:gd name="T116" fmla="*/ 12 w 222"/>
                <a:gd name="T117" fmla="*/ 28 h 210"/>
                <a:gd name="T118" fmla="*/ 12 w 222"/>
                <a:gd name="T119" fmla="*/ 28 h 210"/>
                <a:gd name="T120" fmla="*/ 34 w 222"/>
                <a:gd name="T121" fmla="*/ 17 h 210"/>
                <a:gd name="T122" fmla="*/ 80 w 222"/>
                <a:gd name="T123"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2" h="210">
                  <a:moveTo>
                    <a:pt x="136" y="0"/>
                  </a:moveTo>
                  <a:lnTo>
                    <a:pt x="142" y="0"/>
                  </a:lnTo>
                  <a:lnTo>
                    <a:pt x="142" y="6"/>
                  </a:lnTo>
                  <a:lnTo>
                    <a:pt x="148" y="6"/>
                  </a:lnTo>
                  <a:lnTo>
                    <a:pt x="148" y="0"/>
                  </a:lnTo>
                  <a:lnTo>
                    <a:pt x="153" y="6"/>
                  </a:lnTo>
                  <a:lnTo>
                    <a:pt x="159" y="6"/>
                  </a:lnTo>
                  <a:lnTo>
                    <a:pt x="159" y="0"/>
                  </a:lnTo>
                  <a:lnTo>
                    <a:pt x="165" y="0"/>
                  </a:lnTo>
                  <a:lnTo>
                    <a:pt x="165" y="6"/>
                  </a:lnTo>
                  <a:lnTo>
                    <a:pt x="170" y="6"/>
                  </a:lnTo>
                  <a:lnTo>
                    <a:pt x="176" y="6"/>
                  </a:lnTo>
                  <a:lnTo>
                    <a:pt x="170" y="11"/>
                  </a:lnTo>
                  <a:lnTo>
                    <a:pt x="170" y="17"/>
                  </a:lnTo>
                  <a:lnTo>
                    <a:pt x="176" y="17"/>
                  </a:lnTo>
                  <a:lnTo>
                    <a:pt x="182" y="17"/>
                  </a:lnTo>
                  <a:lnTo>
                    <a:pt x="182" y="23"/>
                  </a:lnTo>
                  <a:lnTo>
                    <a:pt x="182" y="17"/>
                  </a:lnTo>
                  <a:lnTo>
                    <a:pt x="182" y="23"/>
                  </a:lnTo>
                  <a:lnTo>
                    <a:pt x="187" y="23"/>
                  </a:lnTo>
                  <a:lnTo>
                    <a:pt x="182" y="23"/>
                  </a:lnTo>
                  <a:lnTo>
                    <a:pt x="187" y="23"/>
                  </a:lnTo>
                  <a:lnTo>
                    <a:pt x="187" y="28"/>
                  </a:lnTo>
                  <a:lnTo>
                    <a:pt x="182" y="28"/>
                  </a:lnTo>
                  <a:lnTo>
                    <a:pt x="182" y="34"/>
                  </a:lnTo>
                  <a:lnTo>
                    <a:pt x="187" y="34"/>
                  </a:lnTo>
                  <a:lnTo>
                    <a:pt x="182" y="34"/>
                  </a:lnTo>
                  <a:lnTo>
                    <a:pt x="182" y="40"/>
                  </a:lnTo>
                  <a:lnTo>
                    <a:pt x="187" y="40"/>
                  </a:lnTo>
                  <a:lnTo>
                    <a:pt x="187" y="34"/>
                  </a:lnTo>
                  <a:lnTo>
                    <a:pt x="187" y="40"/>
                  </a:lnTo>
                  <a:lnTo>
                    <a:pt x="193" y="40"/>
                  </a:lnTo>
                  <a:lnTo>
                    <a:pt x="193" y="34"/>
                  </a:lnTo>
                  <a:lnTo>
                    <a:pt x="193" y="40"/>
                  </a:lnTo>
                  <a:lnTo>
                    <a:pt x="199" y="40"/>
                  </a:lnTo>
                  <a:lnTo>
                    <a:pt x="199" y="45"/>
                  </a:lnTo>
                  <a:lnTo>
                    <a:pt x="205" y="45"/>
                  </a:lnTo>
                  <a:lnTo>
                    <a:pt x="199" y="45"/>
                  </a:lnTo>
                  <a:lnTo>
                    <a:pt x="205" y="45"/>
                  </a:lnTo>
                  <a:lnTo>
                    <a:pt x="210" y="45"/>
                  </a:lnTo>
                  <a:lnTo>
                    <a:pt x="210" y="51"/>
                  </a:lnTo>
                  <a:lnTo>
                    <a:pt x="210" y="57"/>
                  </a:lnTo>
                  <a:lnTo>
                    <a:pt x="216" y="57"/>
                  </a:lnTo>
                  <a:lnTo>
                    <a:pt x="222" y="62"/>
                  </a:lnTo>
                  <a:lnTo>
                    <a:pt x="170" y="108"/>
                  </a:lnTo>
                  <a:lnTo>
                    <a:pt x="148" y="125"/>
                  </a:lnTo>
                  <a:lnTo>
                    <a:pt x="142" y="125"/>
                  </a:lnTo>
                  <a:lnTo>
                    <a:pt x="142" y="130"/>
                  </a:lnTo>
                  <a:lnTo>
                    <a:pt x="102" y="159"/>
                  </a:lnTo>
                  <a:lnTo>
                    <a:pt x="91" y="164"/>
                  </a:lnTo>
                  <a:lnTo>
                    <a:pt x="46" y="210"/>
                  </a:lnTo>
                  <a:lnTo>
                    <a:pt x="40" y="210"/>
                  </a:lnTo>
                  <a:lnTo>
                    <a:pt x="34" y="210"/>
                  </a:lnTo>
                  <a:lnTo>
                    <a:pt x="34" y="204"/>
                  </a:lnTo>
                  <a:lnTo>
                    <a:pt x="34" y="198"/>
                  </a:lnTo>
                  <a:lnTo>
                    <a:pt x="29" y="193"/>
                  </a:lnTo>
                  <a:lnTo>
                    <a:pt x="29" y="187"/>
                  </a:lnTo>
                  <a:lnTo>
                    <a:pt x="29" y="181"/>
                  </a:lnTo>
                  <a:lnTo>
                    <a:pt x="34" y="181"/>
                  </a:lnTo>
                  <a:lnTo>
                    <a:pt x="29" y="181"/>
                  </a:lnTo>
                  <a:lnTo>
                    <a:pt x="29" y="176"/>
                  </a:lnTo>
                  <a:lnTo>
                    <a:pt x="34" y="176"/>
                  </a:lnTo>
                  <a:lnTo>
                    <a:pt x="40" y="170"/>
                  </a:lnTo>
                  <a:lnTo>
                    <a:pt x="40" y="176"/>
                  </a:lnTo>
                  <a:lnTo>
                    <a:pt x="40" y="170"/>
                  </a:lnTo>
                  <a:lnTo>
                    <a:pt x="34" y="170"/>
                  </a:lnTo>
                  <a:lnTo>
                    <a:pt x="34" y="164"/>
                  </a:lnTo>
                  <a:lnTo>
                    <a:pt x="34" y="159"/>
                  </a:lnTo>
                  <a:lnTo>
                    <a:pt x="29" y="159"/>
                  </a:lnTo>
                  <a:lnTo>
                    <a:pt x="23" y="159"/>
                  </a:lnTo>
                  <a:lnTo>
                    <a:pt x="17" y="159"/>
                  </a:lnTo>
                  <a:lnTo>
                    <a:pt x="12" y="159"/>
                  </a:lnTo>
                  <a:lnTo>
                    <a:pt x="6" y="159"/>
                  </a:lnTo>
                  <a:lnTo>
                    <a:pt x="6" y="153"/>
                  </a:lnTo>
                  <a:lnTo>
                    <a:pt x="6" y="159"/>
                  </a:lnTo>
                  <a:lnTo>
                    <a:pt x="6" y="153"/>
                  </a:lnTo>
                  <a:lnTo>
                    <a:pt x="0" y="153"/>
                  </a:lnTo>
                  <a:lnTo>
                    <a:pt x="0" y="147"/>
                  </a:lnTo>
                  <a:lnTo>
                    <a:pt x="0" y="142"/>
                  </a:lnTo>
                  <a:lnTo>
                    <a:pt x="6" y="142"/>
                  </a:lnTo>
                  <a:lnTo>
                    <a:pt x="6" y="136"/>
                  </a:lnTo>
                  <a:lnTo>
                    <a:pt x="12" y="136"/>
                  </a:lnTo>
                  <a:lnTo>
                    <a:pt x="12" y="130"/>
                  </a:lnTo>
                  <a:lnTo>
                    <a:pt x="12" y="125"/>
                  </a:lnTo>
                  <a:lnTo>
                    <a:pt x="6" y="119"/>
                  </a:lnTo>
                  <a:lnTo>
                    <a:pt x="12" y="119"/>
                  </a:lnTo>
                  <a:lnTo>
                    <a:pt x="12" y="113"/>
                  </a:lnTo>
                  <a:lnTo>
                    <a:pt x="17" y="113"/>
                  </a:lnTo>
                  <a:lnTo>
                    <a:pt x="12" y="108"/>
                  </a:lnTo>
                  <a:lnTo>
                    <a:pt x="17" y="108"/>
                  </a:lnTo>
                  <a:lnTo>
                    <a:pt x="12" y="108"/>
                  </a:lnTo>
                  <a:lnTo>
                    <a:pt x="17" y="102"/>
                  </a:lnTo>
                  <a:lnTo>
                    <a:pt x="12" y="102"/>
                  </a:lnTo>
                  <a:lnTo>
                    <a:pt x="17" y="102"/>
                  </a:lnTo>
                  <a:lnTo>
                    <a:pt x="17" y="96"/>
                  </a:lnTo>
                  <a:lnTo>
                    <a:pt x="23" y="96"/>
                  </a:lnTo>
                  <a:lnTo>
                    <a:pt x="17" y="96"/>
                  </a:lnTo>
                  <a:lnTo>
                    <a:pt x="23" y="91"/>
                  </a:lnTo>
                  <a:lnTo>
                    <a:pt x="29" y="96"/>
                  </a:lnTo>
                  <a:lnTo>
                    <a:pt x="29" y="91"/>
                  </a:lnTo>
                  <a:lnTo>
                    <a:pt x="29" y="85"/>
                  </a:lnTo>
                  <a:lnTo>
                    <a:pt x="34" y="85"/>
                  </a:lnTo>
                  <a:lnTo>
                    <a:pt x="34" y="79"/>
                  </a:lnTo>
                  <a:lnTo>
                    <a:pt x="34" y="74"/>
                  </a:lnTo>
                  <a:lnTo>
                    <a:pt x="29" y="74"/>
                  </a:lnTo>
                  <a:lnTo>
                    <a:pt x="34" y="74"/>
                  </a:lnTo>
                  <a:lnTo>
                    <a:pt x="29" y="68"/>
                  </a:lnTo>
                  <a:lnTo>
                    <a:pt x="23" y="68"/>
                  </a:lnTo>
                  <a:lnTo>
                    <a:pt x="23" y="62"/>
                  </a:lnTo>
                  <a:lnTo>
                    <a:pt x="23" y="57"/>
                  </a:lnTo>
                  <a:lnTo>
                    <a:pt x="17" y="57"/>
                  </a:lnTo>
                  <a:lnTo>
                    <a:pt x="17" y="51"/>
                  </a:lnTo>
                  <a:lnTo>
                    <a:pt x="17" y="45"/>
                  </a:lnTo>
                  <a:lnTo>
                    <a:pt x="17" y="40"/>
                  </a:lnTo>
                  <a:lnTo>
                    <a:pt x="12" y="40"/>
                  </a:lnTo>
                  <a:lnTo>
                    <a:pt x="12" y="34"/>
                  </a:lnTo>
                  <a:lnTo>
                    <a:pt x="17" y="34"/>
                  </a:lnTo>
                  <a:lnTo>
                    <a:pt x="12" y="28"/>
                  </a:lnTo>
                  <a:lnTo>
                    <a:pt x="12" y="34"/>
                  </a:lnTo>
                  <a:lnTo>
                    <a:pt x="12" y="28"/>
                  </a:lnTo>
                  <a:lnTo>
                    <a:pt x="12" y="23"/>
                  </a:lnTo>
                  <a:lnTo>
                    <a:pt x="34" y="17"/>
                  </a:lnTo>
                  <a:lnTo>
                    <a:pt x="34" y="11"/>
                  </a:lnTo>
                  <a:lnTo>
                    <a:pt x="80" y="6"/>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230">
              <a:extLst>
                <a:ext uri="{FF2B5EF4-FFF2-40B4-BE49-F238E27FC236}">
                  <a16:creationId xmlns:a16="http://schemas.microsoft.com/office/drawing/2014/main" id="{068EF7D7-B1E8-A5D9-AA03-C6234806DF97}"/>
                </a:ext>
              </a:extLst>
            </p:cNvPr>
            <p:cNvSpPr>
              <a:spLocks/>
            </p:cNvSpPr>
            <p:nvPr/>
          </p:nvSpPr>
          <p:spPr bwMode="auto">
            <a:xfrm>
              <a:off x="3773" y="1552"/>
              <a:ext cx="125" cy="159"/>
            </a:xfrm>
            <a:custGeom>
              <a:avLst/>
              <a:gdLst>
                <a:gd name="T0" fmla="*/ 6 w 125"/>
                <a:gd name="T1" fmla="*/ 12 h 159"/>
                <a:gd name="T2" fmla="*/ 40 w 125"/>
                <a:gd name="T3" fmla="*/ 12 h 159"/>
                <a:gd name="T4" fmla="*/ 62 w 125"/>
                <a:gd name="T5" fmla="*/ 12 h 159"/>
                <a:gd name="T6" fmla="*/ 62 w 125"/>
                <a:gd name="T7" fmla="*/ 0 h 159"/>
                <a:gd name="T8" fmla="*/ 96 w 125"/>
                <a:gd name="T9" fmla="*/ 6 h 159"/>
                <a:gd name="T10" fmla="*/ 125 w 125"/>
                <a:gd name="T11" fmla="*/ 6 h 159"/>
                <a:gd name="T12" fmla="*/ 125 w 125"/>
                <a:gd name="T13" fmla="*/ 63 h 159"/>
                <a:gd name="T14" fmla="*/ 125 w 125"/>
                <a:gd name="T15" fmla="*/ 91 h 159"/>
                <a:gd name="T16" fmla="*/ 119 w 125"/>
                <a:gd name="T17" fmla="*/ 120 h 159"/>
                <a:gd name="T18" fmla="*/ 119 w 125"/>
                <a:gd name="T19" fmla="*/ 131 h 159"/>
                <a:gd name="T20" fmla="*/ 119 w 125"/>
                <a:gd name="T21" fmla="*/ 159 h 159"/>
                <a:gd name="T22" fmla="*/ 102 w 125"/>
                <a:gd name="T23" fmla="*/ 159 h 159"/>
                <a:gd name="T24" fmla="*/ 91 w 125"/>
                <a:gd name="T25" fmla="*/ 159 h 159"/>
                <a:gd name="T26" fmla="*/ 74 w 125"/>
                <a:gd name="T27" fmla="*/ 154 h 159"/>
                <a:gd name="T28" fmla="*/ 23 w 125"/>
                <a:gd name="T29" fmla="*/ 154 h 159"/>
                <a:gd name="T30" fmla="*/ 23 w 125"/>
                <a:gd name="T31" fmla="*/ 148 h 159"/>
                <a:gd name="T32" fmla="*/ 23 w 125"/>
                <a:gd name="T33" fmla="*/ 142 h 159"/>
                <a:gd name="T34" fmla="*/ 28 w 125"/>
                <a:gd name="T35" fmla="*/ 137 h 159"/>
                <a:gd name="T36" fmla="*/ 23 w 125"/>
                <a:gd name="T37" fmla="*/ 137 h 159"/>
                <a:gd name="T38" fmla="*/ 17 w 125"/>
                <a:gd name="T39" fmla="*/ 137 h 159"/>
                <a:gd name="T40" fmla="*/ 17 w 125"/>
                <a:gd name="T41" fmla="*/ 131 h 159"/>
                <a:gd name="T42" fmla="*/ 11 w 125"/>
                <a:gd name="T43" fmla="*/ 131 h 159"/>
                <a:gd name="T44" fmla="*/ 11 w 125"/>
                <a:gd name="T45" fmla="*/ 125 h 159"/>
                <a:gd name="T46" fmla="*/ 11 w 125"/>
                <a:gd name="T47" fmla="*/ 120 h 159"/>
                <a:gd name="T48" fmla="*/ 6 w 125"/>
                <a:gd name="T49" fmla="*/ 120 h 159"/>
                <a:gd name="T50" fmla="*/ 6 w 125"/>
                <a:gd name="T51" fmla="*/ 114 h 159"/>
                <a:gd name="T52" fmla="*/ 6 w 125"/>
                <a:gd name="T53" fmla="*/ 108 h 159"/>
                <a:gd name="T54" fmla="*/ 6 w 125"/>
                <a:gd name="T55" fmla="*/ 103 h 159"/>
                <a:gd name="T56" fmla="*/ 6 w 125"/>
                <a:gd name="T57" fmla="*/ 97 h 159"/>
                <a:gd name="T58" fmla="*/ 6 w 125"/>
                <a:gd name="T59" fmla="*/ 103 h 159"/>
                <a:gd name="T60" fmla="*/ 6 w 125"/>
                <a:gd name="T61" fmla="*/ 97 h 159"/>
                <a:gd name="T62" fmla="*/ 0 w 125"/>
                <a:gd name="T63" fmla="*/ 97 h 159"/>
                <a:gd name="T64" fmla="*/ 6 w 125"/>
                <a:gd name="T65" fmla="*/ 63 h 159"/>
                <a:gd name="T66" fmla="*/ 6 w 125"/>
                <a:gd name="T67" fmla="*/ 46 h 159"/>
                <a:gd name="T68" fmla="*/ 6 w 125"/>
                <a:gd name="T69" fmla="*/ 29 h 159"/>
                <a:gd name="T70" fmla="*/ 6 w 125"/>
                <a:gd name="T71" fmla="*/ 1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59">
                  <a:moveTo>
                    <a:pt x="6" y="12"/>
                  </a:moveTo>
                  <a:lnTo>
                    <a:pt x="40" y="12"/>
                  </a:lnTo>
                  <a:lnTo>
                    <a:pt x="62" y="12"/>
                  </a:lnTo>
                  <a:lnTo>
                    <a:pt x="62" y="0"/>
                  </a:lnTo>
                  <a:lnTo>
                    <a:pt x="96" y="6"/>
                  </a:lnTo>
                  <a:lnTo>
                    <a:pt x="125" y="6"/>
                  </a:lnTo>
                  <a:lnTo>
                    <a:pt x="125" y="63"/>
                  </a:lnTo>
                  <a:lnTo>
                    <a:pt x="125" y="91"/>
                  </a:lnTo>
                  <a:lnTo>
                    <a:pt x="119" y="120"/>
                  </a:lnTo>
                  <a:lnTo>
                    <a:pt x="119" y="131"/>
                  </a:lnTo>
                  <a:lnTo>
                    <a:pt x="119" y="159"/>
                  </a:lnTo>
                  <a:lnTo>
                    <a:pt x="102" y="159"/>
                  </a:lnTo>
                  <a:lnTo>
                    <a:pt x="91" y="159"/>
                  </a:lnTo>
                  <a:lnTo>
                    <a:pt x="74" y="154"/>
                  </a:lnTo>
                  <a:lnTo>
                    <a:pt x="23" y="154"/>
                  </a:lnTo>
                  <a:lnTo>
                    <a:pt x="23" y="148"/>
                  </a:lnTo>
                  <a:lnTo>
                    <a:pt x="23" y="142"/>
                  </a:lnTo>
                  <a:lnTo>
                    <a:pt x="28" y="137"/>
                  </a:lnTo>
                  <a:lnTo>
                    <a:pt x="23" y="137"/>
                  </a:lnTo>
                  <a:lnTo>
                    <a:pt x="17" y="137"/>
                  </a:lnTo>
                  <a:lnTo>
                    <a:pt x="17" y="131"/>
                  </a:lnTo>
                  <a:lnTo>
                    <a:pt x="11" y="131"/>
                  </a:lnTo>
                  <a:lnTo>
                    <a:pt x="11" y="125"/>
                  </a:lnTo>
                  <a:lnTo>
                    <a:pt x="11" y="120"/>
                  </a:lnTo>
                  <a:lnTo>
                    <a:pt x="6" y="120"/>
                  </a:lnTo>
                  <a:lnTo>
                    <a:pt x="6" y="114"/>
                  </a:lnTo>
                  <a:lnTo>
                    <a:pt x="6" y="108"/>
                  </a:lnTo>
                  <a:lnTo>
                    <a:pt x="6" y="103"/>
                  </a:lnTo>
                  <a:lnTo>
                    <a:pt x="6" y="97"/>
                  </a:lnTo>
                  <a:lnTo>
                    <a:pt x="6" y="103"/>
                  </a:lnTo>
                  <a:lnTo>
                    <a:pt x="6" y="97"/>
                  </a:lnTo>
                  <a:lnTo>
                    <a:pt x="0" y="97"/>
                  </a:lnTo>
                  <a:lnTo>
                    <a:pt x="6" y="63"/>
                  </a:lnTo>
                  <a:lnTo>
                    <a:pt x="6" y="46"/>
                  </a:lnTo>
                  <a:lnTo>
                    <a:pt x="6" y="29"/>
                  </a:lnTo>
                  <a:lnTo>
                    <a:pt x="6"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231">
              <a:extLst>
                <a:ext uri="{FF2B5EF4-FFF2-40B4-BE49-F238E27FC236}">
                  <a16:creationId xmlns:a16="http://schemas.microsoft.com/office/drawing/2014/main" id="{F6C6BEB6-3586-5228-ADC2-A56EB5FE884E}"/>
                </a:ext>
              </a:extLst>
            </p:cNvPr>
            <p:cNvSpPr>
              <a:spLocks/>
            </p:cNvSpPr>
            <p:nvPr/>
          </p:nvSpPr>
          <p:spPr bwMode="auto">
            <a:xfrm>
              <a:off x="2781" y="2199"/>
              <a:ext cx="227" cy="141"/>
            </a:xfrm>
            <a:custGeom>
              <a:avLst/>
              <a:gdLst>
                <a:gd name="T0" fmla="*/ 181 w 227"/>
                <a:gd name="T1" fmla="*/ 5 h 141"/>
                <a:gd name="T2" fmla="*/ 181 w 227"/>
                <a:gd name="T3" fmla="*/ 28 h 141"/>
                <a:gd name="T4" fmla="*/ 176 w 227"/>
                <a:gd name="T5" fmla="*/ 73 h 141"/>
                <a:gd name="T6" fmla="*/ 227 w 227"/>
                <a:gd name="T7" fmla="*/ 73 h 141"/>
                <a:gd name="T8" fmla="*/ 227 w 227"/>
                <a:gd name="T9" fmla="*/ 141 h 141"/>
                <a:gd name="T10" fmla="*/ 102 w 227"/>
                <a:gd name="T11" fmla="*/ 136 h 141"/>
                <a:gd name="T12" fmla="*/ 57 w 227"/>
                <a:gd name="T13" fmla="*/ 136 h 141"/>
                <a:gd name="T14" fmla="*/ 0 w 227"/>
                <a:gd name="T15" fmla="*/ 130 h 141"/>
                <a:gd name="T16" fmla="*/ 6 w 227"/>
                <a:gd name="T17" fmla="*/ 0 h 141"/>
                <a:gd name="T18" fmla="*/ 181 w 227"/>
                <a:gd name="T19"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41">
                  <a:moveTo>
                    <a:pt x="181" y="5"/>
                  </a:moveTo>
                  <a:lnTo>
                    <a:pt x="181" y="28"/>
                  </a:lnTo>
                  <a:lnTo>
                    <a:pt x="176" y="73"/>
                  </a:lnTo>
                  <a:lnTo>
                    <a:pt x="227" y="73"/>
                  </a:lnTo>
                  <a:lnTo>
                    <a:pt x="227" y="141"/>
                  </a:lnTo>
                  <a:lnTo>
                    <a:pt x="102" y="136"/>
                  </a:lnTo>
                  <a:lnTo>
                    <a:pt x="57" y="136"/>
                  </a:lnTo>
                  <a:lnTo>
                    <a:pt x="0" y="130"/>
                  </a:lnTo>
                  <a:lnTo>
                    <a:pt x="6" y="0"/>
                  </a:lnTo>
                  <a:lnTo>
                    <a:pt x="181"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232">
              <a:extLst>
                <a:ext uri="{FF2B5EF4-FFF2-40B4-BE49-F238E27FC236}">
                  <a16:creationId xmlns:a16="http://schemas.microsoft.com/office/drawing/2014/main" id="{A4CA3527-A43A-0729-6BFB-EEC56042E705}"/>
                </a:ext>
              </a:extLst>
            </p:cNvPr>
            <p:cNvSpPr>
              <a:spLocks/>
            </p:cNvSpPr>
            <p:nvPr/>
          </p:nvSpPr>
          <p:spPr bwMode="auto">
            <a:xfrm>
              <a:off x="3217" y="1978"/>
              <a:ext cx="176" cy="141"/>
            </a:xfrm>
            <a:custGeom>
              <a:avLst/>
              <a:gdLst>
                <a:gd name="T0" fmla="*/ 108 w 176"/>
                <a:gd name="T1" fmla="*/ 0 h 141"/>
                <a:gd name="T2" fmla="*/ 154 w 176"/>
                <a:gd name="T3" fmla="*/ 85 h 141"/>
                <a:gd name="T4" fmla="*/ 159 w 176"/>
                <a:gd name="T5" fmla="*/ 102 h 141"/>
                <a:gd name="T6" fmla="*/ 165 w 176"/>
                <a:gd name="T7" fmla="*/ 107 h 141"/>
                <a:gd name="T8" fmla="*/ 171 w 176"/>
                <a:gd name="T9" fmla="*/ 113 h 141"/>
                <a:gd name="T10" fmla="*/ 171 w 176"/>
                <a:gd name="T11" fmla="*/ 119 h 141"/>
                <a:gd name="T12" fmla="*/ 176 w 176"/>
                <a:gd name="T13" fmla="*/ 130 h 141"/>
                <a:gd name="T14" fmla="*/ 176 w 176"/>
                <a:gd name="T15" fmla="*/ 141 h 141"/>
                <a:gd name="T16" fmla="*/ 114 w 176"/>
                <a:gd name="T17" fmla="*/ 141 h 141"/>
                <a:gd name="T18" fmla="*/ 108 w 176"/>
                <a:gd name="T19" fmla="*/ 141 h 141"/>
                <a:gd name="T20" fmla="*/ 91 w 176"/>
                <a:gd name="T21" fmla="*/ 141 h 141"/>
                <a:gd name="T22" fmla="*/ 29 w 176"/>
                <a:gd name="T23" fmla="*/ 136 h 141"/>
                <a:gd name="T24" fmla="*/ 23 w 176"/>
                <a:gd name="T25" fmla="*/ 130 h 141"/>
                <a:gd name="T26" fmla="*/ 17 w 176"/>
                <a:gd name="T27" fmla="*/ 130 h 141"/>
                <a:gd name="T28" fmla="*/ 17 w 176"/>
                <a:gd name="T29" fmla="*/ 124 h 141"/>
                <a:gd name="T30" fmla="*/ 23 w 176"/>
                <a:gd name="T31" fmla="*/ 124 h 141"/>
                <a:gd name="T32" fmla="*/ 29 w 176"/>
                <a:gd name="T33" fmla="*/ 124 h 141"/>
                <a:gd name="T34" fmla="*/ 29 w 176"/>
                <a:gd name="T35" fmla="*/ 119 h 141"/>
                <a:gd name="T36" fmla="*/ 23 w 176"/>
                <a:gd name="T37" fmla="*/ 119 h 141"/>
                <a:gd name="T38" fmla="*/ 29 w 176"/>
                <a:gd name="T39" fmla="*/ 113 h 141"/>
                <a:gd name="T40" fmla="*/ 23 w 176"/>
                <a:gd name="T41" fmla="*/ 113 h 141"/>
                <a:gd name="T42" fmla="*/ 23 w 176"/>
                <a:gd name="T43" fmla="*/ 107 h 141"/>
                <a:gd name="T44" fmla="*/ 17 w 176"/>
                <a:gd name="T45" fmla="*/ 113 h 141"/>
                <a:gd name="T46" fmla="*/ 17 w 176"/>
                <a:gd name="T47" fmla="*/ 107 h 141"/>
                <a:gd name="T48" fmla="*/ 12 w 176"/>
                <a:gd name="T49" fmla="*/ 113 h 141"/>
                <a:gd name="T50" fmla="*/ 12 w 176"/>
                <a:gd name="T51" fmla="*/ 119 h 141"/>
                <a:gd name="T52" fmla="*/ 6 w 176"/>
                <a:gd name="T53" fmla="*/ 119 h 141"/>
                <a:gd name="T54" fmla="*/ 6 w 176"/>
                <a:gd name="T55" fmla="*/ 113 h 141"/>
                <a:gd name="T56" fmla="*/ 6 w 176"/>
                <a:gd name="T57" fmla="*/ 107 h 141"/>
                <a:gd name="T58" fmla="*/ 0 w 176"/>
                <a:gd name="T59" fmla="*/ 107 h 141"/>
                <a:gd name="T60" fmla="*/ 6 w 176"/>
                <a:gd name="T61" fmla="*/ 107 h 141"/>
                <a:gd name="T62" fmla="*/ 6 w 176"/>
                <a:gd name="T63" fmla="*/ 102 h 141"/>
                <a:gd name="T64" fmla="*/ 6 w 176"/>
                <a:gd name="T65" fmla="*/ 96 h 141"/>
                <a:gd name="T66" fmla="*/ 12 w 176"/>
                <a:gd name="T67" fmla="*/ 96 h 141"/>
                <a:gd name="T68" fmla="*/ 17 w 176"/>
                <a:gd name="T69" fmla="*/ 96 h 141"/>
                <a:gd name="T70" fmla="*/ 12 w 176"/>
                <a:gd name="T71" fmla="*/ 96 h 141"/>
                <a:gd name="T72" fmla="*/ 6 w 176"/>
                <a:gd name="T73" fmla="*/ 90 h 141"/>
                <a:gd name="T74" fmla="*/ 6 w 176"/>
                <a:gd name="T75" fmla="*/ 85 h 141"/>
                <a:gd name="T76" fmla="*/ 0 w 176"/>
                <a:gd name="T77" fmla="*/ 85 h 141"/>
                <a:gd name="T78" fmla="*/ 0 w 176"/>
                <a:gd name="T79" fmla="*/ 79 h 141"/>
                <a:gd name="T80" fmla="*/ 0 w 176"/>
                <a:gd name="T81" fmla="*/ 73 h 141"/>
                <a:gd name="T82" fmla="*/ 46 w 176"/>
                <a:gd name="T83" fmla="*/ 45 h 141"/>
                <a:gd name="T84" fmla="*/ 69 w 176"/>
                <a:gd name="T85" fmla="*/ 28 h 141"/>
                <a:gd name="T86" fmla="*/ 80 w 176"/>
                <a:gd name="T87" fmla="*/ 17 h 141"/>
                <a:gd name="T88" fmla="*/ 108 w 176"/>
                <a:gd name="T8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41">
                  <a:moveTo>
                    <a:pt x="108" y="0"/>
                  </a:moveTo>
                  <a:lnTo>
                    <a:pt x="154" y="85"/>
                  </a:lnTo>
                  <a:lnTo>
                    <a:pt x="159" y="102"/>
                  </a:lnTo>
                  <a:lnTo>
                    <a:pt x="165" y="107"/>
                  </a:lnTo>
                  <a:lnTo>
                    <a:pt x="171" y="113"/>
                  </a:lnTo>
                  <a:lnTo>
                    <a:pt x="171" y="119"/>
                  </a:lnTo>
                  <a:lnTo>
                    <a:pt x="176" y="130"/>
                  </a:lnTo>
                  <a:lnTo>
                    <a:pt x="176" y="141"/>
                  </a:lnTo>
                  <a:lnTo>
                    <a:pt x="114" y="141"/>
                  </a:lnTo>
                  <a:lnTo>
                    <a:pt x="108" y="141"/>
                  </a:lnTo>
                  <a:lnTo>
                    <a:pt x="91" y="141"/>
                  </a:lnTo>
                  <a:lnTo>
                    <a:pt x="29" y="136"/>
                  </a:lnTo>
                  <a:lnTo>
                    <a:pt x="23" y="130"/>
                  </a:lnTo>
                  <a:lnTo>
                    <a:pt x="17" y="130"/>
                  </a:lnTo>
                  <a:lnTo>
                    <a:pt x="17" y="124"/>
                  </a:lnTo>
                  <a:lnTo>
                    <a:pt x="23" y="124"/>
                  </a:lnTo>
                  <a:lnTo>
                    <a:pt x="29" y="124"/>
                  </a:lnTo>
                  <a:lnTo>
                    <a:pt x="29" y="119"/>
                  </a:lnTo>
                  <a:lnTo>
                    <a:pt x="23" y="119"/>
                  </a:lnTo>
                  <a:lnTo>
                    <a:pt x="29" y="113"/>
                  </a:lnTo>
                  <a:lnTo>
                    <a:pt x="23" y="113"/>
                  </a:lnTo>
                  <a:lnTo>
                    <a:pt x="23" y="107"/>
                  </a:lnTo>
                  <a:lnTo>
                    <a:pt x="17" y="113"/>
                  </a:lnTo>
                  <a:lnTo>
                    <a:pt x="17" y="107"/>
                  </a:lnTo>
                  <a:lnTo>
                    <a:pt x="12" y="113"/>
                  </a:lnTo>
                  <a:lnTo>
                    <a:pt x="12" y="119"/>
                  </a:lnTo>
                  <a:lnTo>
                    <a:pt x="6" y="119"/>
                  </a:lnTo>
                  <a:lnTo>
                    <a:pt x="6" y="113"/>
                  </a:lnTo>
                  <a:lnTo>
                    <a:pt x="6" y="107"/>
                  </a:lnTo>
                  <a:lnTo>
                    <a:pt x="0" y="107"/>
                  </a:lnTo>
                  <a:lnTo>
                    <a:pt x="6" y="107"/>
                  </a:lnTo>
                  <a:lnTo>
                    <a:pt x="6" y="102"/>
                  </a:lnTo>
                  <a:lnTo>
                    <a:pt x="6" y="96"/>
                  </a:lnTo>
                  <a:lnTo>
                    <a:pt x="12" y="96"/>
                  </a:lnTo>
                  <a:lnTo>
                    <a:pt x="17" y="96"/>
                  </a:lnTo>
                  <a:lnTo>
                    <a:pt x="12" y="96"/>
                  </a:lnTo>
                  <a:lnTo>
                    <a:pt x="6" y="90"/>
                  </a:lnTo>
                  <a:lnTo>
                    <a:pt x="6" y="85"/>
                  </a:lnTo>
                  <a:lnTo>
                    <a:pt x="0" y="85"/>
                  </a:lnTo>
                  <a:lnTo>
                    <a:pt x="0" y="79"/>
                  </a:lnTo>
                  <a:lnTo>
                    <a:pt x="0" y="73"/>
                  </a:lnTo>
                  <a:lnTo>
                    <a:pt x="46" y="45"/>
                  </a:lnTo>
                  <a:lnTo>
                    <a:pt x="69" y="28"/>
                  </a:lnTo>
                  <a:lnTo>
                    <a:pt x="80" y="17"/>
                  </a:lnTo>
                  <a:lnTo>
                    <a:pt x="10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233">
              <a:extLst>
                <a:ext uri="{FF2B5EF4-FFF2-40B4-BE49-F238E27FC236}">
                  <a16:creationId xmlns:a16="http://schemas.microsoft.com/office/drawing/2014/main" id="{8A7A237A-1FEB-D4FB-0833-70074554D3BA}"/>
                </a:ext>
              </a:extLst>
            </p:cNvPr>
            <p:cNvSpPr>
              <a:spLocks/>
            </p:cNvSpPr>
            <p:nvPr/>
          </p:nvSpPr>
          <p:spPr bwMode="auto">
            <a:xfrm>
              <a:off x="3824" y="1932"/>
              <a:ext cx="181" cy="216"/>
            </a:xfrm>
            <a:custGeom>
              <a:avLst/>
              <a:gdLst>
                <a:gd name="T0" fmla="*/ 159 w 181"/>
                <a:gd name="T1" fmla="*/ 51 h 216"/>
                <a:gd name="T2" fmla="*/ 159 w 181"/>
                <a:gd name="T3" fmla="*/ 51 h 216"/>
                <a:gd name="T4" fmla="*/ 159 w 181"/>
                <a:gd name="T5" fmla="*/ 57 h 216"/>
                <a:gd name="T6" fmla="*/ 164 w 181"/>
                <a:gd name="T7" fmla="*/ 63 h 216"/>
                <a:gd name="T8" fmla="*/ 164 w 181"/>
                <a:gd name="T9" fmla="*/ 74 h 216"/>
                <a:gd name="T10" fmla="*/ 170 w 181"/>
                <a:gd name="T11" fmla="*/ 80 h 216"/>
                <a:gd name="T12" fmla="*/ 170 w 181"/>
                <a:gd name="T13" fmla="*/ 91 h 216"/>
                <a:gd name="T14" fmla="*/ 181 w 181"/>
                <a:gd name="T15" fmla="*/ 97 h 216"/>
                <a:gd name="T16" fmla="*/ 181 w 181"/>
                <a:gd name="T17" fmla="*/ 97 h 216"/>
                <a:gd name="T18" fmla="*/ 181 w 181"/>
                <a:gd name="T19" fmla="*/ 108 h 216"/>
                <a:gd name="T20" fmla="*/ 176 w 181"/>
                <a:gd name="T21" fmla="*/ 114 h 216"/>
                <a:gd name="T22" fmla="*/ 170 w 181"/>
                <a:gd name="T23" fmla="*/ 114 h 216"/>
                <a:gd name="T24" fmla="*/ 170 w 181"/>
                <a:gd name="T25" fmla="*/ 119 h 216"/>
                <a:gd name="T26" fmla="*/ 164 w 181"/>
                <a:gd name="T27" fmla="*/ 125 h 216"/>
                <a:gd name="T28" fmla="*/ 164 w 181"/>
                <a:gd name="T29" fmla="*/ 125 h 216"/>
                <a:gd name="T30" fmla="*/ 164 w 181"/>
                <a:gd name="T31" fmla="*/ 131 h 216"/>
                <a:gd name="T32" fmla="*/ 164 w 181"/>
                <a:gd name="T33" fmla="*/ 136 h 216"/>
                <a:gd name="T34" fmla="*/ 159 w 181"/>
                <a:gd name="T35" fmla="*/ 142 h 216"/>
                <a:gd name="T36" fmla="*/ 159 w 181"/>
                <a:gd name="T37" fmla="*/ 148 h 216"/>
                <a:gd name="T38" fmla="*/ 159 w 181"/>
                <a:gd name="T39" fmla="*/ 159 h 216"/>
                <a:gd name="T40" fmla="*/ 153 w 181"/>
                <a:gd name="T41" fmla="*/ 165 h 216"/>
                <a:gd name="T42" fmla="*/ 147 w 181"/>
                <a:gd name="T43" fmla="*/ 170 h 216"/>
                <a:gd name="T44" fmla="*/ 153 w 181"/>
                <a:gd name="T45" fmla="*/ 176 h 216"/>
                <a:gd name="T46" fmla="*/ 96 w 181"/>
                <a:gd name="T47" fmla="*/ 176 h 216"/>
                <a:gd name="T48" fmla="*/ 91 w 181"/>
                <a:gd name="T49" fmla="*/ 182 h 216"/>
                <a:gd name="T50" fmla="*/ 85 w 181"/>
                <a:gd name="T51" fmla="*/ 187 h 216"/>
                <a:gd name="T52" fmla="*/ 79 w 181"/>
                <a:gd name="T53" fmla="*/ 182 h 216"/>
                <a:gd name="T54" fmla="*/ 74 w 181"/>
                <a:gd name="T55" fmla="*/ 187 h 216"/>
                <a:gd name="T56" fmla="*/ 62 w 181"/>
                <a:gd name="T57" fmla="*/ 193 h 216"/>
                <a:gd name="T58" fmla="*/ 40 w 181"/>
                <a:gd name="T59" fmla="*/ 210 h 216"/>
                <a:gd name="T60" fmla="*/ 28 w 181"/>
                <a:gd name="T61" fmla="*/ 210 h 216"/>
                <a:gd name="T62" fmla="*/ 23 w 181"/>
                <a:gd name="T63" fmla="*/ 210 h 216"/>
                <a:gd name="T64" fmla="*/ 17 w 181"/>
                <a:gd name="T65" fmla="*/ 204 h 216"/>
                <a:gd name="T66" fmla="*/ 17 w 181"/>
                <a:gd name="T67" fmla="*/ 193 h 216"/>
                <a:gd name="T68" fmla="*/ 23 w 181"/>
                <a:gd name="T69" fmla="*/ 187 h 216"/>
                <a:gd name="T70" fmla="*/ 17 w 181"/>
                <a:gd name="T71" fmla="*/ 182 h 216"/>
                <a:gd name="T72" fmla="*/ 11 w 181"/>
                <a:gd name="T73" fmla="*/ 176 h 216"/>
                <a:gd name="T74" fmla="*/ 11 w 181"/>
                <a:gd name="T75" fmla="*/ 165 h 216"/>
                <a:gd name="T76" fmla="*/ 6 w 181"/>
                <a:gd name="T77" fmla="*/ 159 h 216"/>
                <a:gd name="T78" fmla="*/ 6 w 181"/>
                <a:gd name="T79" fmla="*/ 159 h 216"/>
                <a:gd name="T80" fmla="*/ 6 w 181"/>
                <a:gd name="T81" fmla="*/ 148 h 216"/>
                <a:gd name="T82" fmla="*/ 0 w 181"/>
                <a:gd name="T83" fmla="*/ 142 h 216"/>
                <a:gd name="T84" fmla="*/ 0 w 181"/>
                <a:gd name="T85" fmla="*/ 142 h 216"/>
                <a:gd name="T86" fmla="*/ 0 w 181"/>
                <a:gd name="T87" fmla="*/ 142 h 216"/>
                <a:gd name="T88" fmla="*/ 0 w 181"/>
                <a:gd name="T89" fmla="*/ 136 h 216"/>
                <a:gd name="T90" fmla="*/ 0 w 181"/>
                <a:gd name="T91" fmla="*/ 125 h 216"/>
                <a:gd name="T92" fmla="*/ 0 w 181"/>
                <a:gd name="T93" fmla="*/ 114 h 216"/>
                <a:gd name="T94" fmla="*/ 0 w 181"/>
                <a:gd name="T95" fmla="*/ 102 h 216"/>
                <a:gd name="T96" fmla="*/ 0 w 181"/>
                <a:gd name="T97" fmla="*/ 91 h 216"/>
                <a:gd name="T98" fmla="*/ 23 w 181"/>
                <a:gd name="T99" fmla="*/ 74 h 216"/>
                <a:gd name="T100" fmla="*/ 147 w 181"/>
                <a:gd name="T101" fmla="*/ 12 h 216"/>
                <a:gd name="T102" fmla="*/ 153 w 181"/>
                <a:gd name="T103" fmla="*/ 17 h 216"/>
                <a:gd name="T104" fmla="*/ 159 w 181"/>
                <a:gd name="T105" fmla="*/ 12 h 216"/>
                <a:gd name="T106" fmla="*/ 153 w 181"/>
                <a:gd name="T107" fmla="*/ 0 h 216"/>
                <a:gd name="T108" fmla="*/ 164 w 181"/>
                <a:gd name="T109" fmla="*/ 6 h 216"/>
                <a:gd name="T110" fmla="*/ 164 w 181"/>
                <a:gd name="T111" fmla="*/ 17 h 216"/>
                <a:gd name="T112" fmla="*/ 159 w 181"/>
                <a:gd name="T113" fmla="*/ 23 h 216"/>
                <a:gd name="T114" fmla="*/ 164 w 181"/>
                <a:gd name="T115" fmla="*/ 29 h 216"/>
                <a:gd name="T116" fmla="*/ 159 w 181"/>
                <a:gd name="T117" fmla="*/ 34 h 216"/>
                <a:gd name="T118" fmla="*/ 153 w 181"/>
                <a:gd name="T119" fmla="*/ 40 h 216"/>
                <a:gd name="T120" fmla="*/ 159 w 181"/>
                <a:gd name="T121" fmla="*/ 4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216">
                  <a:moveTo>
                    <a:pt x="159" y="46"/>
                  </a:moveTo>
                  <a:lnTo>
                    <a:pt x="159" y="51"/>
                  </a:lnTo>
                  <a:lnTo>
                    <a:pt x="159" y="57"/>
                  </a:lnTo>
                  <a:lnTo>
                    <a:pt x="159" y="51"/>
                  </a:lnTo>
                  <a:lnTo>
                    <a:pt x="164" y="57"/>
                  </a:lnTo>
                  <a:lnTo>
                    <a:pt x="159" y="57"/>
                  </a:lnTo>
                  <a:lnTo>
                    <a:pt x="159" y="63"/>
                  </a:lnTo>
                  <a:lnTo>
                    <a:pt x="164" y="63"/>
                  </a:lnTo>
                  <a:lnTo>
                    <a:pt x="164" y="68"/>
                  </a:lnTo>
                  <a:lnTo>
                    <a:pt x="164" y="74"/>
                  </a:lnTo>
                  <a:lnTo>
                    <a:pt x="164" y="80"/>
                  </a:lnTo>
                  <a:lnTo>
                    <a:pt x="170" y="80"/>
                  </a:lnTo>
                  <a:lnTo>
                    <a:pt x="170" y="85"/>
                  </a:lnTo>
                  <a:lnTo>
                    <a:pt x="170" y="91"/>
                  </a:lnTo>
                  <a:lnTo>
                    <a:pt x="176" y="91"/>
                  </a:lnTo>
                  <a:lnTo>
                    <a:pt x="181" y="97"/>
                  </a:lnTo>
                  <a:lnTo>
                    <a:pt x="176" y="97"/>
                  </a:lnTo>
                  <a:lnTo>
                    <a:pt x="181" y="97"/>
                  </a:lnTo>
                  <a:lnTo>
                    <a:pt x="181" y="102"/>
                  </a:lnTo>
                  <a:lnTo>
                    <a:pt x="181" y="108"/>
                  </a:lnTo>
                  <a:lnTo>
                    <a:pt x="176" y="108"/>
                  </a:lnTo>
                  <a:lnTo>
                    <a:pt x="176" y="114"/>
                  </a:lnTo>
                  <a:lnTo>
                    <a:pt x="176" y="119"/>
                  </a:lnTo>
                  <a:lnTo>
                    <a:pt x="170" y="114"/>
                  </a:lnTo>
                  <a:lnTo>
                    <a:pt x="164" y="119"/>
                  </a:lnTo>
                  <a:lnTo>
                    <a:pt x="170" y="119"/>
                  </a:lnTo>
                  <a:lnTo>
                    <a:pt x="164" y="119"/>
                  </a:lnTo>
                  <a:lnTo>
                    <a:pt x="164" y="125"/>
                  </a:lnTo>
                  <a:lnTo>
                    <a:pt x="159" y="125"/>
                  </a:lnTo>
                  <a:lnTo>
                    <a:pt x="164" y="125"/>
                  </a:lnTo>
                  <a:lnTo>
                    <a:pt x="159" y="131"/>
                  </a:lnTo>
                  <a:lnTo>
                    <a:pt x="164" y="131"/>
                  </a:lnTo>
                  <a:lnTo>
                    <a:pt x="159" y="131"/>
                  </a:lnTo>
                  <a:lnTo>
                    <a:pt x="164" y="136"/>
                  </a:lnTo>
                  <a:lnTo>
                    <a:pt x="159" y="136"/>
                  </a:lnTo>
                  <a:lnTo>
                    <a:pt x="159" y="142"/>
                  </a:lnTo>
                  <a:lnTo>
                    <a:pt x="153" y="142"/>
                  </a:lnTo>
                  <a:lnTo>
                    <a:pt x="159" y="148"/>
                  </a:lnTo>
                  <a:lnTo>
                    <a:pt x="159" y="153"/>
                  </a:lnTo>
                  <a:lnTo>
                    <a:pt x="159" y="159"/>
                  </a:lnTo>
                  <a:lnTo>
                    <a:pt x="153" y="159"/>
                  </a:lnTo>
                  <a:lnTo>
                    <a:pt x="153" y="165"/>
                  </a:lnTo>
                  <a:lnTo>
                    <a:pt x="147" y="165"/>
                  </a:lnTo>
                  <a:lnTo>
                    <a:pt x="147" y="170"/>
                  </a:lnTo>
                  <a:lnTo>
                    <a:pt x="147" y="176"/>
                  </a:lnTo>
                  <a:lnTo>
                    <a:pt x="153" y="176"/>
                  </a:lnTo>
                  <a:lnTo>
                    <a:pt x="119" y="176"/>
                  </a:lnTo>
                  <a:lnTo>
                    <a:pt x="96" y="176"/>
                  </a:lnTo>
                  <a:lnTo>
                    <a:pt x="91" y="176"/>
                  </a:lnTo>
                  <a:lnTo>
                    <a:pt x="91" y="182"/>
                  </a:lnTo>
                  <a:lnTo>
                    <a:pt x="85" y="182"/>
                  </a:lnTo>
                  <a:lnTo>
                    <a:pt x="85" y="187"/>
                  </a:lnTo>
                  <a:lnTo>
                    <a:pt x="79" y="187"/>
                  </a:lnTo>
                  <a:lnTo>
                    <a:pt x="79" y="182"/>
                  </a:lnTo>
                  <a:lnTo>
                    <a:pt x="79" y="187"/>
                  </a:lnTo>
                  <a:lnTo>
                    <a:pt x="74" y="187"/>
                  </a:lnTo>
                  <a:lnTo>
                    <a:pt x="68" y="187"/>
                  </a:lnTo>
                  <a:lnTo>
                    <a:pt x="62" y="193"/>
                  </a:lnTo>
                  <a:lnTo>
                    <a:pt x="57" y="199"/>
                  </a:lnTo>
                  <a:lnTo>
                    <a:pt x="40" y="210"/>
                  </a:lnTo>
                  <a:lnTo>
                    <a:pt x="34" y="210"/>
                  </a:lnTo>
                  <a:lnTo>
                    <a:pt x="28" y="210"/>
                  </a:lnTo>
                  <a:lnTo>
                    <a:pt x="23" y="216"/>
                  </a:lnTo>
                  <a:lnTo>
                    <a:pt x="23" y="210"/>
                  </a:lnTo>
                  <a:lnTo>
                    <a:pt x="23" y="204"/>
                  </a:lnTo>
                  <a:lnTo>
                    <a:pt x="17" y="204"/>
                  </a:lnTo>
                  <a:lnTo>
                    <a:pt x="17" y="199"/>
                  </a:lnTo>
                  <a:lnTo>
                    <a:pt x="17" y="193"/>
                  </a:lnTo>
                  <a:lnTo>
                    <a:pt x="23" y="193"/>
                  </a:lnTo>
                  <a:lnTo>
                    <a:pt x="23" y="187"/>
                  </a:lnTo>
                  <a:lnTo>
                    <a:pt x="17" y="187"/>
                  </a:lnTo>
                  <a:lnTo>
                    <a:pt x="17" y="182"/>
                  </a:lnTo>
                  <a:lnTo>
                    <a:pt x="11" y="182"/>
                  </a:lnTo>
                  <a:lnTo>
                    <a:pt x="11" y="176"/>
                  </a:lnTo>
                  <a:lnTo>
                    <a:pt x="11" y="170"/>
                  </a:lnTo>
                  <a:lnTo>
                    <a:pt x="11" y="165"/>
                  </a:lnTo>
                  <a:lnTo>
                    <a:pt x="6" y="165"/>
                  </a:lnTo>
                  <a:lnTo>
                    <a:pt x="6" y="159"/>
                  </a:lnTo>
                  <a:lnTo>
                    <a:pt x="6" y="165"/>
                  </a:lnTo>
                  <a:lnTo>
                    <a:pt x="6" y="159"/>
                  </a:lnTo>
                  <a:lnTo>
                    <a:pt x="6" y="153"/>
                  </a:lnTo>
                  <a:lnTo>
                    <a:pt x="6" y="148"/>
                  </a:lnTo>
                  <a:lnTo>
                    <a:pt x="6" y="142"/>
                  </a:lnTo>
                  <a:lnTo>
                    <a:pt x="0" y="142"/>
                  </a:lnTo>
                  <a:lnTo>
                    <a:pt x="6" y="142"/>
                  </a:lnTo>
                  <a:lnTo>
                    <a:pt x="0" y="142"/>
                  </a:lnTo>
                  <a:lnTo>
                    <a:pt x="6" y="142"/>
                  </a:lnTo>
                  <a:lnTo>
                    <a:pt x="0" y="142"/>
                  </a:lnTo>
                  <a:lnTo>
                    <a:pt x="6" y="136"/>
                  </a:lnTo>
                  <a:lnTo>
                    <a:pt x="0" y="136"/>
                  </a:lnTo>
                  <a:lnTo>
                    <a:pt x="0" y="131"/>
                  </a:lnTo>
                  <a:lnTo>
                    <a:pt x="0" y="125"/>
                  </a:lnTo>
                  <a:lnTo>
                    <a:pt x="0" y="119"/>
                  </a:lnTo>
                  <a:lnTo>
                    <a:pt x="0" y="114"/>
                  </a:lnTo>
                  <a:lnTo>
                    <a:pt x="0" y="108"/>
                  </a:lnTo>
                  <a:lnTo>
                    <a:pt x="0" y="102"/>
                  </a:lnTo>
                  <a:lnTo>
                    <a:pt x="0" y="97"/>
                  </a:lnTo>
                  <a:lnTo>
                    <a:pt x="0" y="91"/>
                  </a:lnTo>
                  <a:lnTo>
                    <a:pt x="0" y="85"/>
                  </a:lnTo>
                  <a:lnTo>
                    <a:pt x="23" y="74"/>
                  </a:lnTo>
                  <a:lnTo>
                    <a:pt x="74" y="51"/>
                  </a:lnTo>
                  <a:lnTo>
                    <a:pt x="147" y="12"/>
                  </a:lnTo>
                  <a:lnTo>
                    <a:pt x="147" y="17"/>
                  </a:lnTo>
                  <a:lnTo>
                    <a:pt x="153" y="17"/>
                  </a:lnTo>
                  <a:lnTo>
                    <a:pt x="153" y="12"/>
                  </a:lnTo>
                  <a:lnTo>
                    <a:pt x="159" y="12"/>
                  </a:lnTo>
                  <a:lnTo>
                    <a:pt x="153" y="6"/>
                  </a:lnTo>
                  <a:lnTo>
                    <a:pt x="153" y="0"/>
                  </a:lnTo>
                  <a:lnTo>
                    <a:pt x="159" y="0"/>
                  </a:lnTo>
                  <a:lnTo>
                    <a:pt x="164" y="6"/>
                  </a:lnTo>
                  <a:lnTo>
                    <a:pt x="164" y="12"/>
                  </a:lnTo>
                  <a:lnTo>
                    <a:pt x="164" y="17"/>
                  </a:lnTo>
                  <a:lnTo>
                    <a:pt x="164" y="23"/>
                  </a:lnTo>
                  <a:lnTo>
                    <a:pt x="159" y="23"/>
                  </a:lnTo>
                  <a:lnTo>
                    <a:pt x="164" y="23"/>
                  </a:lnTo>
                  <a:lnTo>
                    <a:pt x="164" y="29"/>
                  </a:lnTo>
                  <a:lnTo>
                    <a:pt x="164" y="34"/>
                  </a:lnTo>
                  <a:lnTo>
                    <a:pt x="159" y="34"/>
                  </a:lnTo>
                  <a:lnTo>
                    <a:pt x="153" y="34"/>
                  </a:lnTo>
                  <a:lnTo>
                    <a:pt x="153" y="40"/>
                  </a:lnTo>
                  <a:lnTo>
                    <a:pt x="159" y="40"/>
                  </a:lnTo>
                  <a:lnTo>
                    <a:pt x="159"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234">
              <a:extLst>
                <a:ext uri="{FF2B5EF4-FFF2-40B4-BE49-F238E27FC236}">
                  <a16:creationId xmlns:a16="http://schemas.microsoft.com/office/drawing/2014/main" id="{58523309-817A-CF9C-DE9D-575EA4DC10EC}"/>
                </a:ext>
              </a:extLst>
            </p:cNvPr>
            <p:cNvSpPr>
              <a:spLocks/>
            </p:cNvSpPr>
            <p:nvPr/>
          </p:nvSpPr>
          <p:spPr bwMode="auto">
            <a:xfrm>
              <a:off x="3660" y="1881"/>
              <a:ext cx="187" cy="187"/>
            </a:xfrm>
            <a:custGeom>
              <a:avLst/>
              <a:gdLst>
                <a:gd name="T0" fmla="*/ 62 w 187"/>
                <a:gd name="T1" fmla="*/ 0 h 187"/>
                <a:gd name="T2" fmla="*/ 96 w 187"/>
                <a:gd name="T3" fmla="*/ 0 h 187"/>
                <a:gd name="T4" fmla="*/ 119 w 187"/>
                <a:gd name="T5" fmla="*/ 6 h 187"/>
                <a:gd name="T6" fmla="*/ 130 w 187"/>
                <a:gd name="T7" fmla="*/ 23 h 187"/>
                <a:gd name="T8" fmla="*/ 147 w 187"/>
                <a:gd name="T9" fmla="*/ 57 h 187"/>
                <a:gd name="T10" fmla="*/ 175 w 187"/>
                <a:gd name="T11" fmla="*/ 108 h 187"/>
                <a:gd name="T12" fmla="*/ 187 w 187"/>
                <a:gd name="T13" fmla="*/ 119 h 187"/>
                <a:gd name="T14" fmla="*/ 187 w 187"/>
                <a:gd name="T15" fmla="*/ 125 h 187"/>
                <a:gd name="T16" fmla="*/ 164 w 187"/>
                <a:gd name="T17" fmla="*/ 136 h 187"/>
                <a:gd name="T18" fmla="*/ 164 w 187"/>
                <a:gd name="T19" fmla="*/ 142 h 187"/>
                <a:gd name="T20" fmla="*/ 141 w 187"/>
                <a:gd name="T21" fmla="*/ 159 h 187"/>
                <a:gd name="T22" fmla="*/ 107 w 187"/>
                <a:gd name="T23" fmla="*/ 176 h 187"/>
                <a:gd name="T24" fmla="*/ 90 w 187"/>
                <a:gd name="T25" fmla="*/ 187 h 187"/>
                <a:gd name="T26" fmla="*/ 56 w 187"/>
                <a:gd name="T27" fmla="*/ 131 h 187"/>
                <a:gd name="T28" fmla="*/ 56 w 187"/>
                <a:gd name="T29" fmla="*/ 119 h 187"/>
                <a:gd name="T30" fmla="*/ 51 w 187"/>
                <a:gd name="T31" fmla="*/ 119 h 187"/>
                <a:gd name="T32" fmla="*/ 34 w 187"/>
                <a:gd name="T33" fmla="*/ 91 h 187"/>
                <a:gd name="T34" fmla="*/ 28 w 187"/>
                <a:gd name="T35" fmla="*/ 80 h 187"/>
                <a:gd name="T36" fmla="*/ 17 w 187"/>
                <a:gd name="T37" fmla="*/ 57 h 187"/>
                <a:gd name="T38" fmla="*/ 0 w 187"/>
                <a:gd name="T39" fmla="*/ 29 h 187"/>
                <a:gd name="T40" fmla="*/ 28 w 187"/>
                <a:gd name="T41" fmla="*/ 17 h 187"/>
                <a:gd name="T42" fmla="*/ 62 w 187"/>
                <a:gd name="T4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187">
                  <a:moveTo>
                    <a:pt x="62" y="0"/>
                  </a:moveTo>
                  <a:lnTo>
                    <a:pt x="96" y="0"/>
                  </a:lnTo>
                  <a:lnTo>
                    <a:pt x="119" y="6"/>
                  </a:lnTo>
                  <a:lnTo>
                    <a:pt x="130" y="23"/>
                  </a:lnTo>
                  <a:lnTo>
                    <a:pt x="147" y="57"/>
                  </a:lnTo>
                  <a:lnTo>
                    <a:pt x="175" y="108"/>
                  </a:lnTo>
                  <a:lnTo>
                    <a:pt x="187" y="119"/>
                  </a:lnTo>
                  <a:lnTo>
                    <a:pt x="187" y="125"/>
                  </a:lnTo>
                  <a:lnTo>
                    <a:pt x="164" y="136"/>
                  </a:lnTo>
                  <a:lnTo>
                    <a:pt x="164" y="142"/>
                  </a:lnTo>
                  <a:lnTo>
                    <a:pt x="141" y="159"/>
                  </a:lnTo>
                  <a:lnTo>
                    <a:pt x="107" y="176"/>
                  </a:lnTo>
                  <a:lnTo>
                    <a:pt x="90" y="187"/>
                  </a:lnTo>
                  <a:lnTo>
                    <a:pt x="56" y="131"/>
                  </a:lnTo>
                  <a:lnTo>
                    <a:pt x="56" y="119"/>
                  </a:lnTo>
                  <a:lnTo>
                    <a:pt x="51" y="119"/>
                  </a:lnTo>
                  <a:lnTo>
                    <a:pt x="34" y="91"/>
                  </a:lnTo>
                  <a:lnTo>
                    <a:pt x="28" y="80"/>
                  </a:lnTo>
                  <a:lnTo>
                    <a:pt x="17" y="57"/>
                  </a:lnTo>
                  <a:lnTo>
                    <a:pt x="0" y="29"/>
                  </a:lnTo>
                  <a:lnTo>
                    <a:pt x="28" y="17"/>
                  </a:lnTo>
                  <a:lnTo>
                    <a:pt x="6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235">
              <a:extLst>
                <a:ext uri="{FF2B5EF4-FFF2-40B4-BE49-F238E27FC236}">
                  <a16:creationId xmlns:a16="http://schemas.microsoft.com/office/drawing/2014/main" id="{DCEAB4E7-E2C7-47D1-6B39-1B6A797D9C45}"/>
                </a:ext>
              </a:extLst>
            </p:cNvPr>
            <p:cNvSpPr>
              <a:spLocks/>
            </p:cNvSpPr>
            <p:nvPr/>
          </p:nvSpPr>
          <p:spPr bwMode="auto">
            <a:xfrm>
              <a:off x="3098" y="2142"/>
              <a:ext cx="170" cy="147"/>
            </a:xfrm>
            <a:custGeom>
              <a:avLst/>
              <a:gdLst>
                <a:gd name="T0" fmla="*/ 148 w 170"/>
                <a:gd name="T1" fmla="*/ 6 h 147"/>
                <a:gd name="T2" fmla="*/ 148 w 170"/>
                <a:gd name="T3" fmla="*/ 11 h 147"/>
                <a:gd name="T4" fmla="*/ 148 w 170"/>
                <a:gd name="T5" fmla="*/ 17 h 147"/>
                <a:gd name="T6" fmla="*/ 142 w 170"/>
                <a:gd name="T7" fmla="*/ 17 h 147"/>
                <a:gd name="T8" fmla="*/ 142 w 170"/>
                <a:gd name="T9" fmla="*/ 23 h 147"/>
                <a:gd name="T10" fmla="*/ 148 w 170"/>
                <a:gd name="T11" fmla="*/ 23 h 147"/>
                <a:gd name="T12" fmla="*/ 153 w 170"/>
                <a:gd name="T13" fmla="*/ 23 h 147"/>
                <a:gd name="T14" fmla="*/ 153 w 170"/>
                <a:gd name="T15" fmla="*/ 28 h 147"/>
                <a:gd name="T16" fmla="*/ 153 w 170"/>
                <a:gd name="T17" fmla="*/ 34 h 147"/>
                <a:gd name="T18" fmla="*/ 159 w 170"/>
                <a:gd name="T19" fmla="*/ 34 h 147"/>
                <a:gd name="T20" fmla="*/ 165 w 170"/>
                <a:gd name="T21" fmla="*/ 34 h 147"/>
                <a:gd name="T22" fmla="*/ 165 w 170"/>
                <a:gd name="T23" fmla="*/ 40 h 147"/>
                <a:gd name="T24" fmla="*/ 159 w 170"/>
                <a:gd name="T25" fmla="*/ 40 h 147"/>
                <a:gd name="T26" fmla="*/ 159 w 170"/>
                <a:gd name="T27" fmla="*/ 45 h 147"/>
                <a:gd name="T28" fmla="*/ 153 w 170"/>
                <a:gd name="T29" fmla="*/ 45 h 147"/>
                <a:gd name="T30" fmla="*/ 153 w 170"/>
                <a:gd name="T31" fmla="*/ 51 h 147"/>
                <a:gd name="T32" fmla="*/ 153 w 170"/>
                <a:gd name="T33" fmla="*/ 45 h 147"/>
                <a:gd name="T34" fmla="*/ 148 w 170"/>
                <a:gd name="T35" fmla="*/ 51 h 147"/>
                <a:gd name="T36" fmla="*/ 153 w 170"/>
                <a:gd name="T37" fmla="*/ 57 h 147"/>
                <a:gd name="T38" fmla="*/ 148 w 170"/>
                <a:gd name="T39" fmla="*/ 57 h 147"/>
                <a:gd name="T40" fmla="*/ 148 w 170"/>
                <a:gd name="T41" fmla="*/ 62 h 147"/>
                <a:gd name="T42" fmla="*/ 153 w 170"/>
                <a:gd name="T43" fmla="*/ 62 h 147"/>
                <a:gd name="T44" fmla="*/ 159 w 170"/>
                <a:gd name="T45" fmla="*/ 62 h 147"/>
                <a:gd name="T46" fmla="*/ 165 w 170"/>
                <a:gd name="T47" fmla="*/ 62 h 147"/>
                <a:gd name="T48" fmla="*/ 165 w 170"/>
                <a:gd name="T49" fmla="*/ 68 h 147"/>
                <a:gd name="T50" fmla="*/ 159 w 170"/>
                <a:gd name="T51" fmla="*/ 74 h 147"/>
                <a:gd name="T52" fmla="*/ 153 w 170"/>
                <a:gd name="T53" fmla="*/ 74 h 147"/>
                <a:gd name="T54" fmla="*/ 153 w 170"/>
                <a:gd name="T55" fmla="*/ 79 h 147"/>
                <a:gd name="T56" fmla="*/ 159 w 170"/>
                <a:gd name="T57" fmla="*/ 85 h 147"/>
                <a:gd name="T58" fmla="*/ 153 w 170"/>
                <a:gd name="T59" fmla="*/ 85 h 147"/>
                <a:gd name="T60" fmla="*/ 148 w 170"/>
                <a:gd name="T61" fmla="*/ 85 h 147"/>
                <a:gd name="T62" fmla="*/ 148 w 170"/>
                <a:gd name="T63" fmla="*/ 91 h 147"/>
                <a:gd name="T64" fmla="*/ 153 w 170"/>
                <a:gd name="T65" fmla="*/ 96 h 147"/>
                <a:gd name="T66" fmla="*/ 153 w 170"/>
                <a:gd name="T67" fmla="*/ 102 h 147"/>
                <a:gd name="T68" fmla="*/ 153 w 170"/>
                <a:gd name="T69" fmla="*/ 108 h 147"/>
                <a:gd name="T70" fmla="*/ 159 w 170"/>
                <a:gd name="T71" fmla="*/ 108 h 147"/>
                <a:gd name="T72" fmla="*/ 159 w 170"/>
                <a:gd name="T73" fmla="*/ 113 h 147"/>
                <a:gd name="T74" fmla="*/ 153 w 170"/>
                <a:gd name="T75" fmla="*/ 113 h 147"/>
                <a:gd name="T76" fmla="*/ 153 w 170"/>
                <a:gd name="T77" fmla="*/ 119 h 147"/>
                <a:gd name="T78" fmla="*/ 159 w 170"/>
                <a:gd name="T79" fmla="*/ 119 h 147"/>
                <a:gd name="T80" fmla="*/ 165 w 170"/>
                <a:gd name="T81" fmla="*/ 119 h 147"/>
                <a:gd name="T82" fmla="*/ 170 w 170"/>
                <a:gd name="T83" fmla="*/ 125 h 147"/>
                <a:gd name="T84" fmla="*/ 170 w 170"/>
                <a:gd name="T85" fmla="*/ 147 h 147"/>
                <a:gd name="T86" fmla="*/ 159 w 170"/>
                <a:gd name="T87" fmla="*/ 142 h 147"/>
                <a:gd name="T88" fmla="*/ 153 w 170"/>
                <a:gd name="T89" fmla="*/ 142 h 147"/>
                <a:gd name="T90" fmla="*/ 102 w 170"/>
                <a:gd name="T91" fmla="*/ 142 h 147"/>
                <a:gd name="T92" fmla="*/ 63 w 170"/>
                <a:gd name="T93" fmla="*/ 136 h 147"/>
                <a:gd name="T94" fmla="*/ 40 w 170"/>
                <a:gd name="T95" fmla="*/ 136 h 147"/>
                <a:gd name="T96" fmla="*/ 0 w 170"/>
                <a:gd name="T97" fmla="*/ 136 h 147"/>
                <a:gd name="T98" fmla="*/ 6 w 170"/>
                <a:gd name="T99" fmla="*/ 74 h 147"/>
                <a:gd name="T100" fmla="*/ 6 w 170"/>
                <a:gd name="T101" fmla="*/ 0 h 147"/>
                <a:gd name="T102" fmla="*/ 63 w 170"/>
                <a:gd name="T103" fmla="*/ 6 h 147"/>
                <a:gd name="T104" fmla="*/ 108 w 170"/>
                <a:gd name="T105" fmla="*/ 6 h 147"/>
                <a:gd name="T106" fmla="*/ 148 w 170"/>
                <a:gd name="T107"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47">
                  <a:moveTo>
                    <a:pt x="148" y="6"/>
                  </a:moveTo>
                  <a:lnTo>
                    <a:pt x="148" y="11"/>
                  </a:lnTo>
                  <a:lnTo>
                    <a:pt x="148" y="17"/>
                  </a:lnTo>
                  <a:lnTo>
                    <a:pt x="142" y="17"/>
                  </a:lnTo>
                  <a:lnTo>
                    <a:pt x="142" y="23"/>
                  </a:lnTo>
                  <a:lnTo>
                    <a:pt x="148" y="23"/>
                  </a:lnTo>
                  <a:lnTo>
                    <a:pt x="153" y="23"/>
                  </a:lnTo>
                  <a:lnTo>
                    <a:pt x="153" y="28"/>
                  </a:lnTo>
                  <a:lnTo>
                    <a:pt x="153" y="34"/>
                  </a:lnTo>
                  <a:lnTo>
                    <a:pt x="159" y="34"/>
                  </a:lnTo>
                  <a:lnTo>
                    <a:pt x="165" y="34"/>
                  </a:lnTo>
                  <a:lnTo>
                    <a:pt x="165" y="40"/>
                  </a:lnTo>
                  <a:lnTo>
                    <a:pt x="159" y="40"/>
                  </a:lnTo>
                  <a:lnTo>
                    <a:pt x="159" y="45"/>
                  </a:lnTo>
                  <a:lnTo>
                    <a:pt x="153" y="45"/>
                  </a:lnTo>
                  <a:lnTo>
                    <a:pt x="153" y="51"/>
                  </a:lnTo>
                  <a:lnTo>
                    <a:pt x="153" y="45"/>
                  </a:lnTo>
                  <a:lnTo>
                    <a:pt x="148" y="51"/>
                  </a:lnTo>
                  <a:lnTo>
                    <a:pt x="153" y="57"/>
                  </a:lnTo>
                  <a:lnTo>
                    <a:pt x="148" y="57"/>
                  </a:lnTo>
                  <a:lnTo>
                    <a:pt x="148" y="62"/>
                  </a:lnTo>
                  <a:lnTo>
                    <a:pt x="153" y="62"/>
                  </a:lnTo>
                  <a:lnTo>
                    <a:pt x="159" y="62"/>
                  </a:lnTo>
                  <a:lnTo>
                    <a:pt x="165" y="62"/>
                  </a:lnTo>
                  <a:lnTo>
                    <a:pt x="165" y="68"/>
                  </a:lnTo>
                  <a:lnTo>
                    <a:pt x="159" y="74"/>
                  </a:lnTo>
                  <a:lnTo>
                    <a:pt x="153" y="74"/>
                  </a:lnTo>
                  <a:lnTo>
                    <a:pt x="153" y="79"/>
                  </a:lnTo>
                  <a:lnTo>
                    <a:pt x="159" y="85"/>
                  </a:lnTo>
                  <a:lnTo>
                    <a:pt x="153" y="85"/>
                  </a:lnTo>
                  <a:lnTo>
                    <a:pt x="148" y="85"/>
                  </a:lnTo>
                  <a:lnTo>
                    <a:pt x="148" y="91"/>
                  </a:lnTo>
                  <a:lnTo>
                    <a:pt x="153" y="96"/>
                  </a:lnTo>
                  <a:lnTo>
                    <a:pt x="153" y="102"/>
                  </a:lnTo>
                  <a:lnTo>
                    <a:pt x="153" y="108"/>
                  </a:lnTo>
                  <a:lnTo>
                    <a:pt x="159" y="108"/>
                  </a:lnTo>
                  <a:lnTo>
                    <a:pt x="159" y="113"/>
                  </a:lnTo>
                  <a:lnTo>
                    <a:pt x="153" y="113"/>
                  </a:lnTo>
                  <a:lnTo>
                    <a:pt x="153" y="119"/>
                  </a:lnTo>
                  <a:lnTo>
                    <a:pt x="159" y="119"/>
                  </a:lnTo>
                  <a:lnTo>
                    <a:pt x="165" y="119"/>
                  </a:lnTo>
                  <a:lnTo>
                    <a:pt x="170" y="125"/>
                  </a:lnTo>
                  <a:lnTo>
                    <a:pt x="170" y="147"/>
                  </a:lnTo>
                  <a:lnTo>
                    <a:pt x="159" y="142"/>
                  </a:lnTo>
                  <a:lnTo>
                    <a:pt x="153" y="142"/>
                  </a:lnTo>
                  <a:lnTo>
                    <a:pt x="102" y="142"/>
                  </a:lnTo>
                  <a:lnTo>
                    <a:pt x="63" y="136"/>
                  </a:lnTo>
                  <a:lnTo>
                    <a:pt x="40" y="136"/>
                  </a:lnTo>
                  <a:lnTo>
                    <a:pt x="0" y="136"/>
                  </a:lnTo>
                  <a:lnTo>
                    <a:pt x="6" y="74"/>
                  </a:lnTo>
                  <a:lnTo>
                    <a:pt x="6" y="0"/>
                  </a:lnTo>
                  <a:lnTo>
                    <a:pt x="63" y="6"/>
                  </a:lnTo>
                  <a:lnTo>
                    <a:pt x="108"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236">
              <a:extLst>
                <a:ext uri="{FF2B5EF4-FFF2-40B4-BE49-F238E27FC236}">
                  <a16:creationId xmlns:a16="http://schemas.microsoft.com/office/drawing/2014/main" id="{F95E9DB3-72BC-FC11-5703-C47684FFEE4B}"/>
                </a:ext>
              </a:extLst>
            </p:cNvPr>
            <p:cNvSpPr>
              <a:spLocks/>
            </p:cNvSpPr>
            <p:nvPr/>
          </p:nvSpPr>
          <p:spPr bwMode="auto">
            <a:xfrm>
              <a:off x="3478" y="1864"/>
              <a:ext cx="216" cy="193"/>
            </a:xfrm>
            <a:custGeom>
              <a:avLst/>
              <a:gdLst>
                <a:gd name="T0" fmla="*/ 91 w 216"/>
                <a:gd name="T1" fmla="*/ 34 h 193"/>
                <a:gd name="T2" fmla="*/ 114 w 216"/>
                <a:gd name="T3" fmla="*/ 23 h 193"/>
                <a:gd name="T4" fmla="*/ 136 w 216"/>
                <a:gd name="T5" fmla="*/ 6 h 193"/>
                <a:gd name="T6" fmla="*/ 142 w 216"/>
                <a:gd name="T7" fmla="*/ 6 h 193"/>
                <a:gd name="T8" fmla="*/ 153 w 216"/>
                <a:gd name="T9" fmla="*/ 0 h 193"/>
                <a:gd name="T10" fmla="*/ 159 w 216"/>
                <a:gd name="T11" fmla="*/ 6 h 193"/>
                <a:gd name="T12" fmla="*/ 170 w 216"/>
                <a:gd name="T13" fmla="*/ 23 h 193"/>
                <a:gd name="T14" fmla="*/ 170 w 216"/>
                <a:gd name="T15" fmla="*/ 29 h 193"/>
                <a:gd name="T16" fmla="*/ 182 w 216"/>
                <a:gd name="T17" fmla="*/ 46 h 193"/>
                <a:gd name="T18" fmla="*/ 199 w 216"/>
                <a:gd name="T19" fmla="*/ 74 h 193"/>
                <a:gd name="T20" fmla="*/ 210 w 216"/>
                <a:gd name="T21" fmla="*/ 97 h 193"/>
                <a:gd name="T22" fmla="*/ 216 w 216"/>
                <a:gd name="T23" fmla="*/ 108 h 193"/>
                <a:gd name="T24" fmla="*/ 193 w 216"/>
                <a:gd name="T25" fmla="*/ 119 h 193"/>
                <a:gd name="T26" fmla="*/ 159 w 216"/>
                <a:gd name="T27" fmla="*/ 142 h 193"/>
                <a:gd name="T28" fmla="*/ 125 w 216"/>
                <a:gd name="T29" fmla="*/ 159 h 193"/>
                <a:gd name="T30" fmla="*/ 108 w 216"/>
                <a:gd name="T31" fmla="*/ 170 h 193"/>
                <a:gd name="T32" fmla="*/ 85 w 216"/>
                <a:gd name="T33" fmla="*/ 182 h 193"/>
                <a:gd name="T34" fmla="*/ 68 w 216"/>
                <a:gd name="T35" fmla="*/ 193 h 193"/>
                <a:gd name="T36" fmla="*/ 63 w 216"/>
                <a:gd name="T37" fmla="*/ 182 h 193"/>
                <a:gd name="T38" fmla="*/ 51 w 216"/>
                <a:gd name="T39" fmla="*/ 165 h 193"/>
                <a:gd name="T40" fmla="*/ 46 w 216"/>
                <a:gd name="T41" fmla="*/ 165 h 193"/>
                <a:gd name="T42" fmla="*/ 29 w 216"/>
                <a:gd name="T43" fmla="*/ 125 h 193"/>
                <a:gd name="T44" fmla="*/ 0 w 216"/>
                <a:gd name="T45" fmla="*/ 80 h 193"/>
                <a:gd name="T46" fmla="*/ 6 w 216"/>
                <a:gd name="T47" fmla="*/ 80 h 193"/>
                <a:gd name="T48" fmla="*/ 46 w 216"/>
                <a:gd name="T49" fmla="*/ 57 h 193"/>
                <a:gd name="T50" fmla="*/ 74 w 216"/>
                <a:gd name="T51" fmla="*/ 40 h 193"/>
                <a:gd name="T52" fmla="*/ 91 w 216"/>
                <a:gd name="T53" fmla="*/ 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193">
                  <a:moveTo>
                    <a:pt x="91" y="34"/>
                  </a:moveTo>
                  <a:lnTo>
                    <a:pt x="114" y="23"/>
                  </a:lnTo>
                  <a:lnTo>
                    <a:pt x="136" y="6"/>
                  </a:lnTo>
                  <a:lnTo>
                    <a:pt x="142" y="6"/>
                  </a:lnTo>
                  <a:lnTo>
                    <a:pt x="153" y="0"/>
                  </a:lnTo>
                  <a:lnTo>
                    <a:pt x="159" y="6"/>
                  </a:lnTo>
                  <a:lnTo>
                    <a:pt x="170" y="23"/>
                  </a:lnTo>
                  <a:lnTo>
                    <a:pt x="170" y="29"/>
                  </a:lnTo>
                  <a:lnTo>
                    <a:pt x="182" y="46"/>
                  </a:lnTo>
                  <a:lnTo>
                    <a:pt x="199" y="74"/>
                  </a:lnTo>
                  <a:lnTo>
                    <a:pt x="210" y="97"/>
                  </a:lnTo>
                  <a:lnTo>
                    <a:pt x="216" y="108"/>
                  </a:lnTo>
                  <a:lnTo>
                    <a:pt x="193" y="119"/>
                  </a:lnTo>
                  <a:lnTo>
                    <a:pt x="159" y="142"/>
                  </a:lnTo>
                  <a:lnTo>
                    <a:pt x="125" y="159"/>
                  </a:lnTo>
                  <a:lnTo>
                    <a:pt x="108" y="170"/>
                  </a:lnTo>
                  <a:lnTo>
                    <a:pt x="85" y="182"/>
                  </a:lnTo>
                  <a:lnTo>
                    <a:pt x="68" y="193"/>
                  </a:lnTo>
                  <a:lnTo>
                    <a:pt x="63" y="182"/>
                  </a:lnTo>
                  <a:lnTo>
                    <a:pt x="51" y="165"/>
                  </a:lnTo>
                  <a:lnTo>
                    <a:pt x="46" y="165"/>
                  </a:lnTo>
                  <a:lnTo>
                    <a:pt x="29" y="125"/>
                  </a:lnTo>
                  <a:lnTo>
                    <a:pt x="0" y="80"/>
                  </a:lnTo>
                  <a:lnTo>
                    <a:pt x="6" y="80"/>
                  </a:lnTo>
                  <a:lnTo>
                    <a:pt x="46" y="57"/>
                  </a:lnTo>
                  <a:lnTo>
                    <a:pt x="74" y="40"/>
                  </a:lnTo>
                  <a:lnTo>
                    <a:pt x="91"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237">
              <a:extLst>
                <a:ext uri="{FF2B5EF4-FFF2-40B4-BE49-F238E27FC236}">
                  <a16:creationId xmlns:a16="http://schemas.microsoft.com/office/drawing/2014/main" id="{7F1DCDE9-88B2-6631-59E7-3EC48C4F4ECF}"/>
                </a:ext>
              </a:extLst>
            </p:cNvPr>
            <p:cNvSpPr>
              <a:spLocks/>
            </p:cNvSpPr>
            <p:nvPr/>
          </p:nvSpPr>
          <p:spPr bwMode="auto">
            <a:xfrm>
              <a:off x="3847" y="2108"/>
              <a:ext cx="170" cy="85"/>
            </a:xfrm>
            <a:custGeom>
              <a:avLst/>
              <a:gdLst>
                <a:gd name="T0" fmla="*/ 164 w 170"/>
                <a:gd name="T1" fmla="*/ 57 h 85"/>
                <a:gd name="T2" fmla="*/ 170 w 170"/>
                <a:gd name="T3" fmla="*/ 62 h 85"/>
                <a:gd name="T4" fmla="*/ 164 w 170"/>
                <a:gd name="T5" fmla="*/ 62 h 85"/>
                <a:gd name="T6" fmla="*/ 158 w 170"/>
                <a:gd name="T7" fmla="*/ 68 h 85"/>
                <a:gd name="T8" fmla="*/ 153 w 170"/>
                <a:gd name="T9" fmla="*/ 62 h 85"/>
                <a:gd name="T10" fmla="*/ 153 w 170"/>
                <a:gd name="T11" fmla="*/ 62 h 85"/>
                <a:gd name="T12" fmla="*/ 141 w 170"/>
                <a:gd name="T13" fmla="*/ 62 h 85"/>
                <a:gd name="T14" fmla="*/ 130 w 170"/>
                <a:gd name="T15" fmla="*/ 62 h 85"/>
                <a:gd name="T16" fmla="*/ 130 w 170"/>
                <a:gd name="T17" fmla="*/ 62 h 85"/>
                <a:gd name="T18" fmla="*/ 119 w 170"/>
                <a:gd name="T19" fmla="*/ 68 h 85"/>
                <a:gd name="T20" fmla="*/ 113 w 170"/>
                <a:gd name="T21" fmla="*/ 74 h 85"/>
                <a:gd name="T22" fmla="*/ 102 w 170"/>
                <a:gd name="T23" fmla="*/ 74 h 85"/>
                <a:gd name="T24" fmla="*/ 28 w 170"/>
                <a:gd name="T25" fmla="*/ 85 h 85"/>
                <a:gd name="T26" fmla="*/ 17 w 170"/>
                <a:gd name="T27" fmla="*/ 79 h 85"/>
                <a:gd name="T28" fmla="*/ 11 w 170"/>
                <a:gd name="T29" fmla="*/ 74 h 85"/>
                <a:gd name="T30" fmla="*/ 11 w 170"/>
                <a:gd name="T31" fmla="*/ 62 h 85"/>
                <a:gd name="T32" fmla="*/ 11 w 170"/>
                <a:gd name="T33" fmla="*/ 62 h 85"/>
                <a:gd name="T34" fmla="*/ 5 w 170"/>
                <a:gd name="T35" fmla="*/ 57 h 85"/>
                <a:gd name="T36" fmla="*/ 5 w 170"/>
                <a:gd name="T37" fmla="*/ 51 h 85"/>
                <a:gd name="T38" fmla="*/ 5 w 170"/>
                <a:gd name="T39" fmla="*/ 51 h 85"/>
                <a:gd name="T40" fmla="*/ 0 w 170"/>
                <a:gd name="T41" fmla="*/ 45 h 85"/>
                <a:gd name="T42" fmla="*/ 5 w 170"/>
                <a:gd name="T43" fmla="*/ 34 h 85"/>
                <a:gd name="T44" fmla="*/ 17 w 170"/>
                <a:gd name="T45" fmla="*/ 34 h 85"/>
                <a:gd name="T46" fmla="*/ 39 w 170"/>
                <a:gd name="T47" fmla="*/ 17 h 85"/>
                <a:gd name="T48" fmla="*/ 51 w 170"/>
                <a:gd name="T49" fmla="*/ 11 h 85"/>
                <a:gd name="T50" fmla="*/ 56 w 170"/>
                <a:gd name="T51" fmla="*/ 6 h 85"/>
                <a:gd name="T52" fmla="*/ 62 w 170"/>
                <a:gd name="T53" fmla="*/ 11 h 85"/>
                <a:gd name="T54" fmla="*/ 68 w 170"/>
                <a:gd name="T55" fmla="*/ 6 h 85"/>
                <a:gd name="T56" fmla="*/ 73 w 170"/>
                <a:gd name="T57" fmla="*/ 0 h 85"/>
                <a:gd name="T58" fmla="*/ 130 w 170"/>
                <a:gd name="T59" fmla="*/ 0 h 85"/>
                <a:gd name="T60" fmla="*/ 130 w 170"/>
                <a:gd name="T61" fmla="*/ 0 h 85"/>
                <a:gd name="T62" fmla="*/ 136 w 170"/>
                <a:gd name="T63" fmla="*/ 6 h 85"/>
                <a:gd name="T64" fmla="*/ 147 w 170"/>
                <a:gd name="T65" fmla="*/ 6 h 85"/>
                <a:gd name="T66" fmla="*/ 158 w 170"/>
                <a:gd name="T67" fmla="*/ 6 h 85"/>
                <a:gd name="T68" fmla="*/ 158 w 170"/>
                <a:gd name="T69" fmla="*/ 17 h 85"/>
                <a:gd name="T70" fmla="*/ 164 w 170"/>
                <a:gd name="T71" fmla="*/ 23 h 85"/>
                <a:gd name="T72" fmla="*/ 158 w 170"/>
                <a:gd name="T73" fmla="*/ 23 h 85"/>
                <a:gd name="T74" fmla="*/ 153 w 170"/>
                <a:gd name="T75" fmla="*/ 28 h 85"/>
                <a:gd name="T76" fmla="*/ 153 w 170"/>
                <a:gd name="T77" fmla="*/ 28 h 85"/>
                <a:gd name="T78" fmla="*/ 153 w 170"/>
                <a:gd name="T79" fmla="*/ 40 h 85"/>
                <a:gd name="T80" fmla="*/ 158 w 170"/>
                <a:gd name="T81" fmla="*/ 51 h 85"/>
                <a:gd name="T82" fmla="*/ 164 w 170"/>
                <a:gd name="T83"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85">
                  <a:moveTo>
                    <a:pt x="170" y="57"/>
                  </a:moveTo>
                  <a:lnTo>
                    <a:pt x="164" y="57"/>
                  </a:lnTo>
                  <a:lnTo>
                    <a:pt x="170" y="57"/>
                  </a:lnTo>
                  <a:lnTo>
                    <a:pt x="170" y="62"/>
                  </a:lnTo>
                  <a:lnTo>
                    <a:pt x="164" y="57"/>
                  </a:lnTo>
                  <a:lnTo>
                    <a:pt x="164" y="62"/>
                  </a:lnTo>
                  <a:lnTo>
                    <a:pt x="158" y="62"/>
                  </a:lnTo>
                  <a:lnTo>
                    <a:pt x="158" y="68"/>
                  </a:lnTo>
                  <a:lnTo>
                    <a:pt x="158" y="62"/>
                  </a:lnTo>
                  <a:lnTo>
                    <a:pt x="153" y="62"/>
                  </a:lnTo>
                  <a:lnTo>
                    <a:pt x="158" y="62"/>
                  </a:lnTo>
                  <a:lnTo>
                    <a:pt x="153" y="62"/>
                  </a:lnTo>
                  <a:lnTo>
                    <a:pt x="147" y="62"/>
                  </a:lnTo>
                  <a:lnTo>
                    <a:pt x="141" y="62"/>
                  </a:lnTo>
                  <a:lnTo>
                    <a:pt x="136" y="62"/>
                  </a:lnTo>
                  <a:lnTo>
                    <a:pt x="130" y="62"/>
                  </a:lnTo>
                  <a:lnTo>
                    <a:pt x="124" y="62"/>
                  </a:lnTo>
                  <a:lnTo>
                    <a:pt x="130" y="62"/>
                  </a:lnTo>
                  <a:lnTo>
                    <a:pt x="124" y="68"/>
                  </a:lnTo>
                  <a:lnTo>
                    <a:pt x="119" y="68"/>
                  </a:lnTo>
                  <a:lnTo>
                    <a:pt x="119" y="74"/>
                  </a:lnTo>
                  <a:lnTo>
                    <a:pt x="113" y="74"/>
                  </a:lnTo>
                  <a:lnTo>
                    <a:pt x="107" y="74"/>
                  </a:lnTo>
                  <a:lnTo>
                    <a:pt x="102" y="74"/>
                  </a:lnTo>
                  <a:lnTo>
                    <a:pt x="62" y="79"/>
                  </a:lnTo>
                  <a:lnTo>
                    <a:pt x="28" y="85"/>
                  </a:lnTo>
                  <a:lnTo>
                    <a:pt x="17" y="85"/>
                  </a:lnTo>
                  <a:lnTo>
                    <a:pt x="17" y="79"/>
                  </a:lnTo>
                  <a:lnTo>
                    <a:pt x="17" y="74"/>
                  </a:lnTo>
                  <a:lnTo>
                    <a:pt x="11" y="74"/>
                  </a:lnTo>
                  <a:lnTo>
                    <a:pt x="11" y="68"/>
                  </a:lnTo>
                  <a:lnTo>
                    <a:pt x="11" y="62"/>
                  </a:lnTo>
                  <a:lnTo>
                    <a:pt x="11" y="68"/>
                  </a:lnTo>
                  <a:lnTo>
                    <a:pt x="11" y="62"/>
                  </a:lnTo>
                  <a:lnTo>
                    <a:pt x="5" y="62"/>
                  </a:lnTo>
                  <a:lnTo>
                    <a:pt x="5" y="57"/>
                  </a:lnTo>
                  <a:lnTo>
                    <a:pt x="11" y="57"/>
                  </a:lnTo>
                  <a:lnTo>
                    <a:pt x="5" y="51"/>
                  </a:lnTo>
                  <a:lnTo>
                    <a:pt x="11" y="51"/>
                  </a:lnTo>
                  <a:lnTo>
                    <a:pt x="5" y="51"/>
                  </a:lnTo>
                  <a:lnTo>
                    <a:pt x="5" y="45"/>
                  </a:lnTo>
                  <a:lnTo>
                    <a:pt x="0" y="45"/>
                  </a:lnTo>
                  <a:lnTo>
                    <a:pt x="0" y="40"/>
                  </a:lnTo>
                  <a:lnTo>
                    <a:pt x="5" y="34"/>
                  </a:lnTo>
                  <a:lnTo>
                    <a:pt x="11" y="34"/>
                  </a:lnTo>
                  <a:lnTo>
                    <a:pt x="17" y="34"/>
                  </a:lnTo>
                  <a:lnTo>
                    <a:pt x="34" y="23"/>
                  </a:lnTo>
                  <a:lnTo>
                    <a:pt x="39" y="17"/>
                  </a:lnTo>
                  <a:lnTo>
                    <a:pt x="45" y="11"/>
                  </a:lnTo>
                  <a:lnTo>
                    <a:pt x="51" y="11"/>
                  </a:lnTo>
                  <a:lnTo>
                    <a:pt x="56" y="11"/>
                  </a:lnTo>
                  <a:lnTo>
                    <a:pt x="56" y="6"/>
                  </a:lnTo>
                  <a:lnTo>
                    <a:pt x="56" y="11"/>
                  </a:lnTo>
                  <a:lnTo>
                    <a:pt x="62" y="11"/>
                  </a:lnTo>
                  <a:lnTo>
                    <a:pt x="62" y="6"/>
                  </a:lnTo>
                  <a:lnTo>
                    <a:pt x="68" y="6"/>
                  </a:lnTo>
                  <a:lnTo>
                    <a:pt x="68" y="0"/>
                  </a:lnTo>
                  <a:lnTo>
                    <a:pt x="73" y="0"/>
                  </a:lnTo>
                  <a:lnTo>
                    <a:pt x="96" y="0"/>
                  </a:lnTo>
                  <a:lnTo>
                    <a:pt x="130" y="0"/>
                  </a:lnTo>
                  <a:lnTo>
                    <a:pt x="130" y="6"/>
                  </a:lnTo>
                  <a:lnTo>
                    <a:pt x="130" y="0"/>
                  </a:lnTo>
                  <a:lnTo>
                    <a:pt x="130" y="6"/>
                  </a:lnTo>
                  <a:lnTo>
                    <a:pt x="136" y="6"/>
                  </a:lnTo>
                  <a:lnTo>
                    <a:pt x="141" y="6"/>
                  </a:lnTo>
                  <a:lnTo>
                    <a:pt x="147" y="6"/>
                  </a:lnTo>
                  <a:lnTo>
                    <a:pt x="153" y="6"/>
                  </a:lnTo>
                  <a:lnTo>
                    <a:pt x="158" y="6"/>
                  </a:lnTo>
                  <a:lnTo>
                    <a:pt x="158" y="11"/>
                  </a:lnTo>
                  <a:lnTo>
                    <a:pt x="158" y="17"/>
                  </a:lnTo>
                  <a:lnTo>
                    <a:pt x="164" y="17"/>
                  </a:lnTo>
                  <a:lnTo>
                    <a:pt x="164" y="23"/>
                  </a:lnTo>
                  <a:lnTo>
                    <a:pt x="164" y="17"/>
                  </a:lnTo>
                  <a:lnTo>
                    <a:pt x="158" y="23"/>
                  </a:lnTo>
                  <a:lnTo>
                    <a:pt x="153" y="23"/>
                  </a:lnTo>
                  <a:lnTo>
                    <a:pt x="153" y="28"/>
                  </a:lnTo>
                  <a:lnTo>
                    <a:pt x="158" y="28"/>
                  </a:lnTo>
                  <a:lnTo>
                    <a:pt x="153" y="28"/>
                  </a:lnTo>
                  <a:lnTo>
                    <a:pt x="153" y="34"/>
                  </a:lnTo>
                  <a:lnTo>
                    <a:pt x="153" y="40"/>
                  </a:lnTo>
                  <a:lnTo>
                    <a:pt x="158" y="45"/>
                  </a:lnTo>
                  <a:lnTo>
                    <a:pt x="158" y="51"/>
                  </a:lnTo>
                  <a:lnTo>
                    <a:pt x="158" y="57"/>
                  </a:lnTo>
                  <a:lnTo>
                    <a:pt x="164" y="57"/>
                  </a:lnTo>
                  <a:lnTo>
                    <a:pt x="170" y="5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238">
              <a:extLst>
                <a:ext uri="{FF2B5EF4-FFF2-40B4-BE49-F238E27FC236}">
                  <a16:creationId xmlns:a16="http://schemas.microsoft.com/office/drawing/2014/main" id="{5CA453D6-8C27-6F2B-03E3-E9FE20182EFB}"/>
                </a:ext>
              </a:extLst>
            </p:cNvPr>
            <p:cNvSpPr>
              <a:spLocks/>
            </p:cNvSpPr>
            <p:nvPr/>
          </p:nvSpPr>
          <p:spPr bwMode="auto">
            <a:xfrm>
              <a:off x="4261" y="1541"/>
              <a:ext cx="175" cy="63"/>
            </a:xfrm>
            <a:custGeom>
              <a:avLst/>
              <a:gdLst>
                <a:gd name="T0" fmla="*/ 170 w 175"/>
                <a:gd name="T1" fmla="*/ 63 h 63"/>
                <a:gd name="T2" fmla="*/ 164 w 175"/>
                <a:gd name="T3" fmla="*/ 57 h 63"/>
                <a:gd name="T4" fmla="*/ 164 w 175"/>
                <a:gd name="T5" fmla="*/ 57 h 63"/>
                <a:gd name="T6" fmla="*/ 158 w 175"/>
                <a:gd name="T7" fmla="*/ 51 h 63"/>
                <a:gd name="T8" fmla="*/ 158 w 175"/>
                <a:gd name="T9" fmla="*/ 46 h 63"/>
                <a:gd name="T10" fmla="*/ 158 w 175"/>
                <a:gd name="T11" fmla="*/ 46 h 63"/>
                <a:gd name="T12" fmla="*/ 153 w 175"/>
                <a:gd name="T13" fmla="*/ 46 h 63"/>
                <a:gd name="T14" fmla="*/ 147 w 175"/>
                <a:gd name="T15" fmla="*/ 51 h 63"/>
                <a:gd name="T16" fmla="*/ 141 w 175"/>
                <a:gd name="T17" fmla="*/ 57 h 63"/>
                <a:gd name="T18" fmla="*/ 136 w 175"/>
                <a:gd name="T19" fmla="*/ 63 h 63"/>
                <a:gd name="T20" fmla="*/ 130 w 175"/>
                <a:gd name="T21" fmla="*/ 57 h 63"/>
                <a:gd name="T22" fmla="*/ 130 w 175"/>
                <a:gd name="T23" fmla="*/ 57 h 63"/>
                <a:gd name="T24" fmla="*/ 124 w 175"/>
                <a:gd name="T25" fmla="*/ 51 h 63"/>
                <a:gd name="T26" fmla="*/ 124 w 175"/>
                <a:gd name="T27" fmla="*/ 51 h 63"/>
                <a:gd name="T28" fmla="*/ 124 w 175"/>
                <a:gd name="T29" fmla="*/ 51 h 63"/>
                <a:gd name="T30" fmla="*/ 119 w 175"/>
                <a:gd name="T31" fmla="*/ 46 h 63"/>
                <a:gd name="T32" fmla="*/ 119 w 175"/>
                <a:gd name="T33" fmla="*/ 46 h 63"/>
                <a:gd name="T34" fmla="*/ 113 w 175"/>
                <a:gd name="T35" fmla="*/ 51 h 63"/>
                <a:gd name="T36" fmla="*/ 102 w 175"/>
                <a:gd name="T37" fmla="*/ 51 h 63"/>
                <a:gd name="T38" fmla="*/ 96 w 175"/>
                <a:gd name="T39" fmla="*/ 57 h 63"/>
                <a:gd name="T40" fmla="*/ 90 w 175"/>
                <a:gd name="T41" fmla="*/ 63 h 63"/>
                <a:gd name="T42" fmla="*/ 90 w 175"/>
                <a:gd name="T43" fmla="*/ 63 h 63"/>
                <a:gd name="T44" fmla="*/ 51 w 175"/>
                <a:gd name="T45" fmla="*/ 63 h 63"/>
                <a:gd name="T46" fmla="*/ 0 w 175"/>
                <a:gd name="T47" fmla="*/ 34 h 63"/>
                <a:gd name="T48" fmla="*/ 11 w 175"/>
                <a:gd name="T49" fmla="*/ 17 h 63"/>
                <a:gd name="T50" fmla="*/ 0 w 175"/>
                <a:gd name="T51" fmla="*/ 17 h 63"/>
                <a:gd name="T52" fmla="*/ 0 w 175"/>
                <a:gd name="T53" fmla="*/ 6 h 63"/>
                <a:gd name="T54" fmla="*/ 73 w 175"/>
                <a:gd name="T55" fmla="*/ 6 h 63"/>
                <a:gd name="T56" fmla="*/ 153 w 175"/>
                <a:gd name="T57" fmla="*/ 6 h 63"/>
                <a:gd name="T58" fmla="*/ 175 w 175"/>
                <a:gd name="T59" fmla="*/ 6 h 63"/>
                <a:gd name="T60" fmla="*/ 175 w 175"/>
                <a:gd name="T61" fmla="*/ 17 h 63"/>
                <a:gd name="T62" fmla="*/ 175 w 175"/>
                <a:gd name="T63" fmla="*/ 28 h 63"/>
                <a:gd name="T64" fmla="*/ 175 w 175"/>
                <a:gd name="T65" fmla="*/ 40 h 63"/>
                <a:gd name="T66" fmla="*/ 175 w 175"/>
                <a:gd name="T67" fmla="*/ 51 h 63"/>
                <a:gd name="T68" fmla="*/ 175 w 175"/>
                <a:gd name="T6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63">
                  <a:moveTo>
                    <a:pt x="175" y="63"/>
                  </a:moveTo>
                  <a:lnTo>
                    <a:pt x="170" y="63"/>
                  </a:lnTo>
                  <a:lnTo>
                    <a:pt x="164" y="63"/>
                  </a:lnTo>
                  <a:lnTo>
                    <a:pt x="164" y="57"/>
                  </a:lnTo>
                  <a:lnTo>
                    <a:pt x="158" y="57"/>
                  </a:lnTo>
                  <a:lnTo>
                    <a:pt x="164" y="57"/>
                  </a:lnTo>
                  <a:lnTo>
                    <a:pt x="164" y="51"/>
                  </a:lnTo>
                  <a:lnTo>
                    <a:pt x="158" y="51"/>
                  </a:lnTo>
                  <a:lnTo>
                    <a:pt x="164" y="51"/>
                  </a:lnTo>
                  <a:lnTo>
                    <a:pt x="158" y="46"/>
                  </a:lnTo>
                  <a:lnTo>
                    <a:pt x="158" y="51"/>
                  </a:lnTo>
                  <a:lnTo>
                    <a:pt x="158" y="46"/>
                  </a:lnTo>
                  <a:lnTo>
                    <a:pt x="158" y="51"/>
                  </a:lnTo>
                  <a:lnTo>
                    <a:pt x="153" y="46"/>
                  </a:lnTo>
                  <a:lnTo>
                    <a:pt x="147" y="46"/>
                  </a:lnTo>
                  <a:lnTo>
                    <a:pt x="147" y="51"/>
                  </a:lnTo>
                  <a:lnTo>
                    <a:pt x="147" y="57"/>
                  </a:lnTo>
                  <a:lnTo>
                    <a:pt x="141" y="57"/>
                  </a:lnTo>
                  <a:lnTo>
                    <a:pt x="141" y="63"/>
                  </a:lnTo>
                  <a:lnTo>
                    <a:pt x="136" y="63"/>
                  </a:lnTo>
                  <a:lnTo>
                    <a:pt x="136" y="57"/>
                  </a:lnTo>
                  <a:lnTo>
                    <a:pt x="130" y="57"/>
                  </a:lnTo>
                  <a:lnTo>
                    <a:pt x="130" y="63"/>
                  </a:lnTo>
                  <a:lnTo>
                    <a:pt x="130" y="57"/>
                  </a:lnTo>
                  <a:lnTo>
                    <a:pt x="124" y="57"/>
                  </a:lnTo>
                  <a:lnTo>
                    <a:pt x="124" y="51"/>
                  </a:lnTo>
                  <a:lnTo>
                    <a:pt x="130" y="51"/>
                  </a:lnTo>
                  <a:lnTo>
                    <a:pt x="124" y="51"/>
                  </a:lnTo>
                  <a:lnTo>
                    <a:pt x="130" y="51"/>
                  </a:lnTo>
                  <a:lnTo>
                    <a:pt x="124" y="51"/>
                  </a:lnTo>
                  <a:lnTo>
                    <a:pt x="124" y="46"/>
                  </a:lnTo>
                  <a:lnTo>
                    <a:pt x="119" y="46"/>
                  </a:lnTo>
                  <a:lnTo>
                    <a:pt x="124" y="46"/>
                  </a:lnTo>
                  <a:lnTo>
                    <a:pt x="119" y="46"/>
                  </a:lnTo>
                  <a:lnTo>
                    <a:pt x="113" y="46"/>
                  </a:lnTo>
                  <a:lnTo>
                    <a:pt x="113" y="51"/>
                  </a:lnTo>
                  <a:lnTo>
                    <a:pt x="107" y="51"/>
                  </a:lnTo>
                  <a:lnTo>
                    <a:pt x="102" y="51"/>
                  </a:lnTo>
                  <a:lnTo>
                    <a:pt x="102" y="57"/>
                  </a:lnTo>
                  <a:lnTo>
                    <a:pt x="96" y="57"/>
                  </a:lnTo>
                  <a:lnTo>
                    <a:pt x="90" y="57"/>
                  </a:lnTo>
                  <a:lnTo>
                    <a:pt x="90" y="63"/>
                  </a:lnTo>
                  <a:lnTo>
                    <a:pt x="90" y="57"/>
                  </a:lnTo>
                  <a:lnTo>
                    <a:pt x="90" y="63"/>
                  </a:lnTo>
                  <a:lnTo>
                    <a:pt x="85" y="63"/>
                  </a:lnTo>
                  <a:lnTo>
                    <a:pt x="51" y="63"/>
                  </a:lnTo>
                  <a:lnTo>
                    <a:pt x="28" y="46"/>
                  </a:lnTo>
                  <a:lnTo>
                    <a:pt x="0" y="34"/>
                  </a:lnTo>
                  <a:lnTo>
                    <a:pt x="0" y="23"/>
                  </a:lnTo>
                  <a:lnTo>
                    <a:pt x="11" y="17"/>
                  </a:lnTo>
                  <a:lnTo>
                    <a:pt x="5" y="17"/>
                  </a:lnTo>
                  <a:lnTo>
                    <a:pt x="0" y="17"/>
                  </a:lnTo>
                  <a:lnTo>
                    <a:pt x="0" y="11"/>
                  </a:lnTo>
                  <a:lnTo>
                    <a:pt x="0" y="6"/>
                  </a:lnTo>
                  <a:lnTo>
                    <a:pt x="11" y="6"/>
                  </a:lnTo>
                  <a:lnTo>
                    <a:pt x="73" y="6"/>
                  </a:lnTo>
                  <a:lnTo>
                    <a:pt x="90" y="6"/>
                  </a:lnTo>
                  <a:lnTo>
                    <a:pt x="153" y="6"/>
                  </a:lnTo>
                  <a:lnTo>
                    <a:pt x="175" y="0"/>
                  </a:lnTo>
                  <a:lnTo>
                    <a:pt x="175" y="6"/>
                  </a:lnTo>
                  <a:lnTo>
                    <a:pt x="175" y="11"/>
                  </a:lnTo>
                  <a:lnTo>
                    <a:pt x="175" y="17"/>
                  </a:lnTo>
                  <a:lnTo>
                    <a:pt x="175" y="23"/>
                  </a:lnTo>
                  <a:lnTo>
                    <a:pt x="175" y="28"/>
                  </a:lnTo>
                  <a:lnTo>
                    <a:pt x="175" y="34"/>
                  </a:lnTo>
                  <a:lnTo>
                    <a:pt x="175" y="40"/>
                  </a:lnTo>
                  <a:lnTo>
                    <a:pt x="175" y="46"/>
                  </a:lnTo>
                  <a:lnTo>
                    <a:pt x="175" y="51"/>
                  </a:lnTo>
                  <a:lnTo>
                    <a:pt x="175" y="57"/>
                  </a:lnTo>
                  <a:lnTo>
                    <a:pt x="175" y="6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239">
              <a:extLst>
                <a:ext uri="{FF2B5EF4-FFF2-40B4-BE49-F238E27FC236}">
                  <a16:creationId xmlns:a16="http://schemas.microsoft.com/office/drawing/2014/main" id="{F3DE9A78-7F1D-6A79-963C-407AE54540DC}"/>
                </a:ext>
              </a:extLst>
            </p:cNvPr>
            <p:cNvSpPr>
              <a:spLocks/>
            </p:cNvSpPr>
            <p:nvPr/>
          </p:nvSpPr>
          <p:spPr bwMode="auto">
            <a:xfrm>
              <a:off x="2957" y="2131"/>
              <a:ext cx="147" cy="147"/>
            </a:xfrm>
            <a:custGeom>
              <a:avLst/>
              <a:gdLst>
                <a:gd name="T0" fmla="*/ 141 w 147"/>
                <a:gd name="T1" fmla="*/ 147 h 147"/>
                <a:gd name="T2" fmla="*/ 130 w 147"/>
                <a:gd name="T3" fmla="*/ 147 h 147"/>
                <a:gd name="T4" fmla="*/ 51 w 147"/>
                <a:gd name="T5" fmla="*/ 141 h 147"/>
                <a:gd name="T6" fmla="*/ 0 w 147"/>
                <a:gd name="T7" fmla="*/ 141 h 147"/>
                <a:gd name="T8" fmla="*/ 5 w 147"/>
                <a:gd name="T9" fmla="*/ 96 h 147"/>
                <a:gd name="T10" fmla="*/ 5 w 147"/>
                <a:gd name="T11" fmla="*/ 73 h 147"/>
                <a:gd name="T12" fmla="*/ 5 w 147"/>
                <a:gd name="T13" fmla="*/ 0 h 147"/>
                <a:gd name="T14" fmla="*/ 62 w 147"/>
                <a:gd name="T15" fmla="*/ 5 h 147"/>
                <a:gd name="T16" fmla="*/ 113 w 147"/>
                <a:gd name="T17" fmla="*/ 5 h 147"/>
                <a:gd name="T18" fmla="*/ 113 w 147"/>
                <a:gd name="T19" fmla="*/ 11 h 147"/>
                <a:gd name="T20" fmla="*/ 147 w 147"/>
                <a:gd name="T21" fmla="*/ 11 h 147"/>
                <a:gd name="T22" fmla="*/ 147 w 147"/>
                <a:gd name="T23" fmla="*/ 85 h 147"/>
                <a:gd name="T24" fmla="*/ 141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141" y="147"/>
                  </a:moveTo>
                  <a:lnTo>
                    <a:pt x="130" y="147"/>
                  </a:lnTo>
                  <a:lnTo>
                    <a:pt x="51" y="141"/>
                  </a:lnTo>
                  <a:lnTo>
                    <a:pt x="0" y="141"/>
                  </a:lnTo>
                  <a:lnTo>
                    <a:pt x="5" y="96"/>
                  </a:lnTo>
                  <a:lnTo>
                    <a:pt x="5" y="73"/>
                  </a:lnTo>
                  <a:lnTo>
                    <a:pt x="5" y="0"/>
                  </a:lnTo>
                  <a:lnTo>
                    <a:pt x="62" y="5"/>
                  </a:lnTo>
                  <a:lnTo>
                    <a:pt x="113" y="5"/>
                  </a:lnTo>
                  <a:lnTo>
                    <a:pt x="113" y="11"/>
                  </a:lnTo>
                  <a:lnTo>
                    <a:pt x="147" y="11"/>
                  </a:lnTo>
                  <a:lnTo>
                    <a:pt x="147" y="85"/>
                  </a:lnTo>
                  <a:lnTo>
                    <a:pt x="141"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240">
              <a:extLst>
                <a:ext uri="{FF2B5EF4-FFF2-40B4-BE49-F238E27FC236}">
                  <a16:creationId xmlns:a16="http://schemas.microsoft.com/office/drawing/2014/main" id="{4A625963-3624-FDBA-24C1-8FA833373913}"/>
                </a:ext>
              </a:extLst>
            </p:cNvPr>
            <p:cNvSpPr>
              <a:spLocks/>
            </p:cNvSpPr>
            <p:nvPr/>
          </p:nvSpPr>
          <p:spPr bwMode="auto">
            <a:xfrm>
              <a:off x="3552" y="2102"/>
              <a:ext cx="193" cy="204"/>
            </a:xfrm>
            <a:custGeom>
              <a:avLst/>
              <a:gdLst>
                <a:gd name="T0" fmla="*/ 136 w 193"/>
                <a:gd name="T1" fmla="*/ 0 h 204"/>
                <a:gd name="T2" fmla="*/ 136 w 193"/>
                <a:gd name="T3" fmla="*/ 6 h 204"/>
                <a:gd name="T4" fmla="*/ 142 w 193"/>
                <a:gd name="T5" fmla="*/ 6 h 204"/>
                <a:gd name="T6" fmla="*/ 136 w 193"/>
                <a:gd name="T7" fmla="*/ 12 h 204"/>
                <a:gd name="T8" fmla="*/ 136 w 193"/>
                <a:gd name="T9" fmla="*/ 17 h 204"/>
                <a:gd name="T10" fmla="*/ 142 w 193"/>
                <a:gd name="T11" fmla="*/ 17 h 204"/>
                <a:gd name="T12" fmla="*/ 142 w 193"/>
                <a:gd name="T13" fmla="*/ 12 h 204"/>
                <a:gd name="T14" fmla="*/ 147 w 193"/>
                <a:gd name="T15" fmla="*/ 12 h 204"/>
                <a:gd name="T16" fmla="*/ 147 w 193"/>
                <a:gd name="T17" fmla="*/ 17 h 204"/>
                <a:gd name="T18" fmla="*/ 153 w 193"/>
                <a:gd name="T19" fmla="*/ 17 h 204"/>
                <a:gd name="T20" fmla="*/ 153 w 193"/>
                <a:gd name="T21" fmla="*/ 23 h 204"/>
                <a:gd name="T22" fmla="*/ 147 w 193"/>
                <a:gd name="T23" fmla="*/ 23 h 204"/>
                <a:gd name="T24" fmla="*/ 147 w 193"/>
                <a:gd name="T25" fmla="*/ 29 h 204"/>
                <a:gd name="T26" fmla="*/ 147 w 193"/>
                <a:gd name="T27" fmla="*/ 34 h 204"/>
                <a:gd name="T28" fmla="*/ 153 w 193"/>
                <a:gd name="T29" fmla="*/ 34 h 204"/>
                <a:gd name="T30" fmla="*/ 159 w 193"/>
                <a:gd name="T31" fmla="*/ 34 h 204"/>
                <a:gd name="T32" fmla="*/ 153 w 193"/>
                <a:gd name="T33" fmla="*/ 40 h 204"/>
                <a:gd name="T34" fmla="*/ 147 w 193"/>
                <a:gd name="T35" fmla="*/ 46 h 204"/>
                <a:gd name="T36" fmla="*/ 153 w 193"/>
                <a:gd name="T37" fmla="*/ 46 h 204"/>
                <a:gd name="T38" fmla="*/ 153 w 193"/>
                <a:gd name="T39" fmla="*/ 51 h 204"/>
                <a:gd name="T40" fmla="*/ 153 w 193"/>
                <a:gd name="T41" fmla="*/ 57 h 204"/>
                <a:gd name="T42" fmla="*/ 159 w 193"/>
                <a:gd name="T43" fmla="*/ 63 h 204"/>
                <a:gd name="T44" fmla="*/ 159 w 193"/>
                <a:gd name="T45" fmla="*/ 68 h 204"/>
                <a:gd name="T46" fmla="*/ 164 w 193"/>
                <a:gd name="T47" fmla="*/ 68 h 204"/>
                <a:gd name="T48" fmla="*/ 164 w 193"/>
                <a:gd name="T49" fmla="*/ 63 h 204"/>
                <a:gd name="T50" fmla="*/ 170 w 193"/>
                <a:gd name="T51" fmla="*/ 63 h 204"/>
                <a:gd name="T52" fmla="*/ 170 w 193"/>
                <a:gd name="T53" fmla="*/ 68 h 204"/>
                <a:gd name="T54" fmla="*/ 170 w 193"/>
                <a:gd name="T55" fmla="*/ 74 h 204"/>
                <a:gd name="T56" fmla="*/ 170 w 193"/>
                <a:gd name="T57" fmla="*/ 80 h 204"/>
                <a:gd name="T58" fmla="*/ 176 w 193"/>
                <a:gd name="T59" fmla="*/ 85 h 204"/>
                <a:gd name="T60" fmla="*/ 176 w 193"/>
                <a:gd name="T61" fmla="*/ 91 h 204"/>
                <a:gd name="T62" fmla="*/ 181 w 193"/>
                <a:gd name="T63" fmla="*/ 91 h 204"/>
                <a:gd name="T64" fmla="*/ 187 w 193"/>
                <a:gd name="T65" fmla="*/ 97 h 204"/>
                <a:gd name="T66" fmla="*/ 181 w 193"/>
                <a:gd name="T67" fmla="*/ 102 h 204"/>
                <a:gd name="T68" fmla="*/ 187 w 193"/>
                <a:gd name="T69" fmla="*/ 102 h 204"/>
                <a:gd name="T70" fmla="*/ 187 w 193"/>
                <a:gd name="T71" fmla="*/ 108 h 204"/>
                <a:gd name="T72" fmla="*/ 193 w 193"/>
                <a:gd name="T73" fmla="*/ 114 h 204"/>
                <a:gd name="T74" fmla="*/ 187 w 193"/>
                <a:gd name="T75" fmla="*/ 114 h 204"/>
                <a:gd name="T76" fmla="*/ 187 w 193"/>
                <a:gd name="T77" fmla="*/ 119 h 204"/>
                <a:gd name="T78" fmla="*/ 164 w 193"/>
                <a:gd name="T79" fmla="*/ 131 h 204"/>
                <a:gd name="T80" fmla="*/ 119 w 193"/>
                <a:gd name="T81" fmla="*/ 159 h 204"/>
                <a:gd name="T82" fmla="*/ 96 w 193"/>
                <a:gd name="T83" fmla="*/ 176 h 204"/>
                <a:gd name="T84" fmla="*/ 68 w 193"/>
                <a:gd name="T85" fmla="*/ 187 h 204"/>
                <a:gd name="T86" fmla="*/ 40 w 193"/>
                <a:gd name="T87" fmla="*/ 204 h 204"/>
                <a:gd name="T88" fmla="*/ 17 w 193"/>
                <a:gd name="T89" fmla="*/ 131 h 204"/>
                <a:gd name="T90" fmla="*/ 11 w 193"/>
                <a:gd name="T91" fmla="*/ 114 h 204"/>
                <a:gd name="T92" fmla="*/ 0 w 193"/>
                <a:gd name="T93" fmla="*/ 108 h 204"/>
                <a:gd name="T94" fmla="*/ 17 w 193"/>
                <a:gd name="T95" fmla="*/ 68 h 204"/>
                <a:gd name="T96" fmla="*/ 17 w 193"/>
                <a:gd name="T97" fmla="*/ 63 h 204"/>
                <a:gd name="T98" fmla="*/ 57 w 193"/>
                <a:gd name="T99" fmla="*/ 46 h 204"/>
                <a:gd name="T100" fmla="*/ 68 w 193"/>
                <a:gd name="T101" fmla="*/ 40 h 204"/>
                <a:gd name="T102" fmla="*/ 136 w 193"/>
                <a:gd name="T10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 h="204">
                  <a:moveTo>
                    <a:pt x="136" y="0"/>
                  </a:moveTo>
                  <a:lnTo>
                    <a:pt x="136" y="6"/>
                  </a:lnTo>
                  <a:lnTo>
                    <a:pt x="142" y="6"/>
                  </a:lnTo>
                  <a:lnTo>
                    <a:pt x="136" y="12"/>
                  </a:lnTo>
                  <a:lnTo>
                    <a:pt x="136" y="17"/>
                  </a:lnTo>
                  <a:lnTo>
                    <a:pt x="142" y="17"/>
                  </a:lnTo>
                  <a:lnTo>
                    <a:pt x="142" y="12"/>
                  </a:lnTo>
                  <a:lnTo>
                    <a:pt x="147" y="12"/>
                  </a:lnTo>
                  <a:lnTo>
                    <a:pt x="147" y="17"/>
                  </a:lnTo>
                  <a:lnTo>
                    <a:pt x="153" y="17"/>
                  </a:lnTo>
                  <a:lnTo>
                    <a:pt x="153" y="23"/>
                  </a:lnTo>
                  <a:lnTo>
                    <a:pt x="147" y="23"/>
                  </a:lnTo>
                  <a:lnTo>
                    <a:pt x="147" y="29"/>
                  </a:lnTo>
                  <a:lnTo>
                    <a:pt x="147" y="34"/>
                  </a:lnTo>
                  <a:lnTo>
                    <a:pt x="153" y="34"/>
                  </a:lnTo>
                  <a:lnTo>
                    <a:pt x="159" y="34"/>
                  </a:lnTo>
                  <a:lnTo>
                    <a:pt x="153" y="40"/>
                  </a:lnTo>
                  <a:lnTo>
                    <a:pt x="147" y="46"/>
                  </a:lnTo>
                  <a:lnTo>
                    <a:pt x="153" y="46"/>
                  </a:lnTo>
                  <a:lnTo>
                    <a:pt x="153" y="51"/>
                  </a:lnTo>
                  <a:lnTo>
                    <a:pt x="153" y="57"/>
                  </a:lnTo>
                  <a:lnTo>
                    <a:pt x="159" y="63"/>
                  </a:lnTo>
                  <a:lnTo>
                    <a:pt x="159" y="68"/>
                  </a:lnTo>
                  <a:lnTo>
                    <a:pt x="164" y="68"/>
                  </a:lnTo>
                  <a:lnTo>
                    <a:pt x="164" y="63"/>
                  </a:lnTo>
                  <a:lnTo>
                    <a:pt x="170" y="63"/>
                  </a:lnTo>
                  <a:lnTo>
                    <a:pt x="170" y="68"/>
                  </a:lnTo>
                  <a:lnTo>
                    <a:pt x="170" y="74"/>
                  </a:lnTo>
                  <a:lnTo>
                    <a:pt x="170" y="80"/>
                  </a:lnTo>
                  <a:lnTo>
                    <a:pt x="176" y="85"/>
                  </a:lnTo>
                  <a:lnTo>
                    <a:pt x="176" y="91"/>
                  </a:lnTo>
                  <a:lnTo>
                    <a:pt x="181" y="91"/>
                  </a:lnTo>
                  <a:lnTo>
                    <a:pt x="187" y="97"/>
                  </a:lnTo>
                  <a:lnTo>
                    <a:pt x="181" y="102"/>
                  </a:lnTo>
                  <a:lnTo>
                    <a:pt x="187" y="102"/>
                  </a:lnTo>
                  <a:lnTo>
                    <a:pt x="187" y="108"/>
                  </a:lnTo>
                  <a:lnTo>
                    <a:pt x="193" y="114"/>
                  </a:lnTo>
                  <a:lnTo>
                    <a:pt x="187" y="114"/>
                  </a:lnTo>
                  <a:lnTo>
                    <a:pt x="187" y="119"/>
                  </a:lnTo>
                  <a:lnTo>
                    <a:pt x="164" y="131"/>
                  </a:lnTo>
                  <a:lnTo>
                    <a:pt x="119" y="159"/>
                  </a:lnTo>
                  <a:lnTo>
                    <a:pt x="96" y="176"/>
                  </a:lnTo>
                  <a:lnTo>
                    <a:pt x="68" y="187"/>
                  </a:lnTo>
                  <a:lnTo>
                    <a:pt x="40" y="204"/>
                  </a:lnTo>
                  <a:lnTo>
                    <a:pt x="17" y="131"/>
                  </a:lnTo>
                  <a:lnTo>
                    <a:pt x="11" y="114"/>
                  </a:lnTo>
                  <a:lnTo>
                    <a:pt x="0" y="108"/>
                  </a:lnTo>
                  <a:lnTo>
                    <a:pt x="17" y="68"/>
                  </a:lnTo>
                  <a:lnTo>
                    <a:pt x="17" y="63"/>
                  </a:lnTo>
                  <a:lnTo>
                    <a:pt x="57" y="46"/>
                  </a:lnTo>
                  <a:lnTo>
                    <a:pt x="68" y="40"/>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241">
              <a:extLst>
                <a:ext uri="{FF2B5EF4-FFF2-40B4-BE49-F238E27FC236}">
                  <a16:creationId xmlns:a16="http://schemas.microsoft.com/office/drawing/2014/main" id="{A775BF9D-A6EE-BDF7-AC2B-8B157C2D98F1}"/>
                </a:ext>
              </a:extLst>
            </p:cNvPr>
            <p:cNvSpPr>
              <a:spLocks/>
            </p:cNvSpPr>
            <p:nvPr/>
          </p:nvSpPr>
          <p:spPr bwMode="auto">
            <a:xfrm>
              <a:off x="3954" y="2255"/>
              <a:ext cx="204" cy="193"/>
            </a:xfrm>
            <a:custGeom>
              <a:avLst/>
              <a:gdLst>
                <a:gd name="T0" fmla="*/ 63 w 204"/>
                <a:gd name="T1" fmla="*/ 40 h 193"/>
                <a:gd name="T2" fmla="*/ 131 w 204"/>
                <a:gd name="T3" fmla="*/ 40 h 193"/>
                <a:gd name="T4" fmla="*/ 131 w 204"/>
                <a:gd name="T5" fmla="*/ 51 h 193"/>
                <a:gd name="T6" fmla="*/ 136 w 204"/>
                <a:gd name="T7" fmla="*/ 63 h 193"/>
                <a:gd name="T8" fmla="*/ 142 w 204"/>
                <a:gd name="T9" fmla="*/ 68 h 193"/>
                <a:gd name="T10" fmla="*/ 148 w 204"/>
                <a:gd name="T11" fmla="*/ 74 h 193"/>
                <a:gd name="T12" fmla="*/ 159 w 204"/>
                <a:gd name="T13" fmla="*/ 80 h 193"/>
                <a:gd name="T14" fmla="*/ 165 w 204"/>
                <a:gd name="T15" fmla="*/ 85 h 193"/>
                <a:gd name="T16" fmla="*/ 170 w 204"/>
                <a:gd name="T17" fmla="*/ 91 h 193"/>
                <a:gd name="T18" fmla="*/ 165 w 204"/>
                <a:gd name="T19" fmla="*/ 97 h 193"/>
                <a:gd name="T20" fmla="*/ 182 w 204"/>
                <a:gd name="T21" fmla="*/ 91 h 193"/>
                <a:gd name="T22" fmla="*/ 204 w 204"/>
                <a:gd name="T23" fmla="*/ 148 h 193"/>
                <a:gd name="T24" fmla="*/ 193 w 204"/>
                <a:gd name="T25" fmla="*/ 159 h 193"/>
                <a:gd name="T26" fmla="*/ 170 w 204"/>
                <a:gd name="T27" fmla="*/ 182 h 193"/>
                <a:gd name="T28" fmla="*/ 153 w 204"/>
                <a:gd name="T29" fmla="*/ 193 h 193"/>
                <a:gd name="T30" fmla="*/ 142 w 204"/>
                <a:gd name="T31" fmla="*/ 193 h 193"/>
                <a:gd name="T32" fmla="*/ 142 w 204"/>
                <a:gd name="T33" fmla="*/ 182 h 193"/>
                <a:gd name="T34" fmla="*/ 131 w 204"/>
                <a:gd name="T35" fmla="*/ 182 h 193"/>
                <a:gd name="T36" fmla="*/ 125 w 204"/>
                <a:gd name="T37" fmla="*/ 176 h 193"/>
                <a:gd name="T38" fmla="*/ 119 w 204"/>
                <a:gd name="T39" fmla="*/ 170 h 193"/>
                <a:gd name="T40" fmla="*/ 114 w 204"/>
                <a:gd name="T41" fmla="*/ 165 h 193"/>
                <a:gd name="T42" fmla="*/ 102 w 204"/>
                <a:gd name="T43" fmla="*/ 165 h 193"/>
                <a:gd name="T44" fmla="*/ 97 w 204"/>
                <a:gd name="T45" fmla="*/ 170 h 193"/>
                <a:gd name="T46" fmla="*/ 91 w 204"/>
                <a:gd name="T47" fmla="*/ 159 h 193"/>
                <a:gd name="T48" fmla="*/ 85 w 204"/>
                <a:gd name="T49" fmla="*/ 153 h 193"/>
                <a:gd name="T50" fmla="*/ 80 w 204"/>
                <a:gd name="T51" fmla="*/ 148 h 193"/>
                <a:gd name="T52" fmla="*/ 74 w 204"/>
                <a:gd name="T53" fmla="*/ 153 h 193"/>
                <a:gd name="T54" fmla="*/ 68 w 204"/>
                <a:gd name="T55" fmla="*/ 159 h 193"/>
                <a:gd name="T56" fmla="*/ 57 w 204"/>
                <a:gd name="T57" fmla="*/ 159 h 193"/>
                <a:gd name="T58" fmla="*/ 51 w 204"/>
                <a:gd name="T59" fmla="*/ 165 h 193"/>
                <a:gd name="T60" fmla="*/ 46 w 204"/>
                <a:gd name="T61" fmla="*/ 170 h 193"/>
                <a:gd name="T62" fmla="*/ 34 w 204"/>
                <a:gd name="T63" fmla="*/ 170 h 193"/>
                <a:gd name="T64" fmla="*/ 23 w 204"/>
                <a:gd name="T65" fmla="*/ 170 h 193"/>
                <a:gd name="T66" fmla="*/ 17 w 204"/>
                <a:gd name="T67" fmla="*/ 176 h 193"/>
                <a:gd name="T68" fmla="*/ 12 w 204"/>
                <a:gd name="T69" fmla="*/ 170 h 193"/>
                <a:gd name="T70" fmla="*/ 6 w 204"/>
                <a:gd name="T71" fmla="*/ 131 h 193"/>
                <a:gd name="T72" fmla="*/ 6 w 204"/>
                <a:gd name="T73" fmla="*/ 97 h 193"/>
                <a:gd name="T74" fmla="*/ 6 w 204"/>
                <a:gd name="T75" fmla="*/ 57 h 193"/>
                <a:gd name="T76" fmla="*/ 0 w 20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4" h="193">
                  <a:moveTo>
                    <a:pt x="0" y="0"/>
                  </a:moveTo>
                  <a:lnTo>
                    <a:pt x="63" y="40"/>
                  </a:lnTo>
                  <a:lnTo>
                    <a:pt x="97" y="40"/>
                  </a:lnTo>
                  <a:lnTo>
                    <a:pt x="131" y="40"/>
                  </a:lnTo>
                  <a:lnTo>
                    <a:pt x="131" y="46"/>
                  </a:lnTo>
                  <a:lnTo>
                    <a:pt x="131" y="51"/>
                  </a:lnTo>
                  <a:lnTo>
                    <a:pt x="136" y="57"/>
                  </a:lnTo>
                  <a:lnTo>
                    <a:pt x="136" y="63"/>
                  </a:lnTo>
                  <a:lnTo>
                    <a:pt x="136" y="68"/>
                  </a:lnTo>
                  <a:lnTo>
                    <a:pt x="142" y="68"/>
                  </a:lnTo>
                  <a:lnTo>
                    <a:pt x="142" y="74"/>
                  </a:lnTo>
                  <a:lnTo>
                    <a:pt x="148" y="74"/>
                  </a:lnTo>
                  <a:lnTo>
                    <a:pt x="153" y="80"/>
                  </a:lnTo>
                  <a:lnTo>
                    <a:pt x="159" y="80"/>
                  </a:lnTo>
                  <a:lnTo>
                    <a:pt x="165" y="80"/>
                  </a:lnTo>
                  <a:lnTo>
                    <a:pt x="165" y="85"/>
                  </a:lnTo>
                  <a:lnTo>
                    <a:pt x="170" y="85"/>
                  </a:lnTo>
                  <a:lnTo>
                    <a:pt x="170" y="91"/>
                  </a:lnTo>
                  <a:lnTo>
                    <a:pt x="170" y="97"/>
                  </a:lnTo>
                  <a:lnTo>
                    <a:pt x="165" y="97"/>
                  </a:lnTo>
                  <a:lnTo>
                    <a:pt x="165" y="102"/>
                  </a:lnTo>
                  <a:lnTo>
                    <a:pt x="182" y="91"/>
                  </a:lnTo>
                  <a:lnTo>
                    <a:pt x="193" y="114"/>
                  </a:lnTo>
                  <a:lnTo>
                    <a:pt x="204" y="148"/>
                  </a:lnTo>
                  <a:lnTo>
                    <a:pt x="193" y="153"/>
                  </a:lnTo>
                  <a:lnTo>
                    <a:pt x="193" y="159"/>
                  </a:lnTo>
                  <a:lnTo>
                    <a:pt x="176" y="176"/>
                  </a:lnTo>
                  <a:lnTo>
                    <a:pt x="170" y="182"/>
                  </a:lnTo>
                  <a:lnTo>
                    <a:pt x="159" y="187"/>
                  </a:lnTo>
                  <a:lnTo>
                    <a:pt x="153" y="193"/>
                  </a:lnTo>
                  <a:lnTo>
                    <a:pt x="148" y="193"/>
                  </a:lnTo>
                  <a:lnTo>
                    <a:pt x="142" y="193"/>
                  </a:lnTo>
                  <a:lnTo>
                    <a:pt x="142" y="187"/>
                  </a:lnTo>
                  <a:lnTo>
                    <a:pt x="142" y="182"/>
                  </a:lnTo>
                  <a:lnTo>
                    <a:pt x="136" y="182"/>
                  </a:lnTo>
                  <a:lnTo>
                    <a:pt x="131" y="182"/>
                  </a:lnTo>
                  <a:lnTo>
                    <a:pt x="131" y="176"/>
                  </a:lnTo>
                  <a:lnTo>
                    <a:pt x="125" y="176"/>
                  </a:lnTo>
                  <a:lnTo>
                    <a:pt x="119" y="176"/>
                  </a:lnTo>
                  <a:lnTo>
                    <a:pt x="119" y="170"/>
                  </a:lnTo>
                  <a:lnTo>
                    <a:pt x="114" y="170"/>
                  </a:lnTo>
                  <a:lnTo>
                    <a:pt x="114" y="165"/>
                  </a:lnTo>
                  <a:lnTo>
                    <a:pt x="108" y="165"/>
                  </a:lnTo>
                  <a:lnTo>
                    <a:pt x="102" y="165"/>
                  </a:lnTo>
                  <a:lnTo>
                    <a:pt x="102" y="170"/>
                  </a:lnTo>
                  <a:lnTo>
                    <a:pt x="97" y="170"/>
                  </a:lnTo>
                  <a:lnTo>
                    <a:pt x="91" y="165"/>
                  </a:lnTo>
                  <a:lnTo>
                    <a:pt x="91" y="159"/>
                  </a:lnTo>
                  <a:lnTo>
                    <a:pt x="91" y="153"/>
                  </a:lnTo>
                  <a:lnTo>
                    <a:pt x="85" y="153"/>
                  </a:lnTo>
                  <a:lnTo>
                    <a:pt x="85" y="148"/>
                  </a:lnTo>
                  <a:lnTo>
                    <a:pt x="80" y="148"/>
                  </a:lnTo>
                  <a:lnTo>
                    <a:pt x="74" y="148"/>
                  </a:lnTo>
                  <a:lnTo>
                    <a:pt x="74" y="153"/>
                  </a:lnTo>
                  <a:lnTo>
                    <a:pt x="68" y="153"/>
                  </a:lnTo>
                  <a:lnTo>
                    <a:pt x="68" y="159"/>
                  </a:lnTo>
                  <a:lnTo>
                    <a:pt x="63" y="159"/>
                  </a:lnTo>
                  <a:lnTo>
                    <a:pt x="57" y="159"/>
                  </a:lnTo>
                  <a:lnTo>
                    <a:pt x="51" y="159"/>
                  </a:lnTo>
                  <a:lnTo>
                    <a:pt x="51" y="165"/>
                  </a:lnTo>
                  <a:lnTo>
                    <a:pt x="46" y="165"/>
                  </a:lnTo>
                  <a:lnTo>
                    <a:pt x="46" y="170"/>
                  </a:lnTo>
                  <a:lnTo>
                    <a:pt x="40" y="170"/>
                  </a:lnTo>
                  <a:lnTo>
                    <a:pt x="34" y="170"/>
                  </a:lnTo>
                  <a:lnTo>
                    <a:pt x="29" y="170"/>
                  </a:lnTo>
                  <a:lnTo>
                    <a:pt x="23" y="170"/>
                  </a:lnTo>
                  <a:lnTo>
                    <a:pt x="17" y="170"/>
                  </a:lnTo>
                  <a:lnTo>
                    <a:pt x="17" y="176"/>
                  </a:lnTo>
                  <a:lnTo>
                    <a:pt x="17" y="170"/>
                  </a:lnTo>
                  <a:lnTo>
                    <a:pt x="12" y="170"/>
                  </a:lnTo>
                  <a:lnTo>
                    <a:pt x="6" y="170"/>
                  </a:lnTo>
                  <a:lnTo>
                    <a:pt x="6" y="131"/>
                  </a:lnTo>
                  <a:lnTo>
                    <a:pt x="6" y="125"/>
                  </a:lnTo>
                  <a:lnTo>
                    <a:pt x="6" y="97"/>
                  </a:lnTo>
                  <a:lnTo>
                    <a:pt x="6" y="91"/>
                  </a:lnTo>
                  <a:lnTo>
                    <a:pt x="6" y="57"/>
                  </a:lnTo>
                  <a:lnTo>
                    <a:pt x="6" y="4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242">
              <a:extLst>
                <a:ext uri="{FF2B5EF4-FFF2-40B4-BE49-F238E27FC236}">
                  <a16:creationId xmlns:a16="http://schemas.microsoft.com/office/drawing/2014/main" id="{3F32678B-B61F-9C21-DA62-5DE02C0EF547}"/>
                </a:ext>
              </a:extLst>
            </p:cNvPr>
            <p:cNvSpPr>
              <a:spLocks/>
            </p:cNvSpPr>
            <p:nvPr/>
          </p:nvSpPr>
          <p:spPr bwMode="auto">
            <a:xfrm>
              <a:off x="4187" y="1876"/>
              <a:ext cx="187" cy="192"/>
            </a:xfrm>
            <a:custGeom>
              <a:avLst/>
              <a:gdLst>
                <a:gd name="T0" fmla="*/ 147 w 187"/>
                <a:gd name="T1" fmla="*/ 0 h 192"/>
                <a:gd name="T2" fmla="*/ 147 w 187"/>
                <a:gd name="T3" fmla="*/ 11 h 192"/>
                <a:gd name="T4" fmla="*/ 147 w 187"/>
                <a:gd name="T5" fmla="*/ 11 h 192"/>
                <a:gd name="T6" fmla="*/ 153 w 187"/>
                <a:gd name="T7" fmla="*/ 28 h 192"/>
                <a:gd name="T8" fmla="*/ 153 w 187"/>
                <a:gd name="T9" fmla="*/ 39 h 192"/>
                <a:gd name="T10" fmla="*/ 153 w 187"/>
                <a:gd name="T11" fmla="*/ 51 h 192"/>
                <a:gd name="T12" fmla="*/ 153 w 187"/>
                <a:gd name="T13" fmla="*/ 51 h 192"/>
                <a:gd name="T14" fmla="*/ 159 w 187"/>
                <a:gd name="T15" fmla="*/ 56 h 192"/>
                <a:gd name="T16" fmla="*/ 170 w 187"/>
                <a:gd name="T17" fmla="*/ 68 h 192"/>
                <a:gd name="T18" fmla="*/ 181 w 187"/>
                <a:gd name="T19" fmla="*/ 79 h 192"/>
                <a:gd name="T20" fmla="*/ 187 w 187"/>
                <a:gd name="T21" fmla="*/ 96 h 192"/>
                <a:gd name="T22" fmla="*/ 181 w 187"/>
                <a:gd name="T23" fmla="*/ 113 h 192"/>
                <a:gd name="T24" fmla="*/ 181 w 187"/>
                <a:gd name="T25" fmla="*/ 124 h 192"/>
                <a:gd name="T26" fmla="*/ 181 w 187"/>
                <a:gd name="T27" fmla="*/ 136 h 192"/>
                <a:gd name="T28" fmla="*/ 176 w 187"/>
                <a:gd name="T29" fmla="*/ 141 h 192"/>
                <a:gd name="T30" fmla="*/ 176 w 187"/>
                <a:gd name="T31" fmla="*/ 153 h 192"/>
                <a:gd name="T32" fmla="*/ 181 w 187"/>
                <a:gd name="T33" fmla="*/ 158 h 192"/>
                <a:gd name="T34" fmla="*/ 181 w 187"/>
                <a:gd name="T35" fmla="*/ 170 h 192"/>
                <a:gd name="T36" fmla="*/ 181 w 187"/>
                <a:gd name="T37" fmla="*/ 175 h 192"/>
                <a:gd name="T38" fmla="*/ 176 w 187"/>
                <a:gd name="T39" fmla="*/ 192 h 192"/>
                <a:gd name="T40" fmla="*/ 164 w 187"/>
                <a:gd name="T41" fmla="*/ 181 h 192"/>
                <a:gd name="T42" fmla="*/ 159 w 187"/>
                <a:gd name="T43" fmla="*/ 170 h 192"/>
                <a:gd name="T44" fmla="*/ 159 w 187"/>
                <a:gd name="T45" fmla="*/ 164 h 192"/>
                <a:gd name="T46" fmla="*/ 142 w 187"/>
                <a:gd name="T47" fmla="*/ 164 h 192"/>
                <a:gd name="T48" fmla="*/ 136 w 187"/>
                <a:gd name="T49" fmla="*/ 147 h 192"/>
                <a:gd name="T50" fmla="*/ 142 w 187"/>
                <a:gd name="T51" fmla="*/ 141 h 192"/>
                <a:gd name="T52" fmla="*/ 136 w 187"/>
                <a:gd name="T53" fmla="*/ 136 h 192"/>
                <a:gd name="T54" fmla="*/ 125 w 187"/>
                <a:gd name="T55" fmla="*/ 136 h 192"/>
                <a:gd name="T56" fmla="*/ 113 w 187"/>
                <a:gd name="T57" fmla="*/ 130 h 192"/>
                <a:gd name="T58" fmla="*/ 108 w 187"/>
                <a:gd name="T59" fmla="*/ 124 h 192"/>
                <a:gd name="T60" fmla="*/ 85 w 187"/>
                <a:gd name="T61" fmla="*/ 119 h 192"/>
                <a:gd name="T62" fmla="*/ 79 w 187"/>
                <a:gd name="T63" fmla="*/ 119 h 192"/>
                <a:gd name="T64" fmla="*/ 62 w 187"/>
                <a:gd name="T65" fmla="*/ 113 h 192"/>
                <a:gd name="T66" fmla="*/ 51 w 187"/>
                <a:gd name="T67" fmla="*/ 107 h 192"/>
                <a:gd name="T68" fmla="*/ 45 w 187"/>
                <a:gd name="T69" fmla="*/ 107 h 192"/>
                <a:gd name="T70" fmla="*/ 34 w 187"/>
                <a:gd name="T71" fmla="*/ 107 h 192"/>
                <a:gd name="T72" fmla="*/ 28 w 187"/>
                <a:gd name="T73" fmla="*/ 90 h 192"/>
                <a:gd name="T74" fmla="*/ 23 w 187"/>
                <a:gd name="T75" fmla="*/ 90 h 192"/>
                <a:gd name="T76" fmla="*/ 17 w 187"/>
                <a:gd name="T77" fmla="*/ 85 h 192"/>
                <a:gd name="T78" fmla="*/ 17 w 187"/>
                <a:gd name="T79" fmla="*/ 73 h 192"/>
                <a:gd name="T80" fmla="*/ 11 w 187"/>
                <a:gd name="T81" fmla="*/ 62 h 192"/>
                <a:gd name="T82" fmla="*/ 11 w 187"/>
                <a:gd name="T83" fmla="*/ 56 h 192"/>
                <a:gd name="T84" fmla="*/ 11 w 187"/>
                <a:gd name="T85" fmla="*/ 51 h 192"/>
                <a:gd name="T86" fmla="*/ 6 w 187"/>
                <a:gd name="T87" fmla="*/ 34 h 192"/>
                <a:gd name="T88" fmla="*/ 11 w 187"/>
                <a:gd name="T89" fmla="*/ 22 h 192"/>
                <a:gd name="T90" fmla="*/ 11 w 187"/>
                <a:gd name="T91" fmla="*/ 22 h 192"/>
                <a:gd name="T92" fmla="*/ 6 w 187"/>
                <a:gd name="T93" fmla="*/ 17 h 192"/>
                <a:gd name="T94" fmla="*/ 11 w 187"/>
                <a:gd name="T95" fmla="*/ 11 h 192"/>
                <a:gd name="T96" fmla="*/ 11 w 187"/>
                <a:gd name="T9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92">
                  <a:moveTo>
                    <a:pt x="142" y="0"/>
                  </a:moveTo>
                  <a:lnTo>
                    <a:pt x="147" y="0"/>
                  </a:lnTo>
                  <a:lnTo>
                    <a:pt x="142" y="0"/>
                  </a:lnTo>
                  <a:lnTo>
                    <a:pt x="147" y="0"/>
                  </a:lnTo>
                  <a:lnTo>
                    <a:pt x="142" y="0"/>
                  </a:lnTo>
                  <a:lnTo>
                    <a:pt x="147" y="0"/>
                  </a:lnTo>
                  <a:lnTo>
                    <a:pt x="147" y="5"/>
                  </a:lnTo>
                  <a:lnTo>
                    <a:pt x="147" y="11"/>
                  </a:lnTo>
                  <a:lnTo>
                    <a:pt x="153" y="11"/>
                  </a:lnTo>
                  <a:lnTo>
                    <a:pt x="147" y="11"/>
                  </a:lnTo>
                  <a:lnTo>
                    <a:pt x="153" y="11"/>
                  </a:lnTo>
                  <a:lnTo>
                    <a:pt x="147" y="11"/>
                  </a:lnTo>
                  <a:lnTo>
                    <a:pt x="147" y="17"/>
                  </a:lnTo>
                  <a:lnTo>
                    <a:pt x="147" y="22"/>
                  </a:lnTo>
                  <a:lnTo>
                    <a:pt x="153" y="22"/>
                  </a:lnTo>
                  <a:lnTo>
                    <a:pt x="153" y="28"/>
                  </a:lnTo>
                  <a:lnTo>
                    <a:pt x="153" y="34"/>
                  </a:lnTo>
                  <a:lnTo>
                    <a:pt x="153" y="39"/>
                  </a:lnTo>
                  <a:lnTo>
                    <a:pt x="153" y="45"/>
                  </a:lnTo>
                  <a:lnTo>
                    <a:pt x="153" y="39"/>
                  </a:lnTo>
                  <a:lnTo>
                    <a:pt x="153" y="45"/>
                  </a:lnTo>
                  <a:lnTo>
                    <a:pt x="159" y="45"/>
                  </a:lnTo>
                  <a:lnTo>
                    <a:pt x="159" y="51"/>
                  </a:lnTo>
                  <a:lnTo>
                    <a:pt x="153" y="51"/>
                  </a:lnTo>
                  <a:lnTo>
                    <a:pt x="159" y="51"/>
                  </a:lnTo>
                  <a:lnTo>
                    <a:pt x="153" y="51"/>
                  </a:lnTo>
                  <a:lnTo>
                    <a:pt x="159" y="51"/>
                  </a:lnTo>
                  <a:lnTo>
                    <a:pt x="153" y="51"/>
                  </a:lnTo>
                  <a:lnTo>
                    <a:pt x="159" y="51"/>
                  </a:lnTo>
                  <a:lnTo>
                    <a:pt x="153" y="51"/>
                  </a:lnTo>
                  <a:lnTo>
                    <a:pt x="153" y="56"/>
                  </a:lnTo>
                  <a:lnTo>
                    <a:pt x="159" y="56"/>
                  </a:lnTo>
                  <a:lnTo>
                    <a:pt x="159" y="62"/>
                  </a:lnTo>
                  <a:lnTo>
                    <a:pt x="164" y="62"/>
                  </a:lnTo>
                  <a:lnTo>
                    <a:pt x="164" y="68"/>
                  </a:lnTo>
                  <a:lnTo>
                    <a:pt x="170" y="68"/>
                  </a:lnTo>
                  <a:lnTo>
                    <a:pt x="170" y="73"/>
                  </a:lnTo>
                  <a:lnTo>
                    <a:pt x="176" y="73"/>
                  </a:lnTo>
                  <a:lnTo>
                    <a:pt x="176" y="79"/>
                  </a:lnTo>
                  <a:lnTo>
                    <a:pt x="181" y="79"/>
                  </a:lnTo>
                  <a:lnTo>
                    <a:pt x="181" y="85"/>
                  </a:lnTo>
                  <a:lnTo>
                    <a:pt x="181" y="90"/>
                  </a:lnTo>
                  <a:lnTo>
                    <a:pt x="181" y="96"/>
                  </a:lnTo>
                  <a:lnTo>
                    <a:pt x="187" y="96"/>
                  </a:lnTo>
                  <a:lnTo>
                    <a:pt x="181" y="96"/>
                  </a:lnTo>
                  <a:lnTo>
                    <a:pt x="181" y="102"/>
                  </a:lnTo>
                  <a:lnTo>
                    <a:pt x="181" y="107"/>
                  </a:lnTo>
                  <a:lnTo>
                    <a:pt x="181" y="113"/>
                  </a:lnTo>
                  <a:lnTo>
                    <a:pt x="181" y="119"/>
                  </a:lnTo>
                  <a:lnTo>
                    <a:pt x="181" y="124"/>
                  </a:lnTo>
                  <a:lnTo>
                    <a:pt x="176" y="124"/>
                  </a:lnTo>
                  <a:lnTo>
                    <a:pt x="181" y="124"/>
                  </a:lnTo>
                  <a:lnTo>
                    <a:pt x="181" y="130"/>
                  </a:lnTo>
                  <a:lnTo>
                    <a:pt x="181" y="136"/>
                  </a:lnTo>
                  <a:lnTo>
                    <a:pt x="176" y="136"/>
                  </a:lnTo>
                  <a:lnTo>
                    <a:pt x="181" y="136"/>
                  </a:lnTo>
                  <a:lnTo>
                    <a:pt x="176" y="136"/>
                  </a:lnTo>
                  <a:lnTo>
                    <a:pt x="176" y="141"/>
                  </a:lnTo>
                  <a:lnTo>
                    <a:pt x="181" y="141"/>
                  </a:lnTo>
                  <a:lnTo>
                    <a:pt x="176" y="141"/>
                  </a:lnTo>
                  <a:lnTo>
                    <a:pt x="176" y="147"/>
                  </a:lnTo>
                  <a:lnTo>
                    <a:pt x="176" y="153"/>
                  </a:lnTo>
                  <a:lnTo>
                    <a:pt x="181" y="153"/>
                  </a:lnTo>
                  <a:lnTo>
                    <a:pt x="176" y="153"/>
                  </a:lnTo>
                  <a:lnTo>
                    <a:pt x="181" y="153"/>
                  </a:lnTo>
                  <a:lnTo>
                    <a:pt x="181" y="158"/>
                  </a:lnTo>
                  <a:lnTo>
                    <a:pt x="181" y="153"/>
                  </a:lnTo>
                  <a:lnTo>
                    <a:pt x="181" y="158"/>
                  </a:lnTo>
                  <a:lnTo>
                    <a:pt x="181" y="164"/>
                  </a:lnTo>
                  <a:lnTo>
                    <a:pt x="181" y="158"/>
                  </a:lnTo>
                  <a:lnTo>
                    <a:pt x="181" y="164"/>
                  </a:lnTo>
                  <a:lnTo>
                    <a:pt x="181" y="170"/>
                  </a:lnTo>
                  <a:lnTo>
                    <a:pt x="176" y="170"/>
                  </a:lnTo>
                  <a:lnTo>
                    <a:pt x="181" y="170"/>
                  </a:lnTo>
                  <a:lnTo>
                    <a:pt x="176" y="170"/>
                  </a:lnTo>
                  <a:lnTo>
                    <a:pt x="181" y="175"/>
                  </a:lnTo>
                  <a:lnTo>
                    <a:pt x="176" y="175"/>
                  </a:lnTo>
                  <a:lnTo>
                    <a:pt x="176" y="181"/>
                  </a:lnTo>
                  <a:lnTo>
                    <a:pt x="176" y="187"/>
                  </a:lnTo>
                  <a:lnTo>
                    <a:pt x="176" y="192"/>
                  </a:lnTo>
                  <a:lnTo>
                    <a:pt x="176" y="187"/>
                  </a:lnTo>
                  <a:lnTo>
                    <a:pt x="170" y="187"/>
                  </a:lnTo>
                  <a:lnTo>
                    <a:pt x="170" y="181"/>
                  </a:lnTo>
                  <a:lnTo>
                    <a:pt x="164" y="181"/>
                  </a:lnTo>
                  <a:lnTo>
                    <a:pt x="164" y="175"/>
                  </a:lnTo>
                  <a:lnTo>
                    <a:pt x="159" y="175"/>
                  </a:lnTo>
                  <a:lnTo>
                    <a:pt x="164" y="170"/>
                  </a:lnTo>
                  <a:lnTo>
                    <a:pt x="159" y="170"/>
                  </a:lnTo>
                  <a:lnTo>
                    <a:pt x="164" y="170"/>
                  </a:lnTo>
                  <a:lnTo>
                    <a:pt x="159" y="170"/>
                  </a:lnTo>
                  <a:lnTo>
                    <a:pt x="153" y="170"/>
                  </a:lnTo>
                  <a:lnTo>
                    <a:pt x="159" y="164"/>
                  </a:lnTo>
                  <a:lnTo>
                    <a:pt x="153" y="170"/>
                  </a:lnTo>
                  <a:lnTo>
                    <a:pt x="153" y="164"/>
                  </a:lnTo>
                  <a:lnTo>
                    <a:pt x="147" y="164"/>
                  </a:lnTo>
                  <a:lnTo>
                    <a:pt x="142" y="164"/>
                  </a:lnTo>
                  <a:lnTo>
                    <a:pt x="142" y="158"/>
                  </a:lnTo>
                  <a:lnTo>
                    <a:pt x="142" y="153"/>
                  </a:lnTo>
                  <a:lnTo>
                    <a:pt x="142" y="147"/>
                  </a:lnTo>
                  <a:lnTo>
                    <a:pt x="136" y="147"/>
                  </a:lnTo>
                  <a:lnTo>
                    <a:pt x="142" y="147"/>
                  </a:lnTo>
                  <a:lnTo>
                    <a:pt x="136" y="147"/>
                  </a:lnTo>
                  <a:lnTo>
                    <a:pt x="142" y="147"/>
                  </a:lnTo>
                  <a:lnTo>
                    <a:pt x="142" y="141"/>
                  </a:lnTo>
                  <a:lnTo>
                    <a:pt x="136" y="141"/>
                  </a:lnTo>
                  <a:lnTo>
                    <a:pt x="130" y="141"/>
                  </a:lnTo>
                  <a:lnTo>
                    <a:pt x="130" y="136"/>
                  </a:lnTo>
                  <a:lnTo>
                    <a:pt x="136" y="136"/>
                  </a:lnTo>
                  <a:lnTo>
                    <a:pt x="130" y="136"/>
                  </a:lnTo>
                  <a:lnTo>
                    <a:pt x="125" y="136"/>
                  </a:lnTo>
                  <a:lnTo>
                    <a:pt x="130" y="136"/>
                  </a:lnTo>
                  <a:lnTo>
                    <a:pt x="125" y="136"/>
                  </a:lnTo>
                  <a:lnTo>
                    <a:pt x="119" y="136"/>
                  </a:lnTo>
                  <a:lnTo>
                    <a:pt x="119" y="130"/>
                  </a:lnTo>
                  <a:lnTo>
                    <a:pt x="113" y="124"/>
                  </a:lnTo>
                  <a:lnTo>
                    <a:pt x="113" y="130"/>
                  </a:lnTo>
                  <a:lnTo>
                    <a:pt x="108" y="130"/>
                  </a:lnTo>
                  <a:lnTo>
                    <a:pt x="108" y="124"/>
                  </a:lnTo>
                  <a:lnTo>
                    <a:pt x="102" y="124"/>
                  </a:lnTo>
                  <a:lnTo>
                    <a:pt x="108" y="124"/>
                  </a:lnTo>
                  <a:lnTo>
                    <a:pt x="102" y="124"/>
                  </a:lnTo>
                  <a:lnTo>
                    <a:pt x="96" y="124"/>
                  </a:lnTo>
                  <a:lnTo>
                    <a:pt x="91" y="124"/>
                  </a:lnTo>
                  <a:lnTo>
                    <a:pt x="85" y="119"/>
                  </a:lnTo>
                  <a:lnTo>
                    <a:pt x="85" y="124"/>
                  </a:lnTo>
                  <a:lnTo>
                    <a:pt x="85" y="119"/>
                  </a:lnTo>
                  <a:lnTo>
                    <a:pt x="79" y="124"/>
                  </a:lnTo>
                  <a:lnTo>
                    <a:pt x="79" y="119"/>
                  </a:lnTo>
                  <a:lnTo>
                    <a:pt x="74" y="119"/>
                  </a:lnTo>
                  <a:lnTo>
                    <a:pt x="68" y="119"/>
                  </a:lnTo>
                  <a:lnTo>
                    <a:pt x="62" y="119"/>
                  </a:lnTo>
                  <a:lnTo>
                    <a:pt x="62" y="113"/>
                  </a:lnTo>
                  <a:lnTo>
                    <a:pt x="57" y="119"/>
                  </a:lnTo>
                  <a:lnTo>
                    <a:pt x="57" y="113"/>
                  </a:lnTo>
                  <a:lnTo>
                    <a:pt x="51" y="113"/>
                  </a:lnTo>
                  <a:lnTo>
                    <a:pt x="51" y="107"/>
                  </a:lnTo>
                  <a:lnTo>
                    <a:pt x="45" y="107"/>
                  </a:lnTo>
                  <a:lnTo>
                    <a:pt x="45" y="113"/>
                  </a:lnTo>
                  <a:lnTo>
                    <a:pt x="40" y="107"/>
                  </a:lnTo>
                  <a:lnTo>
                    <a:pt x="45" y="107"/>
                  </a:lnTo>
                  <a:lnTo>
                    <a:pt x="40" y="107"/>
                  </a:lnTo>
                  <a:lnTo>
                    <a:pt x="40" y="102"/>
                  </a:lnTo>
                  <a:lnTo>
                    <a:pt x="34" y="102"/>
                  </a:lnTo>
                  <a:lnTo>
                    <a:pt x="34" y="107"/>
                  </a:lnTo>
                  <a:lnTo>
                    <a:pt x="34" y="102"/>
                  </a:lnTo>
                  <a:lnTo>
                    <a:pt x="34" y="96"/>
                  </a:lnTo>
                  <a:lnTo>
                    <a:pt x="28" y="96"/>
                  </a:lnTo>
                  <a:lnTo>
                    <a:pt x="28" y="90"/>
                  </a:lnTo>
                  <a:lnTo>
                    <a:pt x="23" y="96"/>
                  </a:lnTo>
                  <a:lnTo>
                    <a:pt x="23" y="90"/>
                  </a:lnTo>
                  <a:lnTo>
                    <a:pt x="23" y="96"/>
                  </a:lnTo>
                  <a:lnTo>
                    <a:pt x="23" y="90"/>
                  </a:lnTo>
                  <a:lnTo>
                    <a:pt x="23" y="85"/>
                  </a:lnTo>
                  <a:lnTo>
                    <a:pt x="23" y="79"/>
                  </a:lnTo>
                  <a:lnTo>
                    <a:pt x="23" y="85"/>
                  </a:lnTo>
                  <a:lnTo>
                    <a:pt x="17" y="85"/>
                  </a:lnTo>
                  <a:lnTo>
                    <a:pt x="17" y="79"/>
                  </a:lnTo>
                  <a:lnTo>
                    <a:pt x="17" y="73"/>
                  </a:lnTo>
                  <a:lnTo>
                    <a:pt x="11" y="73"/>
                  </a:lnTo>
                  <a:lnTo>
                    <a:pt x="17" y="73"/>
                  </a:lnTo>
                  <a:lnTo>
                    <a:pt x="11" y="68"/>
                  </a:lnTo>
                  <a:lnTo>
                    <a:pt x="11" y="62"/>
                  </a:lnTo>
                  <a:lnTo>
                    <a:pt x="6" y="62"/>
                  </a:lnTo>
                  <a:lnTo>
                    <a:pt x="11" y="62"/>
                  </a:lnTo>
                  <a:lnTo>
                    <a:pt x="6" y="62"/>
                  </a:lnTo>
                  <a:lnTo>
                    <a:pt x="11" y="62"/>
                  </a:lnTo>
                  <a:lnTo>
                    <a:pt x="6" y="56"/>
                  </a:lnTo>
                  <a:lnTo>
                    <a:pt x="11" y="56"/>
                  </a:lnTo>
                  <a:lnTo>
                    <a:pt x="6" y="56"/>
                  </a:lnTo>
                  <a:lnTo>
                    <a:pt x="11" y="56"/>
                  </a:lnTo>
                  <a:lnTo>
                    <a:pt x="6" y="51"/>
                  </a:lnTo>
                  <a:lnTo>
                    <a:pt x="11" y="51"/>
                  </a:lnTo>
                  <a:lnTo>
                    <a:pt x="6" y="51"/>
                  </a:lnTo>
                  <a:lnTo>
                    <a:pt x="6" y="45"/>
                  </a:lnTo>
                  <a:lnTo>
                    <a:pt x="6" y="39"/>
                  </a:lnTo>
                  <a:lnTo>
                    <a:pt x="6" y="34"/>
                  </a:lnTo>
                  <a:lnTo>
                    <a:pt x="0" y="34"/>
                  </a:lnTo>
                  <a:lnTo>
                    <a:pt x="6" y="28"/>
                  </a:lnTo>
                  <a:lnTo>
                    <a:pt x="11" y="28"/>
                  </a:lnTo>
                  <a:lnTo>
                    <a:pt x="11" y="22"/>
                  </a:lnTo>
                  <a:lnTo>
                    <a:pt x="11" y="28"/>
                  </a:lnTo>
                  <a:lnTo>
                    <a:pt x="17" y="28"/>
                  </a:lnTo>
                  <a:lnTo>
                    <a:pt x="17" y="22"/>
                  </a:lnTo>
                  <a:lnTo>
                    <a:pt x="11" y="22"/>
                  </a:lnTo>
                  <a:lnTo>
                    <a:pt x="11" y="17"/>
                  </a:lnTo>
                  <a:lnTo>
                    <a:pt x="6" y="22"/>
                  </a:lnTo>
                  <a:lnTo>
                    <a:pt x="11" y="22"/>
                  </a:lnTo>
                  <a:lnTo>
                    <a:pt x="6" y="17"/>
                  </a:lnTo>
                  <a:lnTo>
                    <a:pt x="0" y="17"/>
                  </a:lnTo>
                  <a:lnTo>
                    <a:pt x="0" y="11"/>
                  </a:lnTo>
                  <a:lnTo>
                    <a:pt x="6" y="11"/>
                  </a:lnTo>
                  <a:lnTo>
                    <a:pt x="11" y="11"/>
                  </a:lnTo>
                  <a:lnTo>
                    <a:pt x="11" y="5"/>
                  </a:lnTo>
                  <a:lnTo>
                    <a:pt x="11" y="0"/>
                  </a:lnTo>
                  <a:lnTo>
                    <a:pt x="11" y="5"/>
                  </a:lnTo>
                  <a:lnTo>
                    <a:pt x="11" y="0"/>
                  </a:lnTo>
                  <a:lnTo>
                    <a:pt x="57" y="0"/>
                  </a:lnTo>
                  <a:lnTo>
                    <a:pt x="79" y="0"/>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243">
              <a:extLst>
                <a:ext uri="{FF2B5EF4-FFF2-40B4-BE49-F238E27FC236}">
                  <a16:creationId xmlns:a16="http://schemas.microsoft.com/office/drawing/2014/main" id="{1399F302-F648-FE6C-43AB-45F1C2090C5B}"/>
                </a:ext>
              </a:extLst>
            </p:cNvPr>
            <p:cNvSpPr>
              <a:spLocks/>
            </p:cNvSpPr>
            <p:nvPr/>
          </p:nvSpPr>
          <p:spPr bwMode="auto">
            <a:xfrm>
              <a:off x="4130" y="2097"/>
              <a:ext cx="176" cy="204"/>
            </a:xfrm>
            <a:custGeom>
              <a:avLst/>
              <a:gdLst>
                <a:gd name="T0" fmla="*/ 91 w 176"/>
                <a:gd name="T1" fmla="*/ 198 h 204"/>
                <a:gd name="T2" fmla="*/ 97 w 176"/>
                <a:gd name="T3" fmla="*/ 192 h 204"/>
                <a:gd name="T4" fmla="*/ 91 w 176"/>
                <a:gd name="T5" fmla="*/ 187 h 204"/>
                <a:gd name="T6" fmla="*/ 80 w 176"/>
                <a:gd name="T7" fmla="*/ 181 h 204"/>
                <a:gd name="T8" fmla="*/ 68 w 176"/>
                <a:gd name="T9" fmla="*/ 181 h 204"/>
                <a:gd name="T10" fmla="*/ 63 w 176"/>
                <a:gd name="T11" fmla="*/ 175 h 204"/>
                <a:gd name="T12" fmla="*/ 51 w 176"/>
                <a:gd name="T13" fmla="*/ 175 h 204"/>
                <a:gd name="T14" fmla="*/ 40 w 176"/>
                <a:gd name="T15" fmla="*/ 175 h 204"/>
                <a:gd name="T16" fmla="*/ 46 w 176"/>
                <a:gd name="T17" fmla="*/ 170 h 204"/>
                <a:gd name="T18" fmla="*/ 51 w 176"/>
                <a:gd name="T19" fmla="*/ 164 h 204"/>
                <a:gd name="T20" fmla="*/ 46 w 176"/>
                <a:gd name="T21" fmla="*/ 158 h 204"/>
                <a:gd name="T22" fmla="*/ 51 w 176"/>
                <a:gd name="T23" fmla="*/ 153 h 204"/>
                <a:gd name="T24" fmla="*/ 40 w 176"/>
                <a:gd name="T25" fmla="*/ 153 h 204"/>
                <a:gd name="T26" fmla="*/ 46 w 176"/>
                <a:gd name="T27" fmla="*/ 147 h 204"/>
                <a:gd name="T28" fmla="*/ 34 w 176"/>
                <a:gd name="T29" fmla="*/ 147 h 204"/>
                <a:gd name="T30" fmla="*/ 28 w 176"/>
                <a:gd name="T31" fmla="*/ 153 h 204"/>
                <a:gd name="T32" fmla="*/ 23 w 176"/>
                <a:gd name="T33" fmla="*/ 147 h 204"/>
                <a:gd name="T34" fmla="*/ 23 w 176"/>
                <a:gd name="T35" fmla="*/ 141 h 204"/>
                <a:gd name="T36" fmla="*/ 17 w 176"/>
                <a:gd name="T37" fmla="*/ 136 h 204"/>
                <a:gd name="T38" fmla="*/ 11 w 176"/>
                <a:gd name="T39" fmla="*/ 130 h 204"/>
                <a:gd name="T40" fmla="*/ 17 w 176"/>
                <a:gd name="T41" fmla="*/ 124 h 204"/>
                <a:gd name="T42" fmla="*/ 17 w 176"/>
                <a:gd name="T43" fmla="*/ 113 h 204"/>
                <a:gd name="T44" fmla="*/ 17 w 176"/>
                <a:gd name="T45" fmla="*/ 113 h 204"/>
                <a:gd name="T46" fmla="*/ 11 w 176"/>
                <a:gd name="T47" fmla="*/ 107 h 204"/>
                <a:gd name="T48" fmla="*/ 6 w 176"/>
                <a:gd name="T49" fmla="*/ 102 h 204"/>
                <a:gd name="T50" fmla="*/ 34 w 176"/>
                <a:gd name="T51" fmla="*/ 62 h 204"/>
                <a:gd name="T52" fmla="*/ 97 w 176"/>
                <a:gd name="T53" fmla="*/ 0 h 204"/>
                <a:gd name="T54" fmla="*/ 108 w 176"/>
                <a:gd name="T55" fmla="*/ 0 h 204"/>
                <a:gd name="T56" fmla="*/ 114 w 176"/>
                <a:gd name="T57" fmla="*/ 5 h 204"/>
                <a:gd name="T58" fmla="*/ 125 w 176"/>
                <a:gd name="T59" fmla="*/ 11 h 204"/>
                <a:gd name="T60" fmla="*/ 136 w 176"/>
                <a:gd name="T61" fmla="*/ 11 h 204"/>
                <a:gd name="T62" fmla="*/ 142 w 176"/>
                <a:gd name="T63" fmla="*/ 17 h 204"/>
                <a:gd name="T64" fmla="*/ 142 w 176"/>
                <a:gd name="T65" fmla="*/ 17 h 204"/>
                <a:gd name="T66" fmla="*/ 148 w 176"/>
                <a:gd name="T67" fmla="*/ 11 h 204"/>
                <a:gd name="T68" fmla="*/ 153 w 176"/>
                <a:gd name="T69" fmla="*/ 17 h 204"/>
                <a:gd name="T70" fmla="*/ 159 w 176"/>
                <a:gd name="T71" fmla="*/ 22 h 204"/>
                <a:gd name="T72" fmla="*/ 159 w 176"/>
                <a:gd name="T73" fmla="*/ 22 h 204"/>
                <a:gd name="T74" fmla="*/ 170 w 176"/>
                <a:gd name="T75" fmla="*/ 22 h 204"/>
                <a:gd name="T76" fmla="*/ 153 w 176"/>
                <a:gd name="T77" fmla="*/ 73 h 204"/>
                <a:gd name="T78" fmla="*/ 159 w 176"/>
                <a:gd name="T79" fmla="*/ 124 h 204"/>
                <a:gd name="T80" fmla="*/ 176 w 176"/>
                <a:gd name="T81" fmla="*/ 204 h 204"/>
                <a:gd name="T82" fmla="*/ 114 w 176"/>
                <a:gd name="T83"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204">
                  <a:moveTo>
                    <a:pt x="91" y="204"/>
                  </a:moveTo>
                  <a:lnTo>
                    <a:pt x="91" y="198"/>
                  </a:lnTo>
                  <a:lnTo>
                    <a:pt x="91" y="192"/>
                  </a:lnTo>
                  <a:lnTo>
                    <a:pt x="97" y="192"/>
                  </a:lnTo>
                  <a:lnTo>
                    <a:pt x="97" y="187"/>
                  </a:lnTo>
                  <a:lnTo>
                    <a:pt x="91" y="187"/>
                  </a:lnTo>
                  <a:lnTo>
                    <a:pt x="85" y="187"/>
                  </a:lnTo>
                  <a:lnTo>
                    <a:pt x="80" y="181"/>
                  </a:lnTo>
                  <a:lnTo>
                    <a:pt x="74" y="181"/>
                  </a:lnTo>
                  <a:lnTo>
                    <a:pt x="68" y="181"/>
                  </a:lnTo>
                  <a:lnTo>
                    <a:pt x="63" y="181"/>
                  </a:lnTo>
                  <a:lnTo>
                    <a:pt x="63" y="175"/>
                  </a:lnTo>
                  <a:lnTo>
                    <a:pt x="57" y="175"/>
                  </a:lnTo>
                  <a:lnTo>
                    <a:pt x="51" y="175"/>
                  </a:lnTo>
                  <a:lnTo>
                    <a:pt x="46" y="175"/>
                  </a:lnTo>
                  <a:lnTo>
                    <a:pt x="40" y="175"/>
                  </a:lnTo>
                  <a:lnTo>
                    <a:pt x="46" y="175"/>
                  </a:lnTo>
                  <a:lnTo>
                    <a:pt x="46" y="170"/>
                  </a:lnTo>
                  <a:lnTo>
                    <a:pt x="51" y="170"/>
                  </a:lnTo>
                  <a:lnTo>
                    <a:pt x="51" y="164"/>
                  </a:lnTo>
                  <a:lnTo>
                    <a:pt x="46" y="164"/>
                  </a:lnTo>
                  <a:lnTo>
                    <a:pt x="46" y="158"/>
                  </a:lnTo>
                  <a:lnTo>
                    <a:pt x="46" y="153"/>
                  </a:lnTo>
                  <a:lnTo>
                    <a:pt x="51" y="153"/>
                  </a:lnTo>
                  <a:lnTo>
                    <a:pt x="46" y="153"/>
                  </a:lnTo>
                  <a:lnTo>
                    <a:pt x="40" y="153"/>
                  </a:lnTo>
                  <a:lnTo>
                    <a:pt x="40" y="147"/>
                  </a:lnTo>
                  <a:lnTo>
                    <a:pt x="46" y="147"/>
                  </a:lnTo>
                  <a:lnTo>
                    <a:pt x="40" y="147"/>
                  </a:lnTo>
                  <a:lnTo>
                    <a:pt x="34" y="147"/>
                  </a:lnTo>
                  <a:lnTo>
                    <a:pt x="28" y="147"/>
                  </a:lnTo>
                  <a:lnTo>
                    <a:pt x="28" y="153"/>
                  </a:lnTo>
                  <a:lnTo>
                    <a:pt x="23" y="153"/>
                  </a:lnTo>
                  <a:lnTo>
                    <a:pt x="23" y="147"/>
                  </a:lnTo>
                  <a:lnTo>
                    <a:pt x="17" y="147"/>
                  </a:lnTo>
                  <a:lnTo>
                    <a:pt x="23" y="141"/>
                  </a:lnTo>
                  <a:lnTo>
                    <a:pt x="17" y="141"/>
                  </a:lnTo>
                  <a:lnTo>
                    <a:pt x="17" y="136"/>
                  </a:lnTo>
                  <a:lnTo>
                    <a:pt x="11" y="136"/>
                  </a:lnTo>
                  <a:lnTo>
                    <a:pt x="11" y="130"/>
                  </a:lnTo>
                  <a:lnTo>
                    <a:pt x="11" y="124"/>
                  </a:lnTo>
                  <a:lnTo>
                    <a:pt x="17" y="124"/>
                  </a:lnTo>
                  <a:lnTo>
                    <a:pt x="17" y="119"/>
                  </a:lnTo>
                  <a:lnTo>
                    <a:pt x="17" y="113"/>
                  </a:lnTo>
                  <a:lnTo>
                    <a:pt x="11" y="113"/>
                  </a:lnTo>
                  <a:lnTo>
                    <a:pt x="17" y="113"/>
                  </a:lnTo>
                  <a:lnTo>
                    <a:pt x="11" y="113"/>
                  </a:lnTo>
                  <a:lnTo>
                    <a:pt x="11" y="107"/>
                  </a:lnTo>
                  <a:lnTo>
                    <a:pt x="6" y="107"/>
                  </a:lnTo>
                  <a:lnTo>
                    <a:pt x="6" y="102"/>
                  </a:lnTo>
                  <a:lnTo>
                    <a:pt x="0" y="102"/>
                  </a:lnTo>
                  <a:lnTo>
                    <a:pt x="34" y="62"/>
                  </a:lnTo>
                  <a:lnTo>
                    <a:pt x="68" y="28"/>
                  </a:lnTo>
                  <a:lnTo>
                    <a:pt x="97" y="0"/>
                  </a:lnTo>
                  <a:lnTo>
                    <a:pt x="102" y="0"/>
                  </a:lnTo>
                  <a:lnTo>
                    <a:pt x="108" y="0"/>
                  </a:lnTo>
                  <a:lnTo>
                    <a:pt x="108" y="5"/>
                  </a:lnTo>
                  <a:lnTo>
                    <a:pt x="114" y="5"/>
                  </a:lnTo>
                  <a:lnTo>
                    <a:pt x="119" y="11"/>
                  </a:lnTo>
                  <a:lnTo>
                    <a:pt x="125" y="11"/>
                  </a:lnTo>
                  <a:lnTo>
                    <a:pt x="131" y="11"/>
                  </a:lnTo>
                  <a:lnTo>
                    <a:pt x="136" y="11"/>
                  </a:lnTo>
                  <a:lnTo>
                    <a:pt x="142" y="11"/>
                  </a:lnTo>
                  <a:lnTo>
                    <a:pt x="142" y="17"/>
                  </a:lnTo>
                  <a:lnTo>
                    <a:pt x="142" y="11"/>
                  </a:lnTo>
                  <a:lnTo>
                    <a:pt x="142" y="17"/>
                  </a:lnTo>
                  <a:lnTo>
                    <a:pt x="148" y="17"/>
                  </a:lnTo>
                  <a:lnTo>
                    <a:pt x="148" y="11"/>
                  </a:lnTo>
                  <a:lnTo>
                    <a:pt x="148" y="17"/>
                  </a:lnTo>
                  <a:lnTo>
                    <a:pt x="153" y="17"/>
                  </a:lnTo>
                  <a:lnTo>
                    <a:pt x="159" y="17"/>
                  </a:lnTo>
                  <a:lnTo>
                    <a:pt x="159" y="22"/>
                  </a:lnTo>
                  <a:lnTo>
                    <a:pt x="159" y="17"/>
                  </a:lnTo>
                  <a:lnTo>
                    <a:pt x="159" y="22"/>
                  </a:lnTo>
                  <a:lnTo>
                    <a:pt x="165" y="22"/>
                  </a:lnTo>
                  <a:lnTo>
                    <a:pt x="170" y="22"/>
                  </a:lnTo>
                  <a:lnTo>
                    <a:pt x="148" y="39"/>
                  </a:lnTo>
                  <a:lnTo>
                    <a:pt x="153" y="73"/>
                  </a:lnTo>
                  <a:lnTo>
                    <a:pt x="153" y="90"/>
                  </a:lnTo>
                  <a:lnTo>
                    <a:pt x="159" y="124"/>
                  </a:lnTo>
                  <a:lnTo>
                    <a:pt x="176" y="192"/>
                  </a:lnTo>
                  <a:lnTo>
                    <a:pt x="176" y="204"/>
                  </a:lnTo>
                  <a:lnTo>
                    <a:pt x="125" y="204"/>
                  </a:lnTo>
                  <a:lnTo>
                    <a:pt x="114" y="204"/>
                  </a:lnTo>
                  <a:lnTo>
                    <a:pt x="91" y="20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244">
              <a:extLst>
                <a:ext uri="{FF2B5EF4-FFF2-40B4-BE49-F238E27FC236}">
                  <a16:creationId xmlns:a16="http://schemas.microsoft.com/office/drawing/2014/main" id="{C01995D6-AA89-2214-A9A3-1925E86F06B5}"/>
                </a:ext>
              </a:extLst>
            </p:cNvPr>
            <p:cNvSpPr>
              <a:spLocks/>
            </p:cNvSpPr>
            <p:nvPr/>
          </p:nvSpPr>
          <p:spPr bwMode="auto">
            <a:xfrm>
              <a:off x="3688" y="2023"/>
              <a:ext cx="159" cy="210"/>
            </a:xfrm>
            <a:custGeom>
              <a:avLst/>
              <a:gdLst>
                <a:gd name="T0" fmla="*/ 79 w 159"/>
                <a:gd name="T1" fmla="*/ 34 h 210"/>
                <a:gd name="T2" fmla="*/ 136 w 159"/>
                <a:gd name="T3" fmla="*/ 0 h 210"/>
                <a:gd name="T4" fmla="*/ 136 w 159"/>
                <a:gd name="T5" fmla="*/ 11 h 210"/>
                <a:gd name="T6" fmla="*/ 136 w 159"/>
                <a:gd name="T7" fmla="*/ 23 h 210"/>
                <a:gd name="T8" fmla="*/ 136 w 159"/>
                <a:gd name="T9" fmla="*/ 34 h 210"/>
                <a:gd name="T10" fmla="*/ 136 w 159"/>
                <a:gd name="T11" fmla="*/ 45 h 210"/>
                <a:gd name="T12" fmla="*/ 136 w 159"/>
                <a:gd name="T13" fmla="*/ 51 h 210"/>
                <a:gd name="T14" fmla="*/ 136 w 159"/>
                <a:gd name="T15" fmla="*/ 51 h 210"/>
                <a:gd name="T16" fmla="*/ 136 w 159"/>
                <a:gd name="T17" fmla="*/ 51 h 210"/>
                <a:gd name="T18" fmla="*/ 142 w 159"/>
                <a:gd name="T19" fmla="*/ 57 h 210"/>
                <a:gd name="T20" fmla="*/ 142 w 159"/>
                <a:gd name="T21" fmla="*/ 68 h 210"/>
                <a:gd name="T22" fmla="*/ 142 w 159"/>
                <a:gd name="T23" fmla="*/ 68 h 210"/>
                <a:gd name="T24" fmla="*/ 147 w 159"/>
                <a:gd name="T25" fmla="*/ 74 h 210"/>
                <a:gd name="T26" fmla="*/ 147 w 159"/>
                <a:gd name="T27" fmla="*/ 85 h 210"/>
                <a:gd name="T28" fmla="*/ 153 w 159"/>
                <a:gd name="T29" fmla="*/ 91 h 210"/>
                <a:gd name="T30" fmla="*/ 159 w 159"/>
                <a:gd name="T31" fmla="*/ 96 h 210"/>
                <a:gd name="T32" fmla="*/ 153 w 159"/>
                <a:gd name="T33" fmla="*/ 102 h 210"/>
                <a:gd name="T34" fmla="*/ 153 w 159"/>
                <a:gd name="T35" fmla="*/ 113 h 210"/>
                <a:gd name="T36" fmla="*/ 159 w 159"/>
                <a:gd name="T37" fmla="*/ 119 h 210"/>
                <a:gd name="T38" fmla="*/ 153 w 159"/>
                <a:gd name="T39" fmla="*/ 125 h 210"/>
                <a:gd name="T40" fmla="*/ 130 w 159"/>
                <a:gd name="T41" fmla="*/ 142 h 210"/>
                <a:gd name="T42" fmla="*/ 125 w 159"/>
                <a:gd name="T43" fmla="*/ 153 h 210"/>
                <a:gd name="T44" fmla="*/ 113 w 159"/>
                <a:gd name="T45" fmla="*/ 164 h 210"/>
                <a:gd name="T46" fmla="*/ 108 w 159"/>
                <a:gd name="T47" fmla="*/ 176 h 210"/>
                <a:gd name="T48" fmla="*/ 102 w 159"/>
                <a:gd name="T49" fmla="*/ 187 h 210"/>
                <a:gd name="T50" fmla="*/ 96 w 159"/>
                <a:gd name="T51" fmla="*/ 198 h 210"/>
                <a:gd name="T52" fmla="*/ 57 w 159"/>
                <a:gd name="T53" fmla="*/ 204 h 210"/>
                <a:gd name="T54" fmla="*/ 51 w 159"/>
                <a:gd name="T55" fmla="*/ 198 h 210"/>
                <a:gd name="T56" fmla="*/ 57 w 159"/>
                <a:gd name="T57" fmla="*/ 193 h 210"/>
                <a:gd name="T58" fmla="*/ 51 w 159"/>
                <a:gd name="T59" fmla="*/ 181 h 210"/>
                <a:gd name="T60" fmla="*/ 51 w 159"/>
                <a:gd name="T61" fmla="*/ 176 h 210"/>
                <a:gd name="T62" fmla="*/ 40 w 159"/>
                <a:gd name="T63" fmla="*/ 170 h 210"/>
                <a:gd name="T64" fmla="*/ 34 w 159"/>
                <a:gd name="T65" fmla="*/ 159 h 210"/>
                <a:gd name="T66" fmla="*/ 34 w 159"/>
                <a:gd name="T67" fmla="*/ 147 h 210"/>
                <a:gd name="T68" fmla="*/ 28 w 159"/>
                <a:gd name="T69" fmla="*/ 142 h 210"/>
                <a:gd name="T70" fmla="*/ 23 w 159"/>
                <a:gd name="T71" fmla="*/ 147 h 210"/>
                <a:gd name="T72" fmla="*/ 17 w 159"/>
                <a:gd name="T73" fmla="*/ 136 h 210"/>
                <a:gd name="T74" fmla="*/ 17 w 159"/>
                <a:gd name="T75" fmla="*/ 125 h 210"/>
                <a:gd name="T76" fmla="*/ 17 w 159"/>
                <a:gd name="T77" fmla="*/ 119 h 210"/>
                <a:gd name="T78" fmla="*/ 17 w 159"/>
                <a:gd name="T79" fmla="*/ 113 h 210"/>
                <a:gd name="T80" fmla="*/ 11 w 159"/>
                <a:gd name="T81" fmla="*/ 108 h 210"/>
                <a:gd name="T82" fmla="*/ 17 w 159"/>
                <a:gd name="T83" fmla="*/ 102 h 210"/>
                <a:gd name="T84" fmla="*/ 11 w 159"/>
                <a:gd name="T85" fmla="*/ 96 h 210"/>
                <a:gd name="T86" fmla="*/ 6 w 159"/>
                <a:gd name="T87" fmla="*/ 91 h 210"/>
                <a:gd name="T88" fmla="*/ 0 w 159"/>
                <a:gd name="T89" fmla="*/ 96 h 210"/>
                <a:gd name="T90" fmla="*/ 6 w 159"/>
                <a:gd name="T91" fmla="*/ 85 h 210"/>
                <a:gd name="T92" fmla="*/ 0 w 159"/>
                <a:gd name="T93" fmla="*/ 79 h 210"/>
                <a:gd name="T94" fmla="*/ 62 w 159"/>
                <a:gd name="T95" fmla="*/ 4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 h="210">
                  <a:moveTo>
                    <a:pt x="62" y="45"/>
                  </a:moveTo>
                  <a:lnTo>
                    <a:pt x="79" y="34"/>
                  </a:lnTo>
                  <a:lnTo>
                    <a:pt x="113" y="17"/>
                  </a:lnTo>
                  <a:lnTo>
                    <a:pt x="136" y="0"/>
                  </a:lnTo>
                  <a:lnTo>
                    <a:pt x="136" y="6"/>
                  </a:lnTo>
                  <a:lnTo>
                    <a:pt x="136" y="11"/>
                  </a:lnTo>
                  <a:lnTo>
                    <a:pt x="136" y="17"/>
                  </a:lnTo>
                  <a:lnTo>
                    <a:pt x="136" y="23"/>
                  </a:lnTo>
                  <a:lnTo>
                    <a:pt x="136" y="28"/>
                  </a:lnTo>
                  <a:lnTo>
                    <a:pt x="136" y="34"/>
                  </a:lnTo>
                  <a:lnTo>
                    <a:pt x="136" y="40"/>
                  </a:lnTo>
                  <a:lnTo>
                    <a:pt x="136" y="45"/>
                  </a:lnTo>
                  <a:lnTo>
                    <a:pt x="142" y="45"/>
                  </a:lnTo>
                  <a:lnTo>
                    <a:pt x="136" y="51"/>
                  </a:lnTo>
                  <a:lnTo>
                    <a:pt x="142" y="51"/>
                  </a:lnTo>
                  <a:lnTo>
                    <a:pt x="136" y="51"/>
                  </a:lnTo>
                  <a:lnTo>
                    <a:pt x="142" y="51"/>
                  </a:lnTo>
                  <a:lnTo>
                    <a:pt x="136" y="51"/>
                  </a:lnTo>
                  <a:lnTo>
                    <a:pt x="142" y="51"/>
                  </a:lnTo>
                  <a:lnTo>
                    <a:pt x="142" y="57"/>
                  </a:lnTo>
                  <a:lnTo>
                    <a:pt x="142" y="62"/>
                  </a:lnTo>
                  <a:lnTo>
                    <a:pt x="142" y="68"/>
                  </a:lnTo>
                  <a:lnTo>
                    <a:pt x="142" y="74"/>
                  </a:lnTo>
                  <a:lnTo>
                    <a:pt x="142" y="68"/>
                  </a:lnTo>
                  <a:lnTo>
                    <a:pt x="142" y="74"/>
                  </a:lnTo>
                  <a:lnTo>
                    <a:pt x="147" y="74"/>
                  </a:lnTo>
                  <a:lnTo>
                    <a:pt x="147" y="79"/>
                  </a:lnTo>
                  <a:lnTo>
                    <a:pt x="147" y="85"/>
                  </a:lnTo>
                  <a:lnTo>
                    <a:pt x="147" y="91"/>
                  </a:lnTo>
                  <a:lnTo>
                    <a:pt x="153" y="91"/>
                  </a:lnTo>
                  <a:lnTo>
                    <a:pt x="153" y="96"/>
                  </a:lnTo>
                  <a:lnTo>
                    <a:pt x="159" y="96"/>
                  </a:lnTo>
                  <a:lnTo>
                    <a:pt x="159" y="102"/>
                  </a:lnTo>
                  <a:lnTo>
                    <a:pt x="153" y="102"/>
                  </a:lnTo>
                  <a:lnTo>
                    <a:pt x="153" y="108"/>
                  </a:lnTo>
                  <a:lnTo>
                    <a:pt x="153" y="113"/>
                  </a:lnTo>
                  <a:lnTo>
                    <a:pt x="159" y="113"/>
                  </a:lnTo>
                  <a:lnTo>
                    <a:pt x="159" y="119"/>
                  </a:lnTo>
                  <a:lnTo>
                    <a:pt x="159" y="125"/>
                  </a:lnTo>
                  <a:lnTo>
                    <a:pt x="153" y="125"/>
                  </a:lnTo>
                  <a:lnTo>
                    <a:pt x="147" y="130"/>
                  </a:lnTo>
                  <a:lnTo>
                    <a:pt x="130" y="142"/>
                  </a:lnTo>
                  <a:lnTo>
                    <a:pt x="125" y="147"/>
                  </a:lnTo>
                  <a:lnTo>
                    <a:pt x="125" y="153"/>
                  </a:lnTo>
                  <a:lnTo>
                    <a:pt x="119" y="159"/>
                  </a:lnTo>
                  <a:lnTo>
                    <a:pt x="113" y="164"/>
                  </a:lnTo>
                  <a:lnTo>
                    <a:pt x="108" y="170"/>
                  </a:lnTo>
                  <a:lnTo>
                    <a:pt x="108" y="176"/>
                  </a:lnTo>
                  <a:lnTo>
                    <a:pt x="108" y="181"/>
                  </a:lnTo>
                  <a:lnTo>
                    <a:pt x="102" y="187"/>
                  </a:lnTo>
                  <a:lnTo>
                    <a:pt x="96" y="193"/>
                  </a:lnTo>
                  <a:lnTo>
                    <a:pt x="96" y="198"/>
                  </a:lnTo>
                  <a:lnTo>
                    <a:pt x="68" y="210"/>
                  </a:lnTo>
                  <a:lnTo>
                    <a:pt x="57" y="204"/>
                  </a:lnTo>
                  <a:lnTo>
                    <a:pt x="57" y="198"/>
                  </a:lnTo>
                  <a:lnTo>
                    <a:pt x="51" y="198"/>
                  </a:lnTo>
                  <a:lnTo>
                    <a:pt x="51" y="193"/>
                  </a:lnTo>
                  <a:lnTo>
                    <a:pt x="57" y="193"/>
                  </a:lnTo>
                  <a:lnTo>
                    <a:pt x="51" y="187"/>
                  </a:lnTo>
                  <a:lnTo>
                    <a:pt x="51" y="181"/>
                  </a:lnTo>
                  <a:lnTo>
                    <a:pt x="45" y="181"/>
                  </a:lnTo>
                  <a:lnTo>
                    <a:pt x="51" y="176"/>
                  </a:lnTo>
                  <a:lnTo>
                    <a:pt x="45" y="170"/>
                  </a:lnTo>
                  <a:lnTo>
                    <a:pt x="40" y="170"/>
                  </a:lnTo>
                  <a:lnTo>
                    <a:pt x="40" y="164"/>
                  </a:lnTo>
                  <a:lnTo>
                    <a:pt x="34" y="159"/>
                  </a:lnTo>
                  <a:lnTo>
                    <a:pt x="34" y="153"/>
                  </a:lnTo>
                  <a:lnTo>
                    <a:pt x="34" y="147"/>
                  </a:lnTo>
                  <a:lnTo>
                    <a:pt x="34" y="142"/>
                  </a:lnTo>
                  <a:lnTo>
                    <a:pt x="28" y="142"/>
                  </a:lnTo>
                  <a:lnTo>
                    <a:pt x="28" y="147"/>
                  </a:lnTo>
                  <a:lnTo>
                    <a:pt x="23" y="147"/>
                  </a:lnTo>
                  <a:lnTo>
                    <a:pt x="23" y="142"/>
                  </a:lnTo>
                  <a:lnTo>
                    <a:pt x="17" y="136"/>
                  </a:lnTo>
                  <a:lnTo>
                    <a:pt x="17" y="130"/>
                  </a:lnTo>
                  <a:lnTo>
                    <a:pt x="17" y="125"/>
                  </a:lnTo>
                  <a:lnTo>
                    <a:pt x="11" y="125"/>
                  </a:lnTo>
                  <a:lnTo>
                    <a:pt x="17" y="119"/>
                  </a:lnTo>
                  <a:lnTo>
                    <a:pt x="23" y="113"/>
                  </a:lnTo>
                  <a:lnTo>
                    <a:pt x="17" y="113"/>
                  </a:lnTo>
                  <a:lnTo>
                    <a:pt x="11" y="113"/>
                  </a:lnTo>
                  <a:lnTo>
                    <a:pt x="11" y="108"/>
                  </a:lnTo>
                  <a:lnTo>
                    <a:pt x="11" y="102"/>
                  </a:lnTo>
                  <a:lnTo>
                    <a:pt x="17" y="102"/>
                  </a:lnTo>
                  <a:lnTo>
                    <a:pt x="17" y="96"/>
                  </a:lnTo>
                  <a:lnTo>
                    <a:pt x="11" y="96"/>
                  </a:lnTo>
                  <a:lnTo>
                    <a:pt x="11" y="91"/>
                  </a:lnTo>
                  <a:lnTo>
                    <a:pt x="6" y="91"/>
                  </a:lnTo>
                  <a:lnTo>
                    <a:pt x="6" y="96"/>
                  </a:lnTo>
                  <a:lnTo>
                    <a:pt x="0" y="96"/>
                  </a:lnTo>
                  <a:lnTo>
                    <a:pt x="0" y="91"/>
                  </a:lnTo>
                  <a:lnTo>
                    <a:pt x="6" y="85"/>
                  </a:lnTo>
                  <a:lnTo>
                    <a:pt x="0" y="85"/>
                  </a:lnTo>
                  <a:lnTo>
                    <a:pt x="0" y="79"/>
                  </a:lnTo>
                  <a:lnTo>
                    <a:pt x="17" y="68"/>
                  </a:lnTo>
                  <a:lnTo>
                    <a:pt x="62"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Freeform 245">
              <a:extLst>
                <a:ext uri="{FF2B5EF4-FFF2-40B4-BE49-F238E27FC236}">
                  <a16:creationId xmlns:a16="http://schemas.microsoft.com/office/drawing/2014/main" id="{011058FB-44C3-D894-F51C-0F13AC4B05DF}"/>
                </a:ext>
              </a:extLst>
            </p:cNvPr>
            <p:cNvSpPr>
              <a:spLocks/>
            </p:cNvSpPr>
            <p:nvPr/>
          </p:nvSpPr>
          <p:spPr bwMode="auto">
            <a:xfrm>
              <a:off x="3779" y="1507"/>
              <a:ext cx="56" cy="57"/>
            </a:xfrm>
            <a:custGeom>
              <a:avLst/>
              <a:gdLst>
                <a:gd name="T0" fmla="*/ 0 w 56"/>
                <a:gd name="T1" fmla="*/ 0 h 57"/>
                <a:gd name="T2" fmla="*/ 5 w 56"/>
                <a:gd name="T3" fmla="*/ 6 h 57"/>
                <a:gd name="T4" fmla="*/ 11 w 56"/>
                <a:gd name="T5" fmla="*/ 6 h 57"/>
                <a:gd name="T6" fmla="*/ 22 w 56"/>
                <a:gd name="T7" fmla="*/ 6 h 57"/>
                <a:gd name="T8" fmla="*/ 56 w 56"/>
                <a:gd name="T9" fmla="*/ 6 h 57"/>
                <a:gd name="T10" fmla="*/ 56 w 56"/>
                <a:gd name="T11" fmla="*/ 28 h 57"/>
                <a:gd name="T12" fmla="*/ 56 w 56"/>
                <a:gd name="T13" fmla="*/ 45 h 57"/>
                <a:gd name="T14" fmla="*/ 56 w 56"/>
                <a:gd name="T15" fmla="*/ 57 h 57"/>
                <a:gd name="T16" fmla="*/ 34 w 56"/>
                <a:gd name="T17" fmla="*/ 57 h 57"/>
                <a:gd name="T18" fmla="*/ 0 w 56"/>
                <a:gd name="T19" fmla="*/ 57 h 57"/>
                <a:gd name="T20" fmla="*/ 0 w 56"/>
                <a:gd name="T21" fmla="*/ 51 h 57"/>
                <a:gd name="T22" fmla="*/ 0 w 56"/>
                <a:gd name="T23" fmla="*/ 34 h 57"/>
                <a:gd name="T24" fmla="*/ 0 w 56"/>
                <a:gd name="T25" fmla="*/ 23 h 57"/>
                <a:gd name="T26" fmla="*/ 0 w 56"/>
                <a:gd name="T27" fmla="*/ 11 h 57"/>
                <a:gd name="T28" fmla="*/ 0 w 56"/>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57">
                  <a:moveTo>
                    <a:pt x="0" y="0"/>
                  </a:moveTo>
                  <a:lnTo>
                    <a:pt x="5" y="6"/>
                  </a:lnTo>
                  <a:lnTo>
                    <a:pt x="11" y="6"/>
                  </a:lnTo>
                  <a:lnTo>
                    <a:pt x="22" y="6"/>
                  </a:lnTo>
                  <a:lnTo>
                    <a:pt x="56" y="6"/>
                  </a:lnTo>
                  <a:lnTo>
                    <a:pt x="56" y="28"/>
                  </a:lnTo>
                  <a:lnTo>
                    <a:pt x="56" y="45"/>
                  </a:lnTo>
                  <a:lnTo>
                    <a:pt x="56" y="57"/>
                  </a:lnTo>
                  <a:lnTo>
                    <a:pt x="34" y="57"/>
                  </a:lnTo>
                  <a:lnTo>
                    <a:pt x="0" y="57"/>
                  </a:lnTo>
                  <a:lnTo>
                    <a:pt x="0" y="51"/>
                  </a:lnTo>
                  <a:lnTo>
                    <a:pt x="0" y="34"/>
                  </a:lnTo>
                  <a:lnTo>
                    <a:pt x="0" y="23"/>
                  </a:lnTo>
                  <a:lnTo>
                    <a:pt x="0" y="11"/>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246">
              <a:extLst>
                <a:ext uri="{FF2B5EF4-FFF2-40B4-BE49-F238E27FC236}">
                  <a16:creationId xmlns:a16="http://schemas.microsoft.com/office/drawing/2014/main" id="{5D3CF7A5-8BEE-7037-95AD-3A55FA789F33}"/>
                </a:ext>
              </a:extLst>
            </p:cNvPr>
            <p:cNvSpPr>
              <a:spLocks/>
            </p:cNvSpPr>
            <p:nvPr/>
          </p:nvSpPr>
          <p:spPr bwMode="auto">
            <a:xfrm>
              <a:off x="4442" y="1944"/>
              <a:ext cx="119" cy="153"/>
            </a:xfrm>
            <a:custGeom>
              <a:avLst/>
              <a:gdLst>
                <a:gd name="T0" fmla="*/ 57 w 119"/>
                <a:gd name="T1" fmla="*/ 17 h 153"/>
                <a:gd name="T2" fmla="*/ 57 w 119"/>
                <a:gd name="T3" fmla="*/ 17 h 153"/>
                <a:gd name="T4" fmla="*/ 62 w 119"/>
                <a:gd name="T5" fmla="*/ 28 h 153"/>
                <a:gd name="T6" fmla="*/ 74 w 119"/>
                <a:gd name="T7" fmla="*/ 28 h 153"/>
                <a:gd name="T8" fmla="*/ 74 w 119"/>
                <a:gd name="T9" fmla="*/ 28 h 153"/>
                <a:gd name="T10" fmla="*/ 79 w 119"/>
                <a:gd name="T11" fmla="*/ 34 h 153"/>
                <a:gd name="T12" fmla="*/ 91 w 119"/>
                <a:gd name="T13" fmla="*/ 34 h 153"/>
                <a:gd name="T14" fmla="*/ 85 w 119"/>
                <a:gd name="T15" fmla="*/ 39 h 153"/>
                <a:gd name="T16" fmla="*/ 79 w 119"/>
                <a:gd name="T17" fmla="*/ 45 h 153"/>
                <a:gd name="T18" fmla="*/ 79 w 119"/>
                <a:gd name="T19" fmla="*/ 45 h 153"/>
                <a:gd name="T20" fmla="*/ 85 w 119"/>
                <a:gd name="T21" fmla="*/ 51 h 153"/>
                <a:gd name="T22" fmla="*/ 91 w 119"/>
                <a:gd name="T23" fmla="*/ 56 h 153"/>
                <a:gd name="T24" fmla="*/ 91 w 119"/>
                <a:gd name="T25" fmla="*/ 62 h 153"/>
                <a:gd name="T26" fmla="*/ 102 w 119"/>
                <a:gd name="T27" fmla="*/ 68 h 153"/>
                <a:gd name="T28" fmla="*/ 102 w 119"/>
                <a:gd name="T29" fmla="*/ 79 h 153"/>
                <a:gd name="T30" fmla="*/ 102 w 119"/>
                <a:gd name="T31" fmla="*/ 79 h 153"/>
                <a:gd name="T32" fmla="*/ 102 w 119"/>
                <a:gd name="T33" fmla="*/ 79 h 153"/>
                <a:gd name="T34" fmla="*/ 102 w 119"/>
                <a:gd name="T35" fmla="*/ 90 h 153"/>
                <a:gd name="T36" fmla="*/ 102 w 119"/>
                <a:gd name="T37" fmla="*/ 90 h 153"/>
                <a:gd name="T38" fmla="*/ 96 w 119"/>
                <a:gd name="T39" fmla="*/ 96 h 153"/>
                <a:gd name="T40" fmla="*/ 96 w 119"/>
                <a:gd name="T41" fmla="*/ 96 h 153"/>
                <a:gd name="T42" fmla="*/ 102 w 119"/>
                <a:gd name="T43" fmla="*/ 102 h 153"/>
                <a:gd name="T44" fmla="*/ 108 w 119"/>
                <a:gd name="T45" fmla="*/ 102 h 153"/>
                <a:gd name="T46" fmla="*/ 113 w 119"/>
                <a:gd name="T47" fmla="*/ 107 h 153"/>
                <a:gd name="T48" fmla="*/ 113 w 119"/>
                <a:gd name="T49" fmla="*/ 119 h 153"/>
                <a:gd name="T50" fmla="*/ 119 w 119"/>
                <a:gd name="T51" fmla="*/ 124 h 153"/>
                <a:gd name="T52" fmla="*/ 119 w 119"/>
                <a:gd name="T53" fmla="*/ 124 h 153"/>
                <a:gd name="T54" fmla="*/ 119 w 119"/>
                <a:gd name="T55" fmla="*/ 136 h 153"/>
                <a:gd name="T56" fmla="*/ 0 w 119"/>
                <a:gd name="T57" fmla="*/ 153 h 153"/>
                <a:gd name="T58" fmla="*/ 0 w 119"/>
                <a:gd name="T59" fmla="*/ 141 h 153"/>
                <a:gd name="T60" fmla="*/ 0 w 119"/>
                <a:gd name="T61" fmla="*/ 124 h 153"/>
                <a:gd name="T62" fmla="*/ 6 w 119"/>
                <a:gd name="T63" fmla="*/ 119 h 153"/>
                <a:gd name="T64" fmla="*/ 0 w 119"/>
                <a:gd name="T65" fmla="*/ 113 h 153"/>
                <a:gd name="T66" fmla="*/ 0 w 119"/>
                <a:gd name="T67" fmla="*/ 102 h 153"/>
                <a:gd name="T68" fmla="*/ 0 w 119"/>
                <a:gd name="T69" fmla="*/ 90 h 153"/>
                <a:gd name="T70" fmla="*/ 6 w 119"/>
                <a:gd name="T71" fmla="*/ 79 h 153"/>
                <a:gd name="T72" fmla="*/ 0 w 119"/>
                <a:gd name="T73" fmla="*/ 73 h 153"/>
                <a:gd name="T74" fmla="*/ 11 w 119"/>
                <a:gd name="T75" fmla="*/ 51 h 153"/>
                <a:gd name="T76" fmla="*/ 17 w 119"/>
                <a:gd name="T77" fmla="*/ 17 h 153"/>
                <a:gd name="T78" fmla="*/ 28 w 119"/>
                <a:gd name="T79" fmla="*/ 11 h 153"/>
                <a:gd name="T80" fmla="*/ 34 w 119"/>
                <a:gd name="T81" fmla="*/ 5 h 153"/>
                <a:gd name="T82" fmla="*/ 40 w 119"/>
                <a:gd name="T83" fmla="*/ 5 h 153"/>
                <a:gd name="T84" fmla="*/ 51 w 119"/>
                <a:gd name="T85" fmla="*/ 5 h 153"/>
                <a:gd name="T86" fmla="*/ 57 w 119"/>
                <a:gd name="T87" fmla="*/ 1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153">
                  <a:moveTo>
                    <a:pt x="57" y="11"/>
                  </a:moveTo>
                  <a:lnTo>
                    <a:pt x="57" y="17"/>
                  </a:lnTo>
                  <a:lnTo>
                    <a:pt x="62" y="17"/>
                  </a:lnTo>
                  <a:lnTo>
                    <a:pt x="57" y="17"/>
                  </a:lnTo>
                  <a:lnTo>
                    <a:pt x="62" y="22"/>
                  </a:lnTo>
                  <a:lnTo>
                    <a:pt x="62" y="28"/>
                  </a:lnTo>
                  <a:lnTo>
                    <a:pt x="68" y="28"/>
                  </a:lnTo>
                  <a:lnTo>
                    <a:pt x="74" y="28"/>
                  </a:lnTo>
                  <a:lnTo>
                    <a:pt x="79" y="28"/>
                  </a:lnTo>
                  <a:lnTo>
                    <a:pt x="74" y="28"/>
                  </a:lnTo>
                  <a:lnTo>
                    <a:pt x="79" y="28"/>
                  </a:lnTo>
                  <a:lnTo>
                    <a:pt x="79" y="34"/>
                  </a:lnTo>
                  <a:lnTo>
                    <a:pt x="85" y="34"/>
                  </a:lnTo>
                  <a:lnTo>
                    <a:pt x="91" y="34"/>
                  </a:lnTo>
                  <a:lnTo>
                    <a:pt x="85" y="34"/>
                  </a:lnTo>
                  <a:lnTo>
                    <a:pt x="85" y="39"/>
                  </a:lnTo>
                  <a:lnTo>
                    <a:pt x="79" y="39"/>
                  </a:lnTo>
                  <a:lnTo>
                    <a:pt x="79" y="45"/>
                  </a:lnTo>
                  <a:lnTo>
                    <a:pt x="79" y="39"/>
                  </a:lnTo>
                  <a:lnTo>
                    <a:pt x="79" y="45"/>
                  </a:lnTo>
                  <a:lnTo>
                    <a:pt x="79" y="51"/>
                  </a:lnTo>
                  <a:lnTo>
                    <a:pt x="85" y="51"/>
                  </a:lnTo>
                  <a:lnTo>
                    <a:pt x="91" y="51"/>
                  </a:lnTo>
                  <a:lnTo>
                    <a:pt x="91" y="56"/>
                  </a:lnTo>
                  <a:lnTo>
                    <a:pt x="96" y="56"/>
                  </a:lnTo>
                  <a:lnTo>
                    <a:pt x="91" y="62"/>
                  </a:lnTo>
                  <a:lnTo>
                    <a:pt x="96" y="68"/>
                  </a:lnTo>
                  <a:lnTo>
                    <a:pt x="102" y="68"/>
                  </a:lnTo>
                  <a:lnTo>
                    <a:pt x="102" y="73"/>
                  </a:lnTo>
                  <a:lnTo>
                    <a:pt x="102" y="79"/>
                  </a:lnTo>
                  <a:lnTo>
                    <a:pt x="96" y="79"/>
                  </a:lnTo>
                  <a:lnTo>
                    <a:pt x="102" y="79"/>
                  </a:lnTo>
                  <a:lnTo>
                    <a:pt x="108" y="79"/>
                  </a:lnTo>
                  <a:lnTo>
                    <a:pt x="102" y="79"/>
                  </a:lnTo>
                  <a:lnTo>
                    <a:pt x="102" y="85"/>
                  </a:lnTo>
                  <a:lnTo>
                    <a:pt x="102" y="90"/>
                  </a:lnTo>
                  <a:lnTo>
                    <a:pt x="96" y="90"/>
                  </a:lnTo>
                  <a:lnTo>
                    <a:pt x="102" y="90"/>
                  </a:lnTo>
                  <a:lnTo>
                    <a:pt x="96" y="90"/>
                  </a:lnTo>
                  <a:lnTo>
                    <a:pt x="96" y="96"/>
                  </a:lnTo>
                  <a:lnTo>
                    <a:pt x="96" y="102"/>
                  </a:lnTo>
                  <a:lnTo>
                    <a:pt x="96" y="96"/>
                  </a:lnTo>
                  <a:lnTo>
                    <a:pt x="96" y="102"/>
                  </a:lnTo>
                  <a:lnTo>
                    <a:pt x="102" y="102"/>
                  </a:lnTo>
                  <a:lnTo>
                    <a:pt x="102" y="107"/>
                  </a:lnTo>
                  <a:lnTo>
                    <a:pt x="108" y="102"/>
                  </a:lnTo>
                  <a:lnTo>
                    <a:pt x="108" y="107"/>
                  </a:lnTo>
                  <a:lnTo>
                    <a:pt x="113" y="107"/>
                  </a:lnTo>
                  <a:lnTo>
                    <a:pt x="113" y="113"/>
                  </a:lnTo>
                  <a:lnTo>
                    <a:pt x="113" y="119"/>
                  </a:lnTo>
                  <a:lnTo>
                    <a:pt x="119" y="119"/>
                  </a:lnTo>
                  <a:lnTo>
                    <a:pt x="119" y="124"/>
                  </a:lnTo>
                  <a:lnTo>
                    <a:pt x="119" y="119"/>
                  </a:lnTo>
                  <a:lnTo>
                    <a:pt x="119" y="124"/>
                  </a:lnTo>
                  <a:lnTo>
                    <a:pt x="119" y="130"/>
                  </a:lnTo>
                  <a:lnTo>
                    <a:pt x="119" y="136"/>
                  </a:lnTo>
                  <a:lnTo>
                    <a:pt x="34" y="147"/>
                  </a:lnTo>
                  <a:lnTo>
                    <a:pt x="0" y="153"/>
                  </a:lnTo>
                  <a:lnTo>
                    <a:pt x="0" y="147"/>
                  </a:lnTo>
                  <a:lnTo>
                    <a:pt x="0" y="141"/>
                  </a:lnTo>
                  <a:lnTo>
                    <a:pt x="0" y="136"/>
                  </a:lnTo>
                  <a:lnTo>
                    <a:pt x="0" y="124"/>
                  </a:lnTo>
                  <a:lnTo>
                    <a:pt x="0" y="119"/>
                  </a:lnTo>
                  <a:lnTo>
                    <a:pt x="6" y="119"/>
                  </a:lnTo>
                  <a:lnTo>
                    <a:pt x="6" y="113"/>
                  </a:lnTo>
                  <a:lnTo>
                    <a:pt x="0" y="113"/>
                  </a:lnTo>
                  <a:lnTo>
                    <a:pt x="0" y="107"/>
                  </a:lnTo>
                  <a:lnTo>
                    <a:pt x="0" y="102"/>
                  </a:lnTo>
                  <a:lnTo>
                    <a:pt x="0" y="96"/>
                  </a:lnTo>
                  <a:lnTo>
                    <a:pt x="0" y="90"/>
                  </a:lnTo>
                  <a:lnTo>
                    <a:pt x="0" y="85"/>
                  </a:lnTo>
                  <a:lnTo>
                    <a:pt x="6" y="79"/>
                  </a:lnTo>
                  <a:lnTo>
                    <a:pt x="6" y="73"/>
                  </a:lnTo>
                  <a:lnTo>
                    <a:pt x="0" y="73"/>
                  </a:lnTo>
                  <a:lnTo>
                    <a:pt x="0" y="68"/>
                  </a:lnTo>
                  <a:lnTo>
                    <a:pt x="11" y="51"/>
                  </a:lnTo>
                  <a:lnTo>
                    <a:pt x="17" y="45"/>
                  </a:lnTo>
                  <a:lnTo>
                    <a:pt x="17" y="17"/>
                  </a:lnTo>
                  <a:lnTo>
                    <a:pt x="23" y="11"/>
                  </a:lnTo>
                  <a:lnTo>
                    <a:pt x="28" y="11"/>
                  </a:lnTo>
                  <a:lnTo>
                    <a:pt x="28" y="5"/>
                  </a:lnTo>
                  <a:lnTo>
                    <a:pt x="34" y="5"/>
                  </a:lnTo>
                  <a:lnTo>
                    <a:pt x="40" y="0"/>
                  </a:lnTo>
                  <a:lnTo>
                    <a:pt x="40" y="5"/>
                  </a:lnTo>
                  <a:lnTo>
                    <a:pt x="45" y="5"/>
                  </a:lnTo>
                  <a:lnTo>
                    <a:pt x="51" y="5"/>
                  </a:lnTo>
                  <a:lnTo>
                    <a:pt x="51" y="11"/>
                  </a:lnTo>
                  <a:lnTo>
                    <a:pt x="5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247">
              <a:extLst>
                <a:ext uri="{FF2B5EF4-FFF2-40B4-BE49-F238E27FC236}">
                  <a16:creationId xmlns:a16="http://schemas.microsoft.com/office/drawing/2014/main" id="{0EB058A2-8C0E-90B3-CB5D-9D8A2A5475CA}"/>
                </a:ext>
              </a:extLst>
            </p:cNvPr>
            <p:cNvSpPr>
              <a:spLocks/>
            </p:cNvSpPr>
            <p:nvPr/>
          </p:nvSpPr>
          <p:spPr bwMode="auto">
            <a:xfrm>
              <a:off x="4085" y="2170"/>
              <a:ext cx="142" cy="187"/>
            </a:xfrm>
            <a:custGeom>
              <a:avLst/>
              <a:gdLst>
                <a:gd name="T0" fmla="*/ 5 w 142"/>
                <a:gd name="T1" fmla="*/ 91 h 187"/>
                <a:gd name="T2" fmla="*/ 5 w 142"/>
                <a:gd name="T3" fmla="*/ 51 h 187"/>
                <a:gd name="T4" fmla="*/ 11 w 142"/>
                <a:gd name="T5" fmla="*/ 12 h 187"/>
                <a:gd name="T6" fmla="*/ 11 w 142"/>
                <a:gd name="T7" fmla="*/ 0 h 187"/>
                <a:gd name="T8" fmla="*/ 22 w 142"/>
                <a:gd name="T9" fmla="*/ 0 h 187"/>
                <a:gd name="T10" fmla="*/ 34 w 142"/>
                <a:gd name="T11" fmla="*/ 6 h 187"/>
                <a:gd name="T12" fmla="*/ 34 w 142"/>
                <a:gd name="T13" fmla="*/ 17 h 187"/>
                <a:gd name="T14" fmla="*/ 39 w 142"/>
                <a:gd name="T15" fmla="*/ 23 h 187"/>
                <a:gd name="T16" fmla="*/ 51 w 142"/>
                <a:gd name="T17" fmla="*/ 29 h 187"/>
                <a:gd name="T18" fmla="*/ 56 w 142"/>
                <a:gd name="T19" fmla="*/ 34 h 187"/>
                <a:gd name="T20" fmla="*/ 62 w 142"/>
                <a:gd name="T21" fmla="*/ 40 h 187"/>
                <a:gd name="T22" fmla="*/ 62 w 142"/>
                <a:gd name="T23" fmla="*/ 40 h 187"/>
                <a:gd name="T24" fmla="*/ 62 w 142"/>
                <a:gd name="T25" fmla="*/ 51 h 187"/>
                <a:gd name="T26" fmla="*/ 56 w 142"/>
                <a:gd name="T27" fmla="*/ 57 h 187"/>
                <a:gd name="T28" fmla="*/ 62 w 142"/>
                <a:gd name="T29" fmla="*/ 63 h 187"/>
                <a:gd name="T30" fmla="*/ 68 w 142"/>
                <a:gd name="T31" fmla="*/ 68 h 187"/>
                <a:gd name="T32" fmla="*/ 68 w 142"/>
                <a:gd name="T33" fmla="*/ 74 h 187"/>
                <a:gd name="T34" fmla="*/ 73 w 142"/>
                <a:gd name="T35" fmla="*/ 80 h 187"/>
                <a:gd name="T36" fmla="*/ 79 w 142"/>
                <a:gd name="T37" fmla="*/ 74 h 187"/>
                <a:gd name="T38" fmla="*/ 91 w 142"/>
                <a:gd name="T39" fmla="*/ 74 h 187"/>
                <a:gd name="T40" fmla="*/ 85 w 142"/>
                <a:gd name="T41" fmla="*/ 80 h 187"/>
                <a:gd name="T42" fmla="*/ 96 w 142"/>
                <a:gd name="T43" fmla="*/ 80 h 187"/>
                <a:gd name="T44" fmla="*/ 91 w 142"/>
                <a:gd name="T45" fmla="*/ 85 h 187"/>
                <a:gd name="T46" fmla="*/ 96 w 142"/>
                <a:gd name="T47" fmla="*/ 91 h 187"/>
                <a:gd name="T48" fmla="*/ 91 w 142"/>
                <a:gd name="T49" fmla="*/ 97 h 187"/>
                <a:gd name="T50" fmla="*/ 85 w 142"/>
                <a:gd name="T51" fmla="*/ 102 h 187"/>
                <a:gd name="T52" fmla="*/ 96 w 142"/>
                <a:gd name="T53" fmla="*/ 102 h 187"/>
                <a:gd name="T54" fmla="*/ 108 w 142"/>
                <a:gd name="T55" fmla="*/ 102 h 187"/>
                <a:gd name="T56" fmla="*/ 113 w 142"/>
                <a:gd name="T57" fmla="*/ 108 h 187"/>
                <a:gd name="T58" fmla="*/ 125 w 142"/>
                <a:gd name="T59" fmla="*/ 108 h 187"/>
                <a:gd name="T60" fmla="*/ 136 w 142"/>
                <a:gd name="T61" fmla="*/ 114 h 187"/>
                <a:gd name="T62" fmla="*/ 142 w 142"/>
                <a:gd name="T63" fmla="*/ 119 h 187"/>
                <a:gd name="T64" fmla="*/ 136 w 142"/>
                <a:gd name="T65" fmla="*/ 125 h 187"/>
                <a:gd name="T66" fmla="*/ 142 w 142"/>
                <a:gd name="T67" fmla="*/ 131 h 187"/>
                <a:gd name="T68" fmla="*/ 85 w 142"/>
                <a:gd name="T69" fmla="*/ 159 h 187"/>
                <a:gd name="T70" fmla="*/ 51 w 142"/>
                <a:gd name="T71" fmla="*/ 176 h 187"/>
                <a:gd name="T72" fmla="*/ 34 w 142"/>
                <a:gd name="T73" fmla="*/ 182 h 187"/>
                <a:gd name="T74" fmla="*/ 39 w 142"/>
                <a:gd name="T75" fmla="*/ 176 h 187"/>
                <a:gd name="T76" fmla="*/ 34 w 142"/>
                <a:gd name="T77" fmla="*/ 170 h 187"/>
                <a:gd name="T78" fmla="*/ 28 w 142"/>
                <a:gd name="T79" fmla="*/ 165 h 187"/>
                <a:gd name="T80" fmla="*/ 17 w 142"/>
                <a:gd name="T81" fmla="*/ 159 h 187"/>
                <a:gd name="T82" fmla="*/ 11 w 142"/>
                <a:gd name="T83" fmla="*/ 153 h 187"/>
                <a:gd name="T84" fmla="*/ 5 w 142"/>
                <a:gd name="T85" fmla="*/ 148 h 187"/>
                <a:gd name="T86" fmla="*/ 0 w 142"/>
                <a:gd name="T87" fmla="*/ 136 h 187"/>
                <a:gd name="T88" fmla="*/ 0 w 142"/>
                <a:gd name="T89" fmla="*/ 12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87">
                  <a:moveTo>
                    <a:pt x="0" y="125"/>
                  </a:moveTo>
                  <a:lnTo>
                    <a:pt x="5" y="91"/>
                  </a:lnTo>
                  <a:lnTo>
                    <a:pt x="5" y="74"/>
                  </a:lnTo>
                  <a:lnTo>
                    <a:pt x="5" y="51"/>
                  </a:lnTo>
                  <a:lnTo>
                    <a:pt x="5" y="17"/>
                  </a:lnTo>
                  <a:lnTo>
                    <a:pt x="11" y="12"/>
                  </a:lnTo>
                  <a:lnTo>
                    <a:pt x="11" y="6"/>
                  </a:lnTo>
                  <a:lnTo>
                    <a:pt x="11" y="0"/>
                  </a:lnTo>
                  <a:lnTo>
                    <a:pt x="17" y="0"/>
                  </a:lnTo>
                  <a:lnTo>
                    <a:pt x="22" y="0"/>
                  </a:lnTo>
                  <a:lnTo>
                    <a:pt x="28" y="0"/>
                  </a:lnTo>
                  <a:lnTo>
                    <a:pt x="34" y="6"/>
                  </a:lnTo>
                  <a:lnTo>
                    <a:pt x="34" y="12"/>
                  </a:lnTo>
                  <a:lnTo>
                    <a:pt x="34" y="17"/>
                  </a:lnTo>
                  <a:lnTo>
                    <a:pt x="34" y="23"/>
                  </a:lnTo>
                  <a:lnTo>
                    <a:pt x="39" y="23"/>
                  </a:lnTo>
                  <a:lnTo>
                    <a:pt x="45" y="29"/>
                  </a:lnTo>
                  <a:lnTo>
                    <a:pt x="51" y="29"/>
                  </a:lnTo>
                  <a:lnTo>
                    <a:pt x="51" y="34"/>
                  </a:lnTo>
                  <a:lnTo>
                    <a:pt x="56" y="34"/>
                  </a:lnTo>
                  <a:lnTo>
                    <a:pt x="56" y="40"/>
                  </a:lnTo>
                  <a:lnTo>
                    <a:pt x="62" y="40"/>
                  </a:lnTo>
                  <a:lnTo>
                    <a:pt x="56" y="40"/>
                  </a:lnTo>
                  <a:lnTo>
                    <a:pt x="62" y="40"/>
                  </a:lnTo>
                  <a:lnTo>
                    <a:pt x="62" y="46"/>
                  </a:lnTo>
                  <a:lnTo>
                    <a:pt x="62" y="51"/>
                  </a:lnTo>
                  <a:lnTo>
                    <a:pt x="56" y="51"/>
                  </a:lnTo>
                  <a:lnTo>
                    <a:pt x="56" y="57"/>
                  </a:lnTo>
                  <a:lnTo>
                    <a:pt x="56" y="63"/>
                  </a:lnTo>
                  <a:lnTo>
                    <a:pt x="62" y="63"/>
                  </a:lnTo>
                  <a:lnTo>
                    <a:pt x="62" y="68"/>
                  </a:lnTo>
                  <a:lnTo>
                    <a:pt x="68" y="68"/>
                  </a:lnTo>
                  <a:lnTo>
                    <a:pt x="62" y="74"/>
                  </a:lnTo>
                  <a:lnTo>
                    <a:pt x="68" y="74"/>
                  </a:lnTo>
                  <a:lnTo>
                    <a:pt x="68" y="80"/>
                  </a:lnTo>
                  <a:lnTo>
                    <a:pt x="73" y="80"/>
                  </a:lnTo>
                  <a:lnTo>
                    <a:pt x="73" y="74"/>
                  </a:lnTo>
                  <a:lnTo>
                    <a:pt x="79" y="74"/>
                  </a:lnTo>
                  <a:lnTo>
                    <a:pt x="85" y="74"/>
                  </a:lnTo>
                  <a:lnTo>
                    <a:pt x="91" y="74"/>
                  </a:lnTo>
                  <a:lnTo>
                    <a:pt x="85" y="74"/>
                  </a:lnTo>
                  <a:lnTo>
                    <a:pt x="85" y="80"/>
                  </a:lnTo>
                  <a:lnTo>
                    <a:pt x="91" y="80"/>
                  </a:lnTo>
                  <a:lnTo>
                    <a:pt x="96" y="80"/>
                  </a:lnTo>
                  <a:lnTo>
                    <a:pt x="91" y="80"/>
                  </a:lnTo>
                  <a:lnTo>
                    <a:pt x="91" y="85"/>
                  </a:lnTo>
                  <a:lnTo>
                    <a:pt x="91" y="91"/>
                  </a:lnTo>
                  <a:lnTo>
                    <a:pt x="96" y="91"/>
                  </a:lnTo>
                  <a:lnTo>
                    <a:pt x="96" y="97"/>
                  </a:lnTo>
                  <a:lnTo>
                    <a:pt x="91" y="97"/>
                  </a:lnTo>
                  <a:lnTo>
                    <a:pt x="91" y="102"/>
                  </a:lnTo>
                  <a:lnTo>
                    <a:pt x="85" y="102"/>
                  </a:lnTo>
                  <a:lnTo>
                    <a:pt x="91" y="102"/>
                  </a:lnTo>
                  <a:lnTo>
                    <a:pt x="96" y="102"/>
                  </a:lnTo>
                  <a:lnTo>
                    <a:pt x="102" y="102"/>
                  </a:lnTo>
                  <a:lnTo>
                    <a:pt x="108" y="102"/>
                  </a:lnTo>
                  <a:lnTo>
                    <a:pt x="108" y="108"/>
                  </a:lnTo>
                  <a:lnTo>
                    <a:pt x="113" y="108"/>
                  </a:lnTo>
                  <a:lnTo>
                    <a:pt x="119" y="108"/>
                  </a:lnTo>
                  <a:lnTo>
                    <a:pt x="125" y="108"/>
                  </a:lnTo>
                  <a:lnTo>
                    <a:pt x="130" y="114"/>
                  </a:lnTo>
                  <a:lnTo>
                    <a:pt x="136" y="114"/>
                  </a:lnTo>
                  <a:lnTo>
                    <a:pt x="142" y="114"/>
                  </a:lnTo>
                  <a:lnTo>
                    <a:pt x="142" y="119"/>
                  </a:lnTo>
                  <a:lnTo>
                    <a:pt x="136" y="119"/>
                  </a:lnTo>
                  <a:lnTo>
                    <a:pt x="136" y="125"/>
                  </a:lnTo>
                  <a:lnTo>
                    <a:pt x="136" y="131"/>
                  </a:lnTo>
                  <a:lnTo>
                    <a:pt x="142" y="131"/>
                  </a:lnTo>
                  <a:lnTo>
                    <a:pt x="108" y="148"/>
                  </a:lnTo>
                  <a:lnTo>
                    <a:pt x="85" y="159"/>
                  </a:lnTo>
                  <a:lnTo>
                    <a:pt x="79" y="165"/>
                  </a:lnTo>
                  <a:lnTo>
                    <a:pt x="51" y="176"/>
                  </a:lnTo>
                  <a:lnTo>
                    <a:pt x="34" y="187"/>
                  </a:lnTo>
                  <a:lnTo>
                    <a:pt x="34" y="182"/>
                  </a:lnTo>
                  <a:lnTo>
                    <a:pt x="39" y="182"/>
                  </a:lnTo>
                  <a:lnTo>
                    <a:pt x="39" y="176"/>
                  </a:lnTo>
                  <a:lnTo>
                    <a:pt x="39" y="170"/>
                  </a:lnTo>
                  <a:lnTo>
                    <a:pt x="34" y="170"/>
                  </a:lnTo>
                  <a:lnTo>
                    <a:pt x="34" y="165"/>
                  </a:lnTo>
                  <a:lnTo>
                    <a:pt x="28" y="165"/>
                  </a:lnTo>
                  <a:lnTo>
                    <a:pt x="22" y="165"/>
                  </a:lnTo>
                  <a:lnTo>
                    <a:pt x="17" y="159"/>
                  </a:lnTo>
                  <a:lnTo>
                    <a:pt x="11" y="159"/>
                  </a:lnTo>
                  <a:lnTo>
                    <a:pt x="11" y="153"/>
                  </a:lnTo>
                  <a:lnTo>
                    <a:pt x="5" y="153"/>
                  </a:lnTo>
                  <a:lnTo>
                    <a:pt x="5" y="148"/>
                  </a:lnTo>
                  <a:lnTo>
                    <a:pt x="5" y="142"/>
                  </a:lnTo>
                  <a:lnTo>
                    <a:pt x="0" y="136"/>
                  </a:lnTo>
                  <a:lnTo>
                    <a:pt x="0" y="131"/>
                  </a:lnTo>
                  <a:lnTo>
                    <a:pt x="0"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248">
              <a:extLst>
                <a:ext uri="{FF2B5EF4-FFF2-40B4-BE49-F238E27FC236}">
                  <a16:creationId xmlns:a16="http://schemas.microsoft.com/office/drawing/2014/main" id="{408E21B2-2CF9-CF2A-FEB7-A50C7B91976B}"/>
                </a:ext>
              </a:extLst>
            </p:cNvPr>
            <p:cNvSpPr>
              <a:spLocks/>
            </p:cNvSpPr>
            <p:nvPr/>
          </p:nvSpPr>
          <p:spPr bwMode="auto">
            <a:xfrm>
              <a:off x="2560" y="2068"/>
              <a:ext cx="232" cy="131"/>
            </a:xfrm>
            <a:custGeom>
              <a:avLst/>
              <a:gdLst>
                <a:gd name="T0" fmla="*/ 79 w 232"/>
                <a:gd name="T1" fmla="*/ 0 h 131"/>
                <a:gd name="T2" fmla="*/ 181 w 232"/>
                <a:gd name="T3" fmla="*/ 6 h 131"/>
                <a:gd name="T4" fmla="*/ 232 w 232"/>
                <a:gd name="T5" fmla="*/ 12 h 131"/>
                <a:gd name="T6" fmla="*/ 227 w 232"/>
                <a:gd name="T7" fmla="*/ 131 h 131"/>
                <a:gd name="T8" fmla="*/ 153 w 232"/>
                <a:gd name="T9" fmla="*/ 125 h 131"/>
                <a:gd name="T10" fmla="*/ 28 w 232"/>
                <a:gd name="T11" fmla="*/ 119 h 131"/>
                <a:gd name="T12" fmla="*/ 0 w 232"/>
                <a:gd name="T13" fmla="*/ 119 h 131"/>
                <a:gd name="T14" fmla="*/ 6 w 232"/>
                <a:gd name="T15" fmla="*/ 0 h 131"/>
                <a:gd name="T16" fmla="*/ 79 w 232"/>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31">
                  <a:moveTo>
                    <a:pt x="79" y="0"/>
                  </a:moveTo>
                  <a:lnTo>
                    <a:pt x="181" y="6"/>
                  </a:lnTo>
                  <a:lnTo>
                    <a:pt x="232" y="12"/>
                  </a:lnTo>
                  <a:lnTo>
                    <a:pt x="227" y="131"/>
                  </a:lnTo>
                  <a:lnTo>
                    <a:pt x="153" y="125"/>
                  </a:lnTo>
                  <a:lnTo>
                    <a:pt x="28" y="119"/>
                  </a:lnTo>
                  <a:lnTo>
                    <a:pt x="0" y="119"/>
                  </a:lnTo>
                  <a:lnTo>
                    <a:pt x="6" y="0"/>
                  </a:lnTo>
                  <a:lnTo>
                    <a:pt x="7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249">
              <a:extLst>
                <a:ext uri="{FF2B5EF4-FFF2-40B4-BE49-F238E27FC236}">
                  <a16:creationId xmlns:a16="http://schemas.microsoft.com/office/drawing/2014/main" id="{E9C5A234-F789-BFCA-08BF-AFD0469A944E}"/>
                </a:ext>
              </a:extLst>
            </p:cNvPr>
            <p:cNvSpPr>
              <a:spLocks/>
            </p:cNvSpPr>
            <p:nvPr/>
          </p:nvSpPr>
          <p:spPr bwMode="auto">
            <a:xfrm>
              <a:off x="3393" y="1711"/>
              <a:ext cx="91" cy="74"/>
            </a:xfrm>
            <a:custGeom>
              <a:avLst/>
              <a:gdLst>
                <a:gd name="T0" fmla="*/ 0 w 91"/>
                <a:gd name="T1" fmla="*/ 29 h 74"/>
                <a:gd name="T2" fmla="*/ 46 w 91"/>
                <a:gd name="T3" fmla="*/ 0 h 74"/>
                <a:gd name="T4" fmla="*/ 57 w 91"/>
                <a:gd name="T5" fmla="*/ 0 h 74"/>
                <a:gd name="T6" fmla="*/ 91 w 91"/>
                <a:gd name="T7" fmla="*/ 6 h 74"/>
                <a:gd name="T8" fmla="*/ 91 w 91"/>
                <a:gd name="T9" fmla="*/ 17 h 74"/>
                <a:gd name="T10" fmla="*/ 91 w 91"/>
                <a:gd name="T11" fmla="*/ 40 h 74"/>
                <a:gd name="T12" fmla="*/ 85 w 91"/>
                <a:gd name="T13" fmla="*/ 40 h 74"/>
                <a:gd name="T14" fmla="*/ 23 w 91"/>
                <a:gd name="T15" fmla="*/ 74 h 74"/>
                <a:gd name="T16" fmla="*/ 0 w 91"/>
                <a:gd name="T1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4">
                  <a:moveTo>
                    <a:pt x="0" y="29"/>
                  </a:moveTo>
                  <a:lnTo>
                    <a:pt x="46" y="0"/>
                  </a:lnTo>
                  <a:lnTo>
                    <a:pt x="57" y="0"/>
                  </a:lnTo>
                  <a:lnTo>
                    <a:pt x="91" y="6"/>
                  </a:lnTo>
                  <a:lnTo>
                    <a:pt x="91" y="17"/>
                  </a:lnTo>
                  <a:lnTo>
                    <a:pt x="91" y="40"/>
                  </a:lnTo>
                  <a:lnTo>
                    <a:pt x="85" y="40"/>
                  </a:lnTo>
                  <a:lnTo>
                    <a:pt x="23" y="74"/>
                  </a:lnTo>
                  <a:lnTo>
                    <a:pt x="0"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250">
              <a:extLst>
                <a:ext uri="{FF2B5EF4-FFF2-40B4-BE49-F238E27FC236}">
                  <a16:creationId xmlns:a16="http://schemas.microsoft.com/office/drawing/2014/main" id="{D73476A9-6629-D807-1D9E-BD2560356A82}"/>
                </a:ext>
              </a:extLst>
            </p:cNvPr>
            <p:cNvSpPr>
              <a:spLocks/>
            </p:cNvSpPr>
            <p:nvPr/>
          </p:nvSpPr>
          <p:spPr bwMode="auto">
            <a:xfrm>
              <a:off x="2554" y="2187"/>
              <a:ext cx="233" cy="142"/>
            </a:xfrm>
            <a:custGeom>
              <a:avLst/>
              <a:gdLst>
                <a:gd name="T0" fmla="*/ 6 w 233"/>
                <a:gd name="T1" fmla="*/ 0 h 142"/>
                <a:gd name="T2" fmla="*/ 34 w 233"/>
                <a:gd name="T3" fmla="*/ 0 h 142"/>
                <a:gd name="T4" fmla="*/ 159 w 233"/>
                <a:gd name="T5" fmla="*/ 6 h 142"/>
                <a:gd name="T6" fmla="*/ 233 w 233"/>
                <a:gd name="T7" fmla="*/ 12 h 142"/>
                <a:gd name="T8" fmla="*/ 227 w 233"/>
                <a:gd name="T9" fmla="*/ 142 h 142"/>
                <a:gd name="T10" fmla="*/ 125 w 233"/>
                <a:gd name="T11" fmla="*/ 136 h 142"/>
                <a:gd name="T12" fmla="*/ 85 w 233"/>
                <a:gd name="T13" fmla="*/ 136 h 142"/>
                <a:gd name="T14" fmla="*/ 68 w 233"/>
                <a:gd name="T15" fmla="*/ 136 h 142"/>
                <a:gd name="T16" fmla="*/ 0 w 233"/>
                <a:gd name="T17" fmla="*/ 131 h 142"/>
                <a:gd name="T18" fmla="*/ 6 w 23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42">
                  <a:moveTo>
                    <a:pt x="6" y="0"/>
                  </a:moveTo>
                  <a:lnTo>
                    <a:pt x="34" y="0"/>
                  </a:lnTo>
                  <a:lnTo>
                    <a:pt x="159" y="6"/>
                  </a:lnTo>
                  <a:lnTo>
                    <a:pt x="233" y="12"/>
                  </a:lnTo>
                  <a:lnTo>
                    <a:pt x="227" y="142"/>
                  </a:lnTo>
                  <a:lnTo>
                    <a:pt x="125" y="136"/>
                  </a:lnTo>
                  <a:lnTo>
                    <a:pt x="85" y="136"/>
                  </a:lnTo>
                  <a:lnTo>
                    <a:pt x="68" y="136"/>
                  </a:lnTo>
                  <a:lnTo>
                    <a:pt x="0" y="131"/>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251">
              <a:extLst>
                <a:ext uri="{FF2B5EF4-FFF2-40B4-BE49-F238E27FC236}">
                  <a16:creationId xmlns:a16="http://schemas.microsoft.com/office/drawing/2014/main" id="{82D977E4-E877-5670-39A1-45BB34C28672}"/>
                </a:ext>
              </a:extLst>
            </p:cNvPr>
            <p:cNvSpPr>
              <a:spLocks/>
            </p:cNvSpPr>
            <p:nvPr/>
          </p:nvSpPr>
          <p:spPr bwMode="auto">
            <a:xfrm>
              <a:off x="4062" y="2017"/>
              <a:ext cx="165" cy="182"/>
            </a:xfrm>
            <a:custGeom>
              <a:avLst/>
              <a:gdLst>
                <a:gd name="T0" fmla="*/ 136 w 165"/>
                <a:gd name="T1" fmla="*/ 0 h 182"/>
                <a:gd name="T2" fmla="*/ 131 w 165"/>
                <a:gd name="T3" fmla="*/ 0 h 182"/>
                <a:gd name="T4" fmla="*/ 131 w 165"/>
                <a:gd name="T5" fmla="*/ 12 h 182"/>
                <a:gd name="T6" fmla="*/ 131 w 165"/>
                <a:gd name="T7" fmla="*/ 12 h 182"/>
                <a:gd name="T8" fmla="*/ 136 w 165"/>
                <a:gd name="T9" fmla="*/ 17 h 182"/>
                <a:gd name="T10" fmla="*/ 148 w 165"/>
                <a:gd name="T11" fmla="*/ 17 h 182"/>
                <a:gd name="T12" fmla="*/ 148 w 165"/>
                <a:gd name="T13" fmla="*/ 29 h 182"/>
                <a:gd name="T14" fmla="*/ 153 w 165"/>
                <a:gd name="T15" fmla="*/ 34 h 182"/>
                <a:gd name="T16" fmla="*/ 148 w 165"/>
                <a:gd name="T17" fmla="*/ 46 h 182"/>
                <a:gd name="T18" fmla="*/ 153 w 165"/>
                <a:gd name="T19" fmla="*/ 46 h 182"/>
                <a:gd name="T20" fmla="*/ 153 w 165"/>
                <a:gd name="T21" fmla="*/ 46 h 182"/>
                <a:gd name="T22" fmla="*/ 159 w 165"/>
                <a:gd name="T23" fmla="*/ 51 h 182"/>
                <a:gd name="T24" fmla="*/ 159 w 165"/>
                <a:gd name="T25" fmla="*/ 63 h 182"/>
                <a:gd name="T26" fmla="*/ 159 w 165"/>
                <a:gd name="T27" fmla="*/ 74 h 182"/>
                <a:gd name="T28" fmla="*/ 165 w 165"/>
                <a:gd name="T29" fmla="*/ 80 h 182"/>
                <a:gd name="T30" fmla="*/ 102 w 165"/>
                <a:gd name="T31" fmla="*/ 142 h 182"/>
                <a:gd name="T32" fmla="*/ 62 w 165"/>
                <a:gd name="T33" fmla="*/ 176 h 182"/>
                <a:gd name="T34" fmla="*/ 57 w 165"/>
                <a:gd name="T35" fmla="*/ 170 h 182"/>
                <a:gd name="T36" fmla="*/ 57 w 165"/>
                <a:gd name="T37" fmla="*/ 159 h 182"/>
                <a:gd name="T38" fmla="*/ 45 w 165"/>
                <a:gd name="T39" fmla="*/ 153 h 182"/>
                <a:gd name="T40" fmla="*/ 34 w 165"/>
                <a:gd name="T41" fmla="*/ 153 h 182"/>
                <a:gd name="T42" fmla="*/ 34 w 165"/>
                <a:gd name="T43" fmla="*/ 165 h 182"/>
                <a:gd name="T44" fmla="*/ 28 w 165"/>
                <a:gd name="T45" fmla="*/ 165 h 182"/>
                <a:gd name="T46" fmla="*/ 23 w 165"/>
                <a:gd name="T47" fmla="*/ 170 h 182"/>
                <a:gd name="T48" fmla="*/ 11 w 165"/>
                <a:gd name="T49" fmla="*/ 170 h 182"/>
                <a:gd name="T50" fmla="*/ 11 w 165"/>
                <a:gd name="T51" fmla="*/ 159 h 182"/>
                <a:gd name="T52" fmla="*/ 11 w 165"/>
                <a:gd name="T53" fmla="*/ 159 h 182"/>
                <a:gd name="T54" fmla="*/ 6 w 165"/>
                <a:gd name="T55" fmla="*/ 153 h 182"/>
                <a:gd name="T56" fmla="*/ 11 w 165"/>
                <a:gd name="T57" fmla="*/ 148 h 182"/>
                <a:gd name="T58" fmla="*/ 6 w 165"/>
                <a:gd name="T59" fmla="*/ 142 h 182"/>
                <a:gd name="T60" fmla="*/ 0 w 165"/>
                <a:gd name="T61" fmla="*/ 102 h 182"/>
                <a:gd name="T62" fmla="*/ 51 w 165"/>
                <a:gd name="T63" fmla="*/ 68 h 182"/>
                <a:gd name="T64" fmla="*/ 57 w 165"/>
                <a:gd name="T65" fmla="*/ 63 h 182"/>
                <a:gd name="T66" fmla="*/ 131 w 165"/>
                <a:gd name="T6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182">
                  <a:moveTo>
                    <a:pt x="131" y="0"/>
                  </a:moveTo>
                  <a:lnTo>
                    <a:pt x="136" y="0"/>
                  </a:lnTo>
                  <a:lnTo>
                    <a:pt x="136" y="6"/>
                  </a:lnTo>
                  <a:lnTo>
                    <a:pt x="131" y="0"/>
                  </a:lnTo>
                  <a:lnTo>
                    <a:pt x="131" y="6"/>
                  </a:lnTo>
                  <a:lnTo>
                    <a:pt x="131" y="12"/>
                  </a:lnTo>
                  <a:lnTo>
                    <a:pt x="136" y="12"/>
                  </a:lnTo>
                  <a:lnTo>
                    <a:pt x="131" y="12"/>
                  </a:lnTo>
                  <a:lnTo>
                    <a:pt x="131" y="17"/>
                  </a:lnTo>
                  <a:lnTo>
                    <a:pt x="136" y="17"/>
                  </a:lnTo>
                  <a:lnTo>
                    <a:pt x="142" y="17"/>
                  </a:lnTo>
                  <a:lnTo>
                    <a:pt x="148" y="17"/>
                  </a:lnTo>
                  <a:lnTo>
                    <a:pt x="148" y="23"/>
                  </a:lnTo>
                  <a:lnTo>
                    <a:pt x="148" y="29"/>
                  </a:lnTo>
                  <a:lnTo>
                    <a:pt x="153" y="29"/>
                  </a:lnTo>
                  <a:lnTo>
                    <a:pt x="153" y="34"/>
                  </a:lnTo>
                  <a:lnTo>
                    <a:pt x="148" y="40"/>
                  </a:lnTo>
                  <a:lnTo>
                    <a:pt x="148" y="46"/>
                  </a:lnTo>
                  <a:lnTo>
                    <a:pt x="148" y="40"/>
                  </a:lnTo>
                  <a:lnTo>
                    <a:pt x="153" y="46"/>
                  </a:lnTo>
                  <a:lnTo>
                    <a:pt x="153" y="40"/>
                  </a:lnTo>
                  <a:lnTo>
                    <a:pt x="153" y="46"/>
                  </a:lnTo>
                  <a:lnTo>
                    <a:pt x="159" y="46"/>
                  </a:lnTo>
                  <a:lnTo>
                    <a:pt x="159" y="51"/>
                  </a:lnTo>
                  <a:lnTo>
                    <a:pt x="159" y="57"/>
                  </a:lnTo>
                  <a:lnTo>
                    <a:pt x="159" y="63"/>
                  </a:lnTo>
                  <a:lnTo>
                    <a:pt x="159" y="68"/>
                  </a:lnTo>
                  <a:lnTo>
                    <a:pt x="159" y="74"/>
                  </a:lnTo>
                  <a:lnTo>
                    <a:pt x="165" y="74"/>
                  </a:lnTo>
                  <a:lnTo>
                    <a:pt x="165" y="80"/>
                  </a:lnTo>
                  <a:lnTo>
                    <a:pt x="136" y="108"/>
                  </a:lnTo>
                  <a:lnTo>
                    <a:pt x="102" y="142"/>
                  </a:lnTo>
                  <a:lnTo>
                    <a:pt x="68" y="182"/>
                  </a:lnTo>
                  <a:lnTo>
                    <a:pt x="62" y="176"/>
                  </a:lnTo>
                  <a:lnTo>
                    <a:pt x="57" y="176"/>
                  </a:lnTo>
                  <a:lnTo>
                    <a:pt x="57" y="170"/>
                  </a:lnTo>
                  <a:lnTo>
                    <a:pt x="57" y="165"/>
                  </a:lnTo>
                  <a:lnTo>
                    <a:pt x="57" y="159"/>
                  </a:lnTo>
                  <a:lnTo>
                    <a:pt x="51" y="153"/>
                  </a:lnTo>
                  <a:lnTo>
                    <a:pt x="45" y="153"/>
                  </a:lnTo>
                  <a:lnTo>
                    <a:pt x="40" y="153"/>
                  </a:lnTo>
                  <a:lnTo>
                    <a:pt x="34" y="153"/>
                  </a:lnTo>
                  <a:lnTo>
                    <a:pt x="34" y="159"/>
                  </a:lnTo>
                  <a:lnTo>
                    <a:pt x="34" y="165"/>
                  </a:lnTo>
                  <a:lnTo>
                    <a:pt x="28" y="170"/>
                  </a:lnTo>
                  <a:lnTo>
                    <a:pt x="28" y="165"/>
                  </a:lnTo>
                  <a:lnTo>
                    <a:pt x="23" y="165"/>
                  </a:lnTo>
                  <a:lnTo>
                    <a:pt x="23" y="170"/>
                  </a:lnTo>
                  <a:lnTo>
                    <a:pt x="17" y="170"/>
                  </a:lnTo>
                  <a:lnTo>
                    <a:pt x="11" y="170"/>
                  </a:lnTo>
                  <a:lnTo>
                    <a:pt x="11" y="165"/>
                  </a:lnTo>
                  <a:lnTo>
                    <a:pt x="11" y="159"/>
                  </a:lnTo>
                  <a:lnTo>
                    <a:pt x="17" y="159"/>
                  </a:lnTo>
                  <a:lnTo>
                    <a:pt x="11" y="159"/>
                  </a:lnTo>
                  <a:lnTo>
                    <a:pt x="11" y="153"/>
                  </a:lnTo>
                  <a:lnTo>
                    <a:pt x="6" y="153"/>
                  </a:lnTo>
                  <a:lnTo>
                    <a:pt x="6" y="148"/>
                  </a:lnTo>
                  <a:lnTo>
                    <a:pt x="11" y="148"/>
                  </a:lnTo>
                  <a:lnTo>
                    <a:pt x="6" y="148"/>
                  </a:lnTo>
                  <a:lnTo>
                    <a:pt x="6" y="142"/>
                  </a:lnTo>
                  <a:lnTo>
                    <a:pt x="0" y="142"/>
                  </a:lnTo>
                  <a:lnTo>
                    <a:pt x="0" y="102"/>
                  </a:lnTo>
                  <a:lnTo>
                    <a:pt x="11" y="97"/>
                  </a:lnTo>
                  <a:lnTo>
                    <a:pt x="51" y="68"/>
                  </a:lnTo>
                  <a:lnTo>
                    <a:pt x="51" y="63"/>
                  </a:lnTo>
                  <a:lnTo>
                    <a:pt x="57" y="63"/>
                  </a:lnTo>
                  <a:lnTo>
                    <a:pt x="79" y="46"/>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252">
              <a:extLst>
                <a:ext uri="{FF2B5EF4-FFF2-40B4-BE49-F238E27FC236}">
                  <a16:creationId xmlns:a16="http://schemas.microsoft.com/office/drawing/2014/main" id="{37B8948D-290F-5707-1006-DCE45AEC711B}"/>
                </a:ext>
              </a:extLst>
            </p:cNvPr>
            <p:cNvSpPr>
              <a:spLocks/>
            </p:cNvSpPr>
            <p:nvPr/>
          </p:nvSpPr>
          <p:spPr bwMode="auto">
            <a:xfrm>
              <a:off x="4141" y="1535"/>
              <a:ext cx="131" cy="125"/>
            </a:xfrm>
            <a:custGeom>
              <a:avLst/>
              <a:gdLst>
                <a:gd name="T0" fmla="*/ 120 w 131"/>
                <a:gd name="T1" fmla="*/ 80 h 125"/>
                <a:gd name="T2" fmla="*/ 114 w 131"/>
                <a:gd name="T3" fmla="*/ 80 h 125"/>
                <a:gd name="T4" fmla="*/ 108 w 131"/>
                <a:gd name="T5" fmla="*/ 80 h 125"/>
                <a:gd name="T6" fmla="*/ 91 w 131"/>
                <a:gd name="T7" fmla="*/ 97 h 125"/>
                <a:gd name="T8" fmla="*/ 91 w 131"/>
                <a:gd name="T9" fmla="*/ 103 h 125"/>
                <a:gd name="T10" fmla="*/ 86 w 131"/>
                <a:gd name="T11" fmla="*/ 103 h 125"/>
                <a:gd name="T12" fmla="*/ 74 w 131"/>
                <a:gd name="T13" fmla="*/ 108 h 125"/>
                <a:gd name="T14" fmla="*/ 63 w 131"/>
                <a:gd name="T15" fmla="*/ 114 h 125"/>
                <a:gd name="T16" fmla="*/ 46 w 131"/>
                <a:gd name="T17" fmla="*/ 120 h 125"/>
                <a:gd name="T18" fmla="*/ 40 w 131"/>
                <a:gd name="T19" fmla="*/ 125 h 125"/>
                <a:gd name="T20" fmla="*/ 35 w 131"/>
                <a:gd name="T21" fmla="*/ 125 h 125"/>
                <a:gd name="T22" fmla="*/ 35 w 131"/>
                <a:gd name="T23" fmla="*/ 120 h 125"/>
                <a:gd name="T24" fmla="*/ 35 w 131"/>
                <a:gd name="T25" fmla="*/ 114 h 125"/>
                <a:gd name="T26" fmla="*/ 35 w 131"/>
                <a:gd name="T27" fmla="*/ 120 h 125"/>
                <a:gd name="T28" fmla="*/ 29 w 131"/>
                <a:gd name="T29" fmla="*/ 120 h 125"/>
                <a:gd name="T30" fmla="*/ 23 w 131"/>
                <a:gd name="T31" fmla="*/ 120 h 125"/>
                <a:gd name="T32" fmla="*/ 17 w 131"/>
                <a:gd name="T33" fmla="*/ 120 h 125"/>
                <a:gd name="T34" fmla="*/ 17 w 131"/>
                <a:gd name="T35" fmla="*/ 114 h 125"/>
                <a:gd name="T36" fmla="*/ 12 w 131"/>
                <a:gd name="T37" fmla="*/ 114 h 125"/>
                <a:gd name="T38" fmla="*/ 12 w 131"/>
                <a:gd name="T39" fmla="*/ 120 h 125"/>
                <a:gd name="T40" fmla="*/ 6 w 131"/>
                <a:gd name="T41" fmla="*/ 114 h 125"/>
                <a:gd name="T42" fmla="*/ 0 w 131"/>
                <a:gd name="T43" fmla="*/ 108 h 125"/>
                <a:gd name="T44" fmla="*/ 0 w 131"/>
                <a:gd name="T45" fmla="*/ 57 h 125"/>
                <a:gd name="T46" fmla="*/ 0 w 131"/>
                <a:gd name="T47" fmla="*/ 46 h 125"/>
                <a:gd name="T48" fmla="*/ 0 w 131"/>
                <a:gd name="T49" fmla="*/ 40 h 125"/>
                <a:gd name="T50" fmla="*/ 0 w 131"/>
                <a:gd name="T51" fmla="*/ 0 h 125"/>
                <a:gd name="T52" fmla="*/ 86 w 131"/>
                <a:gd name="T53" fmla="*/ 0 h 125"/>
                <a:gd name="T54" fmla="*/ 114 w 131"/>
                <a:gd name="T55" fmla="*/ 0 h 125"/>
                <a:gd name="T56" fmla="*/ 114 w 131"/>
                <a:gd name="T57" fmla="*/ 6 h 125"/>
                <a:gd name="T58" fmla="*/ 120 w 131"/>
                <a:gd name="T59" fmla="*/ 6 h 125"/>
                <a:gd name="T60" fmla="*/ 120 w 131"/>
                <a:gd name="T61" fmla="*/ 12 h 125"/>
                <a:gd name="T62" fmla="*/ 120 w 131"/>
                <a:gd name="T63" fmla="*/ 17 h 125"/>
                <a:gd name="T64" fmla="*/ 120 w 131"/>
                <a:gd name="T65" fmla="*/ 23 h 125"/>
                <a:gd name="T66" fmla="*/ 125 w 131"/>
                <a:gd name="T67" fmla="*/ 23 h 125"/>
                <a:gd name="T68" fmla="*/ 131 w 131"/>
                <a:gd name="T69" fmla="*/ 23 h 125"/>
                <a:gd name="T70" fmla="*/ 120 w 131"/>
                <a:gd name="T71" fmla="*/ 29 h 125"/>
                <a:gd name="T72" fmla="*/ 120 w 131"/>
                <a:gd name="T73" fmla="*/ 40 h 125"/>
                <a:gd name="T74" fmla="*/ 120 w 131"/>
                <a:gd name="T75" fmla="*/ 8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5">
                  <a:moveTo>
                    <a:pt x="120" y="80"/>
                  </a:moveTo>
                  <a:lnTo>
                    <a:pt x="114" y="80"/>
                  </a:lnTo>
                  <a:lnTo>
                    <a:pt x="108" y="80"/>
                  </a:lnTo>
                  <a:lnTo>
                    <a:pt x="91" y="97"/>
                  </a:lnTo>
                  <a:lnTo>
                    <a:pt x="91" y="103"/>
                  </a:lnTo>
                  <a:lnTo>
                    <a:pt x="86" y="103"/>
                  </a:lnTo>
                  <a:lnTo>
                    <a:pt x="74" y="108"/>
                  </a:lnTo>
                  <a:lnTo>
                    <a:pt x="63" y="114"/>
                  </a:lnTo>
                  <a:lnTo>
                    <a:pt x="46" y="120"/>
                  </a:lnTo>
                  <a:lnTo>
                    <a:pt x="40" y="125"/>
                  </a:lnTo>
                  <a:lnTo>
                    <a:pt x="35" y="125"/>
                  </a:lnTo>
                  <a:lnTo>
                    <a:pt x="35" y="120"/>
                  </a:lnTo>
                  <a:lnTo>
                    <a:pt x="35" y="114"/>
                  </a:lnTo>
                  <a:lnTo>
                    <a:pt x="35" y="120"/>
                  </a:lnTo>
                  <a:lnTo>
                    <a:pt x="29" y="120"/>
                  </a:lnTo>
                  <a:lnTo>
                    <a:pt x="23" y="120"/>
                  </a:lnTo>
                  <a:lnTo>
                    <a:pt x="17" y="120"/>
                  </a:lnTo>
                  <a:lnTo>
                    <a:pt x="17" y="114"/>
                  </a:lnTo>
                  <a:lnTo>
                    <a:pt x="12" y="114"/>
                  </a:lnTo>
                  <a:lnTo>
                    <a:pt x="12" y="120"/>
                  </a:lnTo>
                  <a:lnTo>
                    <a:pt x="6" y="114"/>
                  </a:lnTo>
                  <a:lnTo>
                    <a:pt x="0" y="108"/>
                  </a:lnTo>
                  <a:lnTo>
                    <a:pt x="0" y="57"/>
                  </a:lnTo>
                  <a:lnTo>
                    <a:pt x="0" y="46"/>
                  </a:lnTo>
                  <a:lnTo>
                    <a:pt x="0" y="40"/>
                  </a:lnTo>
                  <a:lnTo>
                    <a:pt x="0" y="0"/>
                  </a:lnTo>
                  <a:lnTo>
                    <a:pt x="86" y="0"/>
                  </a:lnTo>
                  <a:lnTo>
                    <a:pt x="114" y="0"/>
                  </a:lnTo>
                  <a:lnTo>
                    <a:pt x="114" y="6"/>
                  </a:lnTo>
                  <a:lnTo>
                    <a:pt x="120" y="6"/>
                  </a:lnTo>
                  <a:lnTo>
                    <a:pt x="120" y="12"/>
                  </a:lnTo>
                  <a:lnTo>
                    <a:pt x="120" y="17"/>
                  </a:lnTo>
                  <a:lnTo>
                    <a:pt x="120" y="23"/>
                  </a:lnTo>
                  <a:lnTo>
                    <a:pt x="125" y="23"/>
                  </a:lnTo>
                  <a:lnTo>
                    <a:pt x="131" y="23"/>
                  </a:lnTo>
                  <a:lnTo>
                    <a:pt x="120" y="29"/>
                  </a:lnTo>
                  <a:lnTo>
                    <a:pt x="120" y="40"/>
                  </a:lnTo>
                  <a:lnTo>
                    <a:pt x="120"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253">
              <a:extLst>
                <a:ext uri="{FF2B5EF4-FFF2-40B4-BE49-F238E27FC236}">
                  <a16:creationId xmlns:a16="http://schemas.microsoft.com/office/drawing/2014/main" id="{1D646B65-4F10-CFCB-39F6-840A90E78019}"/>
                </a:ext>
              </a:extLst>
            </p:cNvPr>
            <p:cNvSpPr>
              <a:spLocks/>
            </p:cNvSpPr>
            <p:nvPr/>
          </p:nvSpPr>
          <p:spPr bwMode="auto">
            <a:xfrm>
              <a:off x="3949" y="2119"/>
              <a:ext cx="141" cy="176"/>
            </a:xfrm>
            <a:custGeom>
              <a:avLst/>
              <a:gdLst>
                <a:gd name="T0" fmla="*/ 141 w 141"/>
                <a:gd name="T1" fmla="*/ 68 h 176"/>
                <a:gd name="T2" fmla="*/ 141 w 141"/>
                <a:gd name="T3" fmla="*/ 102 h 176"/>
                <a:gd name="T4" fmla="*/ 141 w 141"/>
                <a:gd name="T5" fmla="*/ 125 h 176"/>
                <a:gd name="T6" fmla="*/ 141 w 141"/>
                <a:gd name="T7" fmla="*/ 142 h 176"/>
                <a:gd name="T8" fmla="*/ 136 w 141"/>
                <a:gd name="T9" fmla="*/ 176 h 176"/>
                <a:gd name="T10" fmla="*/ 102 w 141"/>
                <a:gd name="T11" fmla="*/ 176 h 176"/>
                <a:gd name="T12" fmla="*/ 68 w 141"/>
                <a:gd name="T13" fmla="*/ 176 h 176"/>
                <a:gd name="T14" fmla="*/ 5 w 141"/>
                <a:gd name="T15" fmla="*/ 136 h 176"/>
                <a:gd name="T16" fmla="*/ 5 w 141"/>
                <a:gd name="T17" fmla="*/ 131 h 176"/>
                <a:gd name="T18" fmla="*/ 0 w 141"/>
                <a:gd name="T19" fmla="*/ 63 h 176"/>
                <a:gd name="T20" fmla="*/ 5 w 141"/>
                <a:gd name="T21" fmla="*/ 63 h 176"/>
                <a:gd name="T22" fmla="*/ 11 w 141"/>
                <a:gd name="T23" fmla="*/ 63 h 176"/>
                <a:gd name="T24" fmla="*/ 17 w 141"/>
                <a:gd name="T25" fmla="*/ 63 h 176"/>
                <a:gd name="T26" fmla="*/ 17 w 141"/>
                <a:gd name="T27" fmla="*/ 57 h 176"/>
                <a:gd name="T28" fmla="*/ 22 w 141"/>
                <a:gd name="T29" fmla="*/ 57 h 176"/>
                <a:gd name="T30" fmla="*/ 28 w 141"/>
                <a:gd name="T31" fmla="*/ 51 h 176"/>
                <a:gd name="T32" fmla="*/ 22 w 141"/>
                <a:gd name="T33" fmla="*/ 51 h 176"/>
                <a:gd name="T34" fmla="*/ 28 w 141"/>
                <a:gd name="T35" fmla="*/ 51 h 176"/>
                <a:gd name="T36" fmla="*/ 34 w 141"/>
                <a:gd name="T37" fmla="*/ 51 h 176"/>
                <a:gd name="T38" fmla="*/ 39 w 141"/>
                <a:gd name="T39" fmla="*/ 51 h 176"/>
                <a:gd name="T40" fmla="*/ 45 w 141"/>
                <a:gd name="T41" fmla="*/ 51 h 176"/>
                <a:gd name="T42" fmla="*/ 51 w 141"/>
                <a:gd name="T43" fmla="*/ 51 h 176"/>
                <a:gd name="T44" fmla="*/ 56 w 141"/>
                <a:gd name="T45" fmla="*/ 51 h 176"/>
                <a:gd name="T46" fmla="*/ 51 w 141"/>
                <a:gd name="T47" fmla="*/ 51 h 176"/>
                <a:gd name="T48" fmla="*/ 56 w 141"/>
                <a:gd name="T49" fmla="*/ 51 h 176"/>
                <a:gd name="T50" fmla="*/ 56 w 141"/>
                <a:gd name="T51" fmla="*/ 57 h 176"/>
                <a:gd name="T52" fmla="*/ 56 w 141"/>
                <a:gd name="T53" fmla="*/ 51 h 176"/>
                <a:gd name="T54" fmla="*/ 62 w 141"/>
                <a:gd name="T55" fmla="*/ 51 h 176"/>
                <a:gd name="T56" fmla="*/ 62 w 141"/>
                <a:gd name="T57" fmla="*/ 46 h 176"/>
                <a:gd name="T58" fmla="*/ 68 w 141"/>
                <a:gd name="T59" fmla="*/ 51 h 176"/>
                <a:gd name="T60" fmla="*/ 68 w 141"/>
                <a:gd name="T61" fmla="*/ 46 h 176"/>
                <a:gd name="T62" fmla="*/ 62 w 141"/>
                <a:gd name="T63" fmla="*/ 46 h 176"/>
                <a:gd name="T64" fmla="*/ 68 w 141"/>
                <a:gd name="T65" fmla="*/ 46 h 176"/>
                <a:gd name="T66" fmla="*/ 113 w 141"/>
                <a:gd name="T67" fmla="*/ 0 h 176"/>
                <a:gd name="T68" fmla="*/ 113 w 141"/>
                <a:gd name="T69" fmla="*/ 40 h 176"/>
                <a:gd name="T70" fmla="*/ 119 w 141"/>
                <a:gd name="T71" fmla="*/ 40 h 176"/>
                <a:gd name="T72" fmla="*/ 119 w 141"/>
                <a:gd name="T73" fmla="*/ 46 h 176"/>
                <a:gd name="T74" fmla="*/ 124 w 141"/>
                <a:gd name="T75" fmla="*/ 46 h 176"/>
                <a:gd name="T76" fmla="*/ 119 w 141"/>
                <a:gd name="T77" fmla="*/ 46 h 176"/>
                <a:gd name="T78" fmla="*/ 119 w 141"/>
                <a:gd name="T79" fmla="*/ 51 h 176"/>
                <a:gd name="T80" fmla="*/ 124 w 141"/>
                <a:gd name="T81" fmla="*/ 51 h 176"/>
                <a:gd name="T82" fmla="*/ 124 w 141"/>
                <a:gd name="T83" fmla="*/ 57 h 176"/>
                <a:gd name="T84" fmla="*/ 130 w 141"/>
                <a:gd name="T85" fmla="*/ 57 h 176"/>
                <a:gd name="T86" fmla="*/ 124 w 141"/>
                <a:gd name="T87" fmla="*/ 57 h 176"/>
                <a:gd name="T88" fmla="*/ 124 w 141"/>
                <a:gd name="T89" fmla="*/ 63 h 176"/>
                <a:gd name="T90" fmla="*/ 124 w 141"/>
                <a:gd name="T91" fmla="*/ 68 h 176"/>
                <a:gd name="T92" fmla="*/ 130 w 141"/>
                <a:gd name="T93" fmla="*/ 68 h 176"/>
                <a:gd name="T94" fmla="*/ 136 w 141"/>
                <a:gd name="T95" fmla="*/ 68 h 176"/>
                <a:gd name="T96" fmla="*/ 136 w 141"/>
                <a:gd name="T97" fmla="*/ 63 h 176"/>
                <a:gd name="T98" fmla="*/ 141 w 141"/>
                <a:gd name="T99" fmla="*/ 63 h 176"/>
                <a:gd name="T100" fmla="*/ 141 w 141"/>
                <a:gd name="T101"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76">
                  <a:moveTo>
                    <a:pt x="141" y="68"/>
                  </a:moveTo>
                  <a:lnTo>
                    <a:pt x="141" y="102"/>
                  </a:lnTo>
                  <a:lnTo>
                    <a:pt x="141" y="125"/>
                  </a:lnTo>
                  <a:lnTo>
                    <a:pt x="141" y="142"/>
                  </a:lnTo>
                  <a:lnTo>
                    <a:pt x="136" y="176"/>
                  </a:lnTo>
                  <a:lnTo>
                    <a:pt x="102" y="176"/>
                  </a:lnTo>
                  <a:lnTo>
                    <a:pt x="68" y="176"/>
                  </a:lnTo>
                  <a:lnTo>
                    <a:pt x="5" y="136"/>
                  </a:lnTo>
                  <a:lnTo>
                    <a:pt x="5" y="131"/>
                  </a:lnTo>
                  <a:lnTo>
                    <a:pt x="0" y="63"/>
                  </a:lnTo>
                  <a:lnTo>
                    <a:pt x="5" y="63"/>
                  </a:lnTo>
                  <a:lnTo>
                    <a:pt x="11" y="63"/>
                  </a:lnTo>
                  <a:lnTo>
                    <a:pt x="17" y="63"/>
                  </a:lnTo>
                  <a:lnTo>
                    <a:pt x="17" y="57"/>
                  </a:lnTo>
                  <a:lnTo>
                    <a:pt x="22" y="57"/>
                  </a:lnTo>
                  <a:lnTo>
                    <a:pt x="28" y="51"/>
                  </a:lnTo>
                  <a:lnTo>
                    <a:pt x="22" y="51"/>
                  </a:lnTo>
                  <a:lnTo>
                    <a:pt x="28" y="51"/>
                  </a:lnTo>
                  <a:lnTo>
                    <a:pt x="34" y="51"/>
                  </a:lnTo>
                  <a:lnTo>
                    <a:pt x="39" y="51"/>
                  </a:lnTo>
                  <a:lnTo>
                    <a:pt x="45" y="51"/>
                  </a:lnTo>
                  <a:lnTo>
                    <a:pt x="51" y="51"/>
                  </a:lnTo>
                  <a:lnTo>
                    <a:pt x="56" y="51"/>
                  </a:lnTo>
                  <a:lnTo>
                    <a:pt x="51" y="51"/>
                  </a:lnTo>
                  <a:lnTo>
                    <a:pt x="56" y="51"/>
                  </a:lnTo>
                  <a:lnTo>
                    <a:pt x="56" y="57"/>
                  </a:lnTo>
                  <a:lnTo>
                    <a:pt x="56" y="51"/>
                  </a:lnTo>
                  <a:lnTo>
                    <a:pt x="62" y="51"/>
                  </a:lnTo>
                  <a:lnTo>
                    <a:pt x="62" y="46"/>
                  </a:lnTo>
                  <a:lnTo>
                    <a:pt x="68" y="51"/>
                  </a:lnTo>
                  <a:lnTo>
                    <a:pt x="68" y="46"/>
                  </a:lnTo>
                  <a:lnTo>
                    <a:pt x="62" y="46"/>
                  </a:lnTo>
                  <a:lnTo>
                    <a:pt x="68" y="46"/>
                  </a:lnTo>
                  <a:lnTo>
                    <a:pt x="113" y="0"/>
                  </a:lnTo>
                  <a:lnTo>
                    <a:pt x="113" y="40"/>
                  </a:lnTo>
                  <a:lnTo>
                    <a:pt x="119" y="40"/>
                  </a:lnTo>
                  <a:lnTo>
                    <a:pt x="119" y="46"/>
                  </a:lnTo>
                  <a:lnTo>
                    <a:pt x="124" y="46"/>
                  </a:lnTo>
                  <a:lnTo>
                    <a:pt x="119" y="46"/>
                  </a:lnTo>
                  <a:lnTo>
                    <a:pt x="119" y="51"/>
                  </a:lnTo>
                  <a:lnTo>
                    <a:pt x="124" y="51"/>
                  </a:lnTo>
                  <a:lnTo>
                    <a:pt x="124" y="57"/>
                  </a:lnTo>
                  <a:lnTo>
                    <a:pt x="130" y="57"/>
                  </a:lnTo>
                  <a:lnTo>
                    <a:pt x="124" y="57"/>
                  </a:lnTo>
                  <a:lnTo>
                    <a:pt x="124" y="63"/>
                  </a:lnTo>
                  <a:lnTo>
                    <a:pt x="124" y="68"/>
                  </a:lnTo>
                  <a:lnTo>
                    <a:pt x="130" y="68"/>
                  </a:lnTo>
                  <a:lnTo>
                    <a:pt x="136" y="68"/>
                  </a:lnTo>
                  <a:lnTo>
                    <a:pt x="136" y="63"/>
                  </a:lnTo>
                  <a:lnTo>
                    <a:pt x="141" y="63"/>
                  </a:lnTo>
                  <a:lnTo>
                    <a:pt x="141" y="6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254">
              <a:extLst>
                <a:ext uri="{FF2B5EF4-FFF2-40B4-BE49-F238E27FC236}">
                  <a16:creationId xmlns:a16="http://schemas.microsoft.com/office/drawing/2014/main" id="{EF65AAC1-F70C-3EB5-D989-D9DA41276E1B}"/>
                </a:ext>
              </a:extLst>
            </p:cNvPr>
            <p:cNvSpPr>
              <a:spLocks/>
            </p:cNvSpPr>
            <p:nvPr/>
          </p:nvSpPr>
          <p:spPr bwMode="auto">
            <a:xfrm>
              <a:off x="3858" y="2380"/>
              <a:ext cx="102" cy="165"/>
            </a:xfrm>
            <a:custGeom>
              <a:avLst/>
              <a:gdLst>
                <a:gd name="T0" fmla="*/ 91 w 102"/>
                <a:gd name="T1" fmla="*/ 148 h 165"/>
                <a:gd name="T2" fmla="*/ 62 w 102"/>
                <a:gd name="T3" fmla="*/ 159 h 165"/>
                <a:gd name="T4" fmla="*/ 57 w 102"/>
                <a:gd name="T5" fmla="*/ 165 h 165"/>
                <a:gd name="T6" fmla="*/ 40 w 102"/>
                <a:gd name="T7" fmla="*/ 159 h 165"/>
                <a:gd name="T8" fmla="*/ 40 w 102"/>
                <a:gd name="T9" fmla="*/ 148 h 165"/>
                <a:gd name="T10" fmla="*/ 34 w 102"/>
                <a:gd name="T11" fmla="*/ 136 h 165"/>
                <a:gd name="T12" fmla="*/ 34 w 102"/>
                <a:gd name="T13" fmla="*/ 136 h 165"/>
                <a:gd name="T14" fmla="*/ 23 w 102"/>
                <a:gd name="T15" fmla="*/ 136 h 165"/>
                <a:gd name="T16" fmla="*/ 17 w 102"/>
                <a:gd name="T17" fmla="*/ 131 h 165"/>
                <a:gd name="T18" fmla="*/ 23 w 102"/>
                <a:gd name="T19" fmla="*/ 125 h 165"/>
                <a:gd name="T20" fmla="*/ 17 w 102"/>
                <a:gd name="T21" fmla="*/ 119 h 165"/>
                <a:gd name="T22" fmla="*/ 23 w 102"/>
                <a:gd name="T23" fmla="*/ 113 h 165"/>
                <a:gd name="T24" fmla="*/ 17 w 102"/>
                <a:gd name="T25" fmla="*/ 102 h 165"/>
                <a:gd name="T26" fmla="*/ 11 w 102"/>
                <a:gd name="T27" fmla="*/ 96 h 165"/>
                <a:gd name="T28" fmla="*/ 17 w 102"/>
                <a:gd name="T29" fmla="*/ 96 h 165"/>
                <a:gd name="T30" fmla="*/ 23 w 102"/>
                <a:gd name="T31" fmla="*/ 91 h 165"/>
                <a:gd name="T32" fmla="*/ 17 w 102"/>
                <a:gd name="T33" fmla="*/ 85 h 165"/>
                <a:gd name="T34" fmla="*/ 23 w 102"/>
                <a:gd name="T35" fmla="*/ 91 h 165"/>
                <a:gd name="T36" fmla="*/ 23 w 102"/>
                <a:gd name="T37" fmla="*/ 79 h 165"/>
                <a:gd name="T38" fmla="*/ 28 w 102"/>
                <a:gd name="T39" fmla="*/ 74 h 165"/>
                <a:gd name="T40" fmla="*/ 17 w 102"/>
                <a:gd name="T41" fmla="*/ 68 h 165"/>
                <a:gd name="T42" fmla="*/ 17 w 102"/>
                <a:gd name="T43" fmla="*/ 62 h 165"/>
                <a:gd name="T44" fmla="*/ 11 w 102"/>
                <a:gd name="T45" fmla="*/ 57 h 165"/>
                <a:gd name="T46" fmla="*/ 6 w 102"/>
                <a:gd name="T47" fmla="*/ 51 h 165"/>
                <a:gd name="T48" fmla="*/ 11 w 102"/>
                <a:gd name="T49" fmla="*/ 45 h 165"/>
                <a:gd name="T50" fmla="*/ 6 w 102"/>
                <a:gd name="T51" fmla="*/ 40 h 165"/>
                <a:gd name="T52" fmla="*/ 0 w 102"/>
                <a:gd name="T53" fmla="*/ 45 h 165"/>
                <a:gd name="T54" fmla="*/ 0 w 102"/>
                <a:gd name="T55" fmla="*/ 34 h 165"/>
                <a:gd name="T56" fmla="*/ 0 w 102"/>
                <a:gd name="T57" fmla="*/ 34 h 165"/>
                <a:gd name="T58" fmla="*/ 6 w 102"/>
                <a:gd name="T59" fmla="*/ 28 h 165"/>
                <a:gd name="T60" fmla="*/ 6 w 102"/>
                <a:gd name="T61" fmla="*/ 23 h 165"/>
                <a:gd name="T62" fmla="*/ 6 w 102"/>
                <a:gd name="T63" fmla="*/ 11 h 165"/>
                <a:gd name="T64" fmla="*/ 11 w 102"/>
                <a:gd name="T65" fmla="*/ 11 h 165"/>
                <a:gd name="T66" fmla="*/ 17 w 102"/>
                <a:gd name="T67" fmla="*/ 0 h 165"/>
                <a:gd name="T68" fmla="*/ 23 w 102"/>
                <a:gd name="T69" fmla="*/ 6 h 165"/>
                <a:gd name="T70" fmla="*/ 62 w 102"/>
                <a:gd name="T71" fmla="*/ 0 h 165"/>
                <a:gd name="T72" fmla="*/ 102 w 102"/>
                <a:gd name="T73" fmla="*/ 6 h 165"/>
                <a:gd name="T74" fmla="*/ 102 w 102"/>
                <a:gd name="T75" fmla="*/ 51 h 165"/>
                <a:gd name="T76" fmla="*/ 91 w 102"/>
                <a:gd name="T77" fmla="*/ 45 h 165"/>
                <a:gd name="T78" fmla="*/ 79 w 102"/>
                <a:gd name="T79" fmla="*/ 40 h 165"/>
                <a:gd name="T80" fmla="*/ 68 w 102"/>
                <a:gd name="T81" fmla="*/ 34 h 165"/>
                <a:gd name="T82" fmla="*/ 62 w 102"/>
                <a:gd name="T83" fmla="*/ 28 h 165"/>
                <a:gd name="T84" fmla="*/ 68 w 102"/>
                <a:gd name="T85" fmla="*/ 57 h 165"/>
                <a:gd name="T86" fmla="*/ 79 w 102"/>
                <a:gd name="T87" fmla="*/ 85 h 165"/>
                <a:gd name="T88" fmla="*/ 91 w 102"/>
                <a:gd name="T89" fmla="*/ 113 h 165"/>
                <a:gd name="T90" fmla="*/ 96 w 102"/>
                <a:gd name="T91"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65">
                  <a:moveTo>
                    <a:pt x="96" y="142"/>
                  </a:moveTo>
                  <a:lnTo>
                    <a:pt x="91" y="148"/>
                  </a:lnTo>
                  <a:lnTo>
                    <a:pt x="68" y="153"/>
                  </a:lnTo>
                  <a:lnTo>
                    <a:pt x="62" y="159"/>
                  </a:lnTo>
                  <a:lnTo>
                    <a:pt x="57" y="159"/>
                  </a:lnTo>
                  <a:lnTo>
                    <a:pt x="57" y="165"/>
                  </a:lnTo>
                  <a:lnTo>
                    <a:pt x="40" y="165"/>
                  </a:lnTo>
                  <a:lnTo>
                    <a:pt x="40" y="159"/>
                  </a:lnTo>
                  <a:lnTo>
                    <a:pt x="40" y="153"/>
                  </a:lnTo>
                  <a:lnTo>
                    <a:pt x="40" y="148"/>
                  </a:lnTo>
                  <a:lnTo>
                    <a:pt x="40" y="142"/>
                  </a:lnTo>
                  <a:lnTo>
                    <a:pt x="34" y="136"/>
                  </a:lnTo>
                  <a:lnTo>
                    <a:pt x="34" y="142"/>
                  </a:lnTo>
                  <a:lnTo>
                    <a:pt x="34" y="136"/>
                  </a:lnTo>
                  <a:lnTo>
                    <a:pt x="28" y="136"/>
                  </a:lnTo>
                  <a:lnTo>
                    <a:pt x="23" y="136"/>
                  </a:lnTo>
                  <a:lnTo>
                    <a:pt x="23" y="131"/>
                  </a:lnTo>
                  <a:lnTo>
                    <a:pt x="17" y="131"/>
                  </a:lnTo>
                  <a:lnTo>
                    <a:pt x="17" y="125"/>
                  </a:lnTo>
                  <a:lnTo>
                    <a:pt x="23" y="125"/>
                  </a:lnTo>
                  <a:lnTo>
                    <a:pt x="23" y="119"/>
                  </a:lnTo>
                  <a:lnTo>
                    <a:pt x="17" y="119"/>
                  </a:lnTo>
                  <a:lnTo>
                    <a:pt x="17" y="113"/>
                  </a:lnTo>
                  <a:lnTo>
                    <a:pt x="23" y="113"/>
                  </a:lnTo>
                  <a:lnTo>
                    <a:pt x="17" y="108"/>
                  </a:lnTo>
                  <a:lnTo>
                    <a:pt x="17" y="102"/>
                  </a:lnTo>
                  <a:lnTo>
                    <a:pt x="17" y="96"/>
                  </a:lnTo>
                  <a:lnTo>
                    <a:pt x="11" y="96"/>
                  </a:lnTo>
                  <a:lnTo>
                    <a:pt x="17" y="91"/>
                  </a:lnTo>
                  <a:lnTo>
                    <a:pt x="17" y="96"/>
                  </a:lnTo>
                  <a:lnTo>
                    <a:pt x="23" y="96"/>
                  </a:lnTo>
                  <a:lnTo>
                    <a:pt x="23" y="91"/>
                  </a:lnTo>
                  <a:lnTo>
                    <a:pt x="17" y="91"/>
                  </a:lnTo>
                  <a:lnTo>
                    <a:pt x="17" y="85"/>
                  </a:lnTo>
                  <a:lnTo>
                    <a:pt x="23" y="85"/>
                  </a:lnTo>
                  <a:lnTo>
                    <a:pt x="23" y="91"/>
                  </a:lnTo>
                  <a:lnTo>
                    <a:pt x="23" y="85"/>
                  </a:lnTo>
                  <a:lnTo>
                    <a:pt x="23" y="79"/>
                  </a:lnTo>
                  <a:lnTo>
                    <a:pt x="23" y="74"/>
                  </a:lnTo>
                  <a:lnTo>
                    <a:pt x="28" y="74"/>
                  </a:lnTo>
                  <a:lnTo>
                    <a:pt x="23" y="68"/>
                  </a:lnTo>
                  <a:lnTo>
                    <a:pt x="17" y="68"/>
                  </a:lnTo>
                  <a:lnTo>
                    <a:pt x="23" y="62"/>
                  </a:lnTo>
                  <a:lnTo>
                    <a:pt x="17" y="62"/>
                  </a:lnTo>
                  <a:lnTo>
                    <a:pt x="17" y="57"/>
                  </a:lnTo>
                  <a:lnTo>
                    <a:pt x="11" y="57"/>
                  </a:lnTo>
                  <a:lnTo>
                    <a:pt x="11" y="51"/>
                  </a:lnTo>
                  <a:lnTo>
                    <a:pt x="6" y="51"/>
                  </a:lnTo>
                  <a:lnTo>
                    <a:pt x="11" y="51"/>
                  </a:lnTo>
                  <a:lnTo>
                    <a:pt x="11" y="45"/>
                  </a:lnTo>
                  <a:lnTo>
                    <a:pt x="6" y="45"/>
                  </a:lnTo>
                  <a:lnTo>
                    <a:pt x="6" y="40"/>
                  </a:lnTo>
                  <a:lnTo>
                    <a:pt x="6" y="45"/>
                  </a:lnTo>
                  <a:lnTo>
                    <a:pt x="0" y="45"/>
                  </a:lnTo>
                  <a:lnTo>
                    <a:pt x="0" y="40"/>
                  </a:lnTo>
                  <a:lnTo>
                    <a:pt x="0" y="34"/>
                  </a:lnTo>
                  <a:lnTo>
                    <a:pt x="0" y="28"/>
                  </a:lnTo>
                  <a:lnTo>
                    <a:pt x="0" y="34"/>
                  </a:lnTo>
                  <a:lnTo>
                    <a:pt x="0" y="28"/>
                  </a:lnTo>
                  <a:lnTo>
                    <a:pt x="6" y="28"/>
                  </a:lnTo>
                  <a:lnTo>
                    <a:pt x="11" y="28"/>
                  </a:lnTo>
                  <a:lnTo>
                    <a:pt x="6" y="23"/>
                  </a:lnTo>
                  <a:lnTo>
                    <a:pt x="6" y="17"/>
                  </a:lnTo>
                  <a:lnTo>
                    <a:pt x="6" y="11"/>
                  </a:lnTo>
                  <a:lnTo>
                    <a:pt x="11" y="6"/>
                  </a:lnTo>
                  <a:lnTo>
                    <a:pt x="11" y="11"/>
                  </a:lnTo>
                  <a:lnTo>
                    <a:pt x="17" y="6"/>
                  </a:lnTo>
                  <a:lnTo>
                    <a:pt x="17" y="0"/>
                  </a:lnTo>
                  <a:lnTo>
                    <a:pt x="23" y="0"/>
                  </a:lnTo>
                  <a:lnTo>
                    <a:pt x="23" y="6"/>
                  </a:lnTo>
                  <a:lnTo>
                    <a:pt x="28" y="6"/>
                  </a:lnTo>
                  <a:lnTo>
                    <a:pt x="62" y="0"/>
                  </a:lnTo>
                  <a:lnTo>
                    <a:pt x="102" y="0"/>
                  </a:lnTo>
                  <a:lnTo>
                    <a:pt x="102" y="6"/>
                  </a:lnTo>
                  <a:lnTo>
                    <a:pt x="102" y="45"/>
                  </a:lnTo>
                  <a:lnTo>
                    <a:pt x="102" y="51"/>
                  </a:lnTo>
                  <a:lnTo>
                    <a:pt x="96" y="51"/>
                  </a:lnTo>
                  <a:lnTo>
                    <a:pt x="91" y="45"/>
                  </a:lnTo>
                  <a:lnTo>
                    <a:pt x="85" y="40"/>
                  </a:lnTo>
                  <a:lnTo>
                    <a:pt x="79" y="40"/>
                  </a:lnTo>
                  <a:lnTo>
                    <a:pt x="74" y="34"/>
                  </a:lnTo>
                  <a:lnTo>
                    <a:pt x="68" y="34"/>
                  </a:lnTo>
                  <a:lnTo>
                    <a:pt x="68" y="28"/>
                  </a:lnTo>
                  <a:lnTo>
                    <a:pt x="62" y="28"/>
                  </a:lnTo>
                  <a:lnTo>
                    <a:pt x="62" y="23"/>
                  </a:lnTo>
                  <a:lnTo>
                    <a:pt x="68" y="57"/>
                  </a:lnTo>
                  <a:lnTo>
                    <a:pt x="74" y="57"/>
                  </a:lnTo>
                  <a:lnTo>
                    <a:pt x="79" y="85"/>
                  </a:lnTo>
                  <a:lnTo>
                    <a:pt x="85" y="102"/>
                  </a:lnTo>
                  <a:lnTo>
                    <a:pt x="91" y="113"/>
                  </a:lnTo>
                  <a:lnTo>
                    <a:pt x="91" y="131"/>
                  </a:lnTo>
                  <a:lnTo>
                    <a:pt x="96"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255">
              <a:extLst>
                <a:ext uri="{FF2B5EF4-FFF2-40B4-BE49-F238E27FC236}">
                  <a16:creationId xmlns:a16="http://schemas.microsoft.com/office/drawing/2014/main" id="{BA6D0A5F-658C-C9B9-2CF1-B3EB7287C3EC}"/>
                </a:ext>
              </a:extLst>
            </p:cNvPr>
            <p:cNvSpPr>
              <a:spLocks/>
            </p:cNvSpPr>
            <p:nvPr/>
          </p:nvSpPr>
          <p:spPr bwMode="auto">
            <a:xfrm>
              <a:off x="3563" y="1972"/>
              <a:ext cx="187" cy="170"/>
            </a:xfrm>
            <a:custGeom>
              <a:avLst/>
              <a:gdLst>
                <a:gd name="T0" fmla="*/ 131 w 187"/>
                <a:gd name="T1" fmla="*/ 0 h 170"/>
                <a:gd name="T2" fmla="*/ 148 w 187"/>
                <a:gd name="T3" fmla="*/ 28 h 170"/>
                <a:gd name="T4" fmla="*/ 153 w 187"/>
                <a:gd name="T5" fmla="*/ 28 h 170"/>
                <a:gd name="T6" fmla="*/ 153 w 187"/>
                <a:gd name="T7" fmla="*/ 40 h 170"/>
                <a:gd name="T8" fmla="*/ 187 w 187"/>
                <a:gd name="T9" fmla="*/ 96 h 170"/>
                <a:gd name="T10" fmla="*/ 142 w 187"/>
                <a:gd name="T11" fmla="*/ 119 h 170"/>
                <a:gd name="T12" fmla="*/ 125 w 187"/>
                <a:gd name="T13" fmla="*/ 130 h 170"/>
                <a:gd name="T14" fmla="*/ 57 w 187"/>
                <a:gd name="T15" fmla="*/ 170 h 170"/>
                <a:gd name="T16" fmla="*/ 40 w 187"/>
                <a:gd name="T17" fmla="*/ 136 h 170"/>
                <a:gd name="T18" fmla="*/ 17 w 187"/>
                <a:gd name="T19" fmla="*/ 96 h 170"/>
                <a:gd name="T20" fmla="*/ 0 w 187"/>
                <a:gd name="T21" fmla="*/ 74 h 170"/>
                <a:gd name="T22" fmla="*/ 23 w 187"/>
                <a:gd name="T23" fmla="*/ 62 h 170"/>
                <a:gd name="T24" fmla="*/ 40 w 187"/>
                <a:gd name="T25" fmla="*/ 51 h 170"/>
                <a:gd name="T26" fmla="*/ 74 w 187"/>
                <a:gd name="T27" fmla="*/ 34 h 170"/>
                <a:gd name="T28" fmla="*/ 108 w 187"/>
                <a:gd name="T29" fmla="*/ 11 h 170"/>
                <a:gd name="T30" fmla="*/ 131 w 187"/>
                <a:gd name="T3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70">
                  <a:moveTo>
                    <a:pt x="131" y="0"/>
                  </a:moveTo>
                  <a:lnTo>
                    <a:pt x="148" y="28"/>
                  </a:lnTo>
                  <a:lnTo>
                    <a:pt x="153" y="28"/>
                  </a:lnTo>
                  <a:lnTo>
                    <a:pt x="153" y="40"/>
                  </a:lnTo>
                  <a:lnTo>
                    <a:pt x="187" y="96"/>
                  </a:lnTo>
                  <a:lnTo>
                    <a:pt x="142" y="119"/>
                  </a:lnTo>
                  <a:lnTo>
                    <a:pt x="125" y="130"/>
                  </a:lnTo>
                  <a:lnTo>
                    <a:pt x="57" y="170"/>
                  </a:lnTo>
                  <a:lnTo>
                    <a:pt x="40" y="136"/>
                  </a:lnTo>
                  <a:lnTo>
                    <a:pt x="17" y="96"/>
                  </a:lnTo>
                  <a:lnTo>
                    <a:pt x="0" y="74"/>
                  </a:lnTo>
                  <a:lnTo>
                    <a:pt x="23" y="62"/>
                  </a:lnTo>
                  <a:lnTo>
                    <a:pt x="40" y="51"/>
                  </a:lnTo>
                  <a:lnTo>
                    <a:pt x="74" y="34"/>
                  </a:lnTo>
                  <a:lnTo>
                    <a:pt x="108" y="11"/>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256">
              <a:extLst>
                <a:ext uri="{FF2B5EF4-FFF2-40B4-BE49-F238E27FC236}">
                  <a16:creationId xmlns:a16="http://schemas.microsoft.com/office/drawing/2014/main" id="{88380230-EC8F-B083-25EF-EA6BEA8B690E}"/>
                </a:ext>
              </a:extLst>
            </p:cNvPr>
            <p:cNvSpPr>
              <a:spLocks/>
            </p:cNvSpPr>
            <p:nvPr/>
          </p:nvSpPr>
          <p:spPr bwMode="auto">
            <a:xfrm>
              <a:off x="4255" y="2289"/>
              <a:ext cx="181" cy="136"/>
            </a:xfrm>
            <a:custGeom>
              <a:avLst/>
              <a:gdLst>
                <a:gd name="T0" fmla="*/ 62 w 181"/>
                <a:gd name="T1" fmla="*/ 0 h 136"/>
                <a:gd name="T2" fmla="*/ 181 w 181"/>
                <a:gd name="T3" fmla="*/ 0 h 136"/>
                <a:gd name="T4" fmla="*/ 176 w 181"/>
                <a:gd name="T5" fmla="*/ 6 h 136"/>
                <a:gd name="T6" fmla="*/ 181 w 181"/>
                <a:gd name="T7" fmla="*/ 12 h 136"/>
                <a:gd name="T8" fmla="*/ 181 w 181"/>
                <a:gd name="T9" fmla="*/ 12 h 136"/>
                <a:gd name="T10" fmla="*/ 176 w 181"/>
                <a:gd name="T11" fmla="*/ 17 h 136"/>
                <a:gd name="T12" fmla="*/ 176 w 181"/>
                <a:gd name="T13" fmla="*/ 17 h 136"/>
                <a:gd name="T14" fmla="*/ 170 w 181"/>
                <a:gd name="T15" fmla="*/ 23 h 136"/>
                <a:gd name="T16" fmla="*/ 170 w 181"/>
                <a:gd name="T17" fmla="*/ 34 h 136"/>
                <a:gd name="T18" fmla="*/ 170 w 181"/>
                <a:gd name="T19" fmla="*/ 46 h 136"/>
                <a:gd name="T20" fmla="*/ 170 w 181"/>
                <a:gd name="T21" fmla="*/ 46 h 136"/>
                <a:gd name="T22" fmla="*/ 170 w 181"/>
                <a:gd name="T23" fmla="*/ 51 h 136"/>
                <a:gd name="T24" fmla="*/ 176 w 181"/>
                <a:gd name="T25" fmla="*/ 57 h 136"/>
                <a:gd name="T26" fmla="*/ 176 w 181"/>
                <a:gd name="T27" fmla="*/ 57 h 136"/>
                <a:gd name="T28" fmla="*/ 170 w 181"/>
                <a:gd name="T29" fmla="*/ 63 h 136"/>
                <a:gd name="T30" fmla="*/ 170 w 181"/>
                <a:gd name="T31" fmla="*/ 63 h 136"/>
                <a:gd name="T32" fmla="*/ 176 w 181"/>
                <a:gd name="T33" fmla="*/ 68 h 136"/>
                <a:gd name="T34" fmla="*/ 176 w 181"/>
                <a:gd name="T35" fmla="*/ 68 h 136"/>
                <a:gd name="T36" fmla="*/ 170 w 181"/>
                <a:gd name="T37" fmla="*/ 74 h 136"/>
                <a:gd name="T38" fmla="*/ 170 w 181"/>
                <a:gd name="T39" fmla="*/ 85 h 136"/>
                <a:gd name="T40" fmla="*/ 170 w 181"/>
                <a:gd name="T41" fmla="*/ 85 h 136"/>
                <a:gd name="T42" fmla="*/ 170 w 181"/>
                <a:gd name="T43" fmla="*/ 97 h 136"/>
                <a:gd name="T44" fmla="*/ 176 w 181"/>
                <a:gd name="T45" fmla="*/ 102 h 136"/>
                <a:gd name="T46" fmla="*/ 176 w 181"/>
                <a:gd name="T47" fmla="*/ 97 h 136"/>
                <a:gd name="T48" fmla="*/ 176 w 181"/>
                <a:gd name="T49" fmla="*/ 108 h 136"/>
                <a:gd name="T50" fmla="*/ 170 w 181"/>
                <a:gd name="T51" fmla="*/ 114 h 136"/>
                <a:gd name="T52" fmla="*/ 159 w 181"/>
                <a:gd name="T53" fmla="*/ 114 h 136"/>
                <a:gd name="T54" fmla="*/ 159 w 181"/>
                <a:gd name="T55" fmla="*/ 114 h 136"/>
                <a:gd name="T56" fmla="*/ 147 w 181"/>
                <a:gd name="T57" fmla="*/ 108 h 136"/>
                <a:gd name="T58" fmla="*/ 142 w 181"/>
                <a:gd name="T59" fmla="*/ 114 h 136"/>
                <a:gd name="T60" fmla="*/ 130 w 181"/>
                <a:gd name="T61" fmla="*/ 114 h 136"/>
                <a:gd name="T62" fmla="*/ 125 w 181"/>
                <a:gd name="T63" fmla="*/ 119 h 136"/>
                <a:gd name="T64" fmla="*/ 125 w 181"/>
                <a:gd name="T65" fmla="*/ 131 h 136"/>
                <a:gd name="T66" fmla="*/ 113 w 181"/>
                <a:gd name="T67" fmla="*/ 131 h 136"/>
                <a:gd name="T68" fmla="*/ 113 w 181"/>
                <a:gd name="T69" fmla="*/ 131 h 136"/>
                <a:gd name="T70" fmla="*/ 108 w 181"/>
                <a:gd name="T71" fmla="*/ 136 h 136"/>
                <a:gd name="T72" fmla="*/ 108 w 181"/>
                <a:gd name="T73" fmla="*/ 136 h 136"/>
                <a:gd name="T74" fmla="*/ 102 w 181"/>
                <a:gd name="T75" fmla="*/ 136 h 136"/>
                <a:gd name="T76" fmla="*/ 96 w 181"/>
                <a:gd name="T77" fmla="*/ 131 h 136"/>
                <a:gd name="T78" fmla="*/ 91 w 181"/>
                <a:gd name="T79" fmla="*/ 136 h 136"/>
                <a:gd name="T80" fmla="*/ 85 w 181"/>
                <a:gd name="T81" fmla="*/ 131 h 136"/>
                <a:gd name="T82" fmla="*/ 45 w 181"/>
                <a:gd name="T83" fmla="*/ 131 h 136"/>
                <a:gd name="T84" fmla="*/ 34 w 181"/>
                <a:gd name="T85" fmla="*/ 114 h 136"/>
                <a:gd name="T86" fmla="*/ 0 w 181"/>
                <a:gd name="T87" fmla="*/ 12 h 136"/>
                <a:gd name="T88" fmla="*/ 51 w 181"/>
                <a:gd name="T8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36">
                  <a:moveTo>
                    <a:pt x="51" y="0"/>
                  </a:moveTo>
                  <a:lnTo>
                    <a:pt x="62" y="0"/>
                  </a:lnTo>
                  <a:lnTo>
                    <a:pt x="130" y="0"/>
                  </a:lnTo>
                  <a:lnTo>
                    <a:pt x="181" y="0"/>
                  </a:lnTo>
                  <a:lnTo>
                    <a:pt x="181" y="6"/>
                  </a:lnTo>
                  <a:lnTo>
                    <a:pt x="176" y="6"/>
                  </a:lnTo>
                  <a:lnTo>
                    <a:pt x="181" y="6"/>
                  </a:lnTo>
                  <a:lnTo>
                    <a:pt x="181" y="12"/>
                  </a:lnTo>
                  <a:lnTo>
                    <a:pt x="176" y="12"/>
                  </a:lnTo>
                  <a:lnTo>
                    <a:pt x="181" y="12"/>
                  </a:lnTo>
                  <a:lnTo>
                    <a:pt x="176" y="12"/>
                  </a:lnTo>
                  <a:lnTo>
                    <a:pt x="176" y="17"/>
                  </a:lnTo>
                  <a:lnTo>
                    <a:pt x="170" y="17"/>
                  </a:lnTo>
                  <a:lnTo>
                    <a:pt x="176" y="17"/>
                  </a:lnTo>
                  <a:lnTo>
                    <a:pt x="176" y="23"/>
                  </a:lnTo>
                  <a:lnTo>
                    <a:pt x="170" y="23"/>
                  </a:lnTo>
                  <a:lnTo>
                    <a:pt x="170" y="29"/>
                  </a:lnTo>
                  <a:lnTo>
                    <a:pt x="170" y="34"/>
                  </a:lnTo>
                  <a:lnTo>
                    <a:pt x="170" y="40"/>
                  </a:lnTo>
                  <a:lnTo>
                    <a:pt x="170" y="46"/>
                  </a:lnTo>
                  <a:lnTo>
                    <a:pt x="176" y="46"/>
                  </a:lnTo>
                  <a:lnTo>
                    <a:pt x="170" y="46"/>
                  </a:lnTo>
                  <a:lnTo>
                    <a:pt x="176" y="51"/>
                  </a:lnTo>
                  <a:lnTo>
                    <a:pt x="170" y="51"/>
                  </a:lnTo>
                  <a:lnTo>
                    <a:pt x="176" y="51"/>
                  </a:lnTo>
                  <a:lnTo>
                    <a:pt x="176" y="57"/>
                  </a:lnTo>
                  <a:lnTo>
                    <a:pt x="176" y="63"/>
                  </a:lnTo>
                  <a:lnTo>
                    <a:pt x="176" y="57"/>
                  </a:lnTo>
                  <a:lnTo>
                    <a:pt x="176" y="63"/>
                  </a:lnTo>
                  <a:lnTo>
                    <a:pt x="170" y="63"/>
                  </a:lnTo>
                  <a:lnTo>
                    <a:pt x="176" y="63"/>
                  </a:lnTo>
                  <a:lnTo>
                    <a:pt x="170" y="63"/>
                  </a:lnTo>
                  <a:lnTo>
                    <a:pt x="170" y="68"/>
                  </a:lnTo>
                  <a:lnTo>
                    <a:pt x="176" y="68"/>
                  </a:lnTo>
                  <a:lnTo>
                    <a:pt x="170" y="68"/>
                  </a:lnTo>
                  <a:lnTo>
                    <a:pt x="176" y="68"/>
                  </a:lnTo>
                  <a:lnTo>
                    <a:pt x="170" y="68"/>
                  </a:lnTo>
                  <a:lnTo>
                    <a:pt x="170" y="74"/>
                  </a:lnTo>
                  <a:lnTo>
                    <a:pt x="170" y="80"/>
                  </a:lnTo>
                  <a:lnTo>
                    <a:pt x="170" y="85"/>
                  </a:lnTo>
                  <a:lnTo>
                    <a:pt x="176" y="85"/>
                  </a:lnTo>
                  <a:lnTo>
                    <a:pt x="170" y="85"/>
                  </a:lnTo>
                  <a:lnTo>
                    <a:pt x="170" y="91"/>
                  </a:lnTo>
                  <a:lnTo>
                    <a:pt x="170" y="97"/>
                  </a:lnTo>
                  <a:lnTo>
                    <a:pt x="170" y="102"/>
                  </a:lnTo>
                  <a:lnTo>
                    <a:pt x="176" y="102"/>
                  </a:lnTo>
                  <a:lnTo>
                    <a:pt x="170" y="97"/>
                  </a:lnTo>
                  <a:lnTo>
                    <a:pt x="176" y="97"/>
                  </a:lnTo>
                  <a:lnTo>
                    <a:pt x="176" y="102"/>
                  </a:lnTo>
                  <a:lnTo>
                    <a:pt x="176" y="108"/>
                  </a:lnTo>
                  <a:lnTo>
                    <a:pt x="170" y="108"/>
                  </a:lnTo>
                  <a:lnTo>
                    <a:pt x="170" y="114"/>
                  </a:lnTo>
                  <a:lnTo>
                    <a:pt x="164" y="114"/>
                  </a:lnTo>
                  <a:lnTo>
                    <a:pt x="159" y="114"/>
                  </a:lnTo>
                  <a:lnTo>
                    <a:pt x="153" y="114"/>
                  </a:lnTo>
                  <a:lnTo>
                    <a:pt x="159" y="114"/>
                  </a:lnTo>
                  <a:lnTo>
                    <a:pt x="153" y="108"/>
                  </a:lnTo>
                  <a:lnTo>
                    <a:pt x="147" y="108"/>
                  </a:lnTo>
                  <a:lnTo>
                    <a:pt x="142" y="108"/>
                  </a:lnTo>
                  <a:lnTo>
                    <a:pt x="142" y="114"/>
                  </a:lnTo>
                  <a:lnTo>
                    <a:pt x="136" y="114"/>
                  </a:lnTo>
                  <a:lnTo>
                    <a:pt x="130" y="114"/>
                  </a:lnTo>
                  <a:lnTo>
                    <a:pt x="125" y="114"/>
                  </a:lnTo>
                  <a:lnTo>
                    <a:pt x="125" y="119"/>
                  </a:lnTo>
                  <a:lnTo>
                    <a:pt x="125" y="125"/>
                  </a:lnTo>
                  <a:lnTo>
                    <a:pt x="125" y="131"/>
                  </a:lnTo>
                  <a:lnTo>
                    <a:pt x="119" y="131"/>
                  </a:lnTo>
                  <a:lnTo>
                    <a:pt x="113" y="131"/>
                  </a:lnTo>
                  <a:lnTo>
                    <a:pt x="108" y="131"/>
                  </a:lnTo>
                  <a:lnTo>
                    <a:pt x="113" y="131"/>
                  </a:lnTo>
                  <a:lnTo>
                    <a:pt x="108" y="131"/>
                  </a:lnTo>
                  <a:lnTo>
                    <a:pt x="108" y="136"/>
                  </a:lnTo>
                  <a:lnTo>
                    <a:pt x="108" y="131"/>
                  </a:lnTo>
                  <a:lnTo>
                    <a:pt x="108" y="136"/>
                  </a:lnTo>
                  <a:lnTo>
                    <a:pt x="108" y="131"/>
                  </a:lnTo>
                  <a:lnTo>
                    <a:pt x="102" y="136"/>
                  </a:lnTo>
                  <a:lnTo>
                    <a:pt x="102" y="131"/>
                  </a:lnTo>
                  <a:lnTo>
                    <a:pt x="96" y="131"/>
                  </a:lnTo>
                  <a:lnTo>
                    <a:pt x="96" y="136"/>
                  </a:lnTo>
                  <a:lnTo>
                    <a:pt x="91" y="136"/>
                  </a:lnTo>
                  <a:lnTo>
                    <a:pt x="85" y="136"/>
                  </a:lnTo>
                  <a:lnTo>
                    <a:pt x="85" y="131"/>
                  </a:lnTo>
                  <a:lnTo>
                    <a:pt x="79" y="131"/>
                  </a:lnTo>
                  <a:lnTo>
                    <a:pt x="45" y="131"/>
                  </a:lnTo>
                  <a:lnTo>
                    <a:pt x="40" y="131"/>
                  </a:lnTo>
                  <a:lnTo>
                    <a:pt x="34" y="114"/>
                  </a:lnTo>
                  <a:lnTo>
                    <a:pt x="23" y="85"/>
                  </a:lnTo>
                  <a:lnTo>
                    <a:pt x="0" y="12"/>
                  </a:lnTo>
                  <a:lnTo>
                    <a:pt x="51" y="12"/>
                  </a:lnTo>
                  <a:lnTo>
                    <a:pt x="5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257">
              <a:extLst>
                <a:ext uri="{FF2B5EF4-FFF2-40B4-BE49-F238E27FC236}">
                  <a16:creationId xmlns:a16="http://schemas.microsoft.com/office/drawing/2014/main" id="{229943A2-38C8-F933-A886-D7029AFAB9FF}"/>
                </a:ext>
              </a:extLst>
            </p:cNvPr>
            <p:cNvSpPr>
              <a:spLocks/>
            </p:cNvSpPr>
            <p:nvPr/>
          </p:nvSpPr>
          <p:spPr bwMode="auto">
            <a:xfrm>
              <a:off x="4261" y="1541"/>
              <a:ext cx="175" cy="63"/>
            </a:xfrm>
            <a:custGeom>
              <a:avLst/>
              <a:gdLst>
                <a:gd name="T0" fmla="*/ 170 w 175"/>
                <a:gd name="T1" fmla="*/ 63 h 63"/>
                <a:gd name="T2" fmla="*/ 164 w 175"/>
                <a:gd name="T3" fmla="*/ 57 h 63"/>
                <a:gd name="T4" fmla="*/ 164 w 175"/>
                <a:gd name="T5" fmla="*/ 57 h 63"/>
                <a:gd name="T6" fmla="*/ 158 w 175"/>
                <a:gd name="T7" fmla="*/ 51 h 63"/>
                <a:gd name="T8" fmla="*/ 158 w 175"/>
                <a:gd name="T9" fmla="*/ 46 h 63"/>
                <a:gd name="T10" fmla="*/ 158 w 175"/>
                <a:gd name="T11" fmla="*/ 46 h 63"/>
                <a:gd name="T12" fmla="*/ 153 w 175"/>
                <a:gd name="T13" fmla="*/ 46 h 63"/>
                <a:gd name="T14" fmla="*/ 147 w 175"/>
                <a:gd name="T15" fmla="*/ 51 h 63"/>
                <a:gd name="T16" fmla="*/ 141 w 175"/>
                <a:gd name="T17" fmla="*/ 57 h 63"/>
                <a:gd name="T18" fmla="*/ 136 w 175"/>
                <a:gd name="T19" fmla="*/ 63 h 63"/>
                <a:gd name="T20" fmla="*/ 130 w 175"/>
                <a:gd name="T21" fmla="*/ 57 h 63"/>
                <a:gd name="T22" fmla="*/ 130 w 175"/>
                <a:gd name="T23" fmla="*/ 57 h 63"/>
                <a:gd name="T24" fmla="*/ 124 w 175"/>
                <a:gd name="T25" fmla="*/ 51 h 63"/>
                <a:gd name="T26" fmla="*/ 124 w 175"/>
                <a:gd name="T27" fmla="*/ 51 h 63"/>
                <a:gd name="T28" fmla="*/ 124 w 175"/>
                <a:gd name="T29" fmla="*/ 51 h 63"/>
                <a:gd name="T30" fmla="*/ 119 w 175"/>
                <a:gd name="T31" fmla="*/ 46 h 63"/>
                <a:gd name="T32" fmla="*/ 119 w 175"/>
                <a:gd name="T33" fmla="*/ 46 h 63"/>
                <a:gd name="T34" fmla="*/ 113 w 175"/>
                <a:gd name="T35" fmla="*/ 51 h 63"/>
                <a:gd name="T36" fmla="*/ 102 w 175"/>
                <a:gd name="T37" fmla="*/ 51 h 63"/>
                <a:gd name="T38" fmla="*/ 96 w 175"/>
                <a:gd name="T39" fmla="*/ 57 h 63"/>
                <a:gd name="T40" fmla="*/ 90 w 175"/>
                <a:gd name="T41" fmla="*/ 63 h 63"/>
                <a:gd name="T42" fmla="*/ 90 w 175"/>
                <a:gd name="T43" fmla="*/ 63 h 63"/>
                <a:gd name="T44" fmla="*/ 51 w 175"/>
                <a:gd name="T45" fmla="*/ 63 h 63"/>
                <a:gd name="T46" fmla="*/ 0 w 175"/>
                <a:gd name="T47" fmla="*/ 34 h 63"/>
                <a:gd name="T48" fmla="*/ 11 w 175"/>
                <a:gd name="T49" fmla="*/ 17 h 63"/>
                <a:gd name="T50" fmla="*/ 0 w 175"/>
                <a:gd name="T51" fmla="*/ 17 h 63"/>
                <a:gd name="T52" fmla="*/ 0 w 175"/>
                <a:gd name="T53" fmla="*/ 6 h 63"/>
                <a:gd name="T54" fmla="*/ 73 w 175"/>
                <a:gd name="T55" fmla="*/ 6 h 63"/>
                <a:gd name="T56" fmla="*/ 153 w 175"/>
                <a:gd name="T57" fmla="*/ 6 h 63"/>
                <a:gd name="T58" fmla="*/ 175 w 175"/>
                <a:gd name="T59" fmla="*/ 6 h 63"/>
                <a:gd name="T60" fmla="*/ 175 w 175"/>
                <a:gd name="T61" fmla="*/ 17 h 63"/>
                <a:gd name="T62" fmla="*/ 175 w 175"/>
                <a:gd name="T63" fmla="*/ 28 h 63"/>
                <a:gd name="T64" fmla="*/ 175 w 175"/>
                <a:gd name="T65" fmla="*/ 40 h 63"/>
                <a:gd name="T66" fmla="*/ 175 w 175"/>
                <a:gd name="T67" fmla="*/ 51 h 63"/>
                <a:gd name="T68" fmla="*/ 175 w 175"/>
                <a:gd name="T6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63">
                  <a:moveTo>
                    <a:pt x="175" y="63"/>
                  </a:moveTo>
                  <a:lnTo>
                    <a:pt x="170" y="63"/>
                  </a:lnTo>
                  <a:lnTo>
                    <a:pt x="164" y="63"/>
                  </a:lnTo>
                  <a:lnTo>
                    <a:pt x="164" y="57"/>
                  </a:lnTo>
                  <a:lnTo>
                    <a:pt x="158" y="57"/>
                  </a:lnTo>
                  <a:lnTo>
                    <a:pt x="164" y="57"/>
                  </a:lnTo>
                  <a:lnTo>
                    <a:pt x="164" y="51"/>
                  </a:lnTo>
                  <a:lnTo>
                    <a:pt x="158" y="51"/>
                  </a:lnTo>
                  <a:lnTo>
                    <a:pt x="164" y="51"/>
                  </a:lnTo>
                  <a:lnTo>
                    <a:pt x="158" y="46"/>
                  </a:lnTo>
                  <a:lnTo>
                    <a:pt x="158" y="51"/>
                  </a:lnTo>
                  <a:lnTo>
                    <a:pt x="158" y="46"/>
                  </a:lnTo>
                  <a:lnTo>
                    <a:pt x="158" y="51"/>
                  </a:lnTo>
                  <a:lnTo>
                    <a:pt x="153" y="46"/>
                  </a:lnTo>
                  <a:lnTo>
                    <a:pt x="147" y="46"/>
                  </a:lnTo>
                  <a:lnTo>
                    <a:pt x="147" y="51"/>
                  </a:lnTo>
                  <a:lnTo>
                    <a:pt x="147" y="57"/>
                  </a:lnTo>
                  <a:lnTo>
                    <a:pt x="141" y="57"/>
                  </a:lnTo>
                  <a:lnTo>
                    <a:pt x="141" y="63"/>
                  </a:lnTo>
                  <a:lnTo>
                    <a:pt x="136" y="63"/>
                  </a:lnTo>
                  <a:lnTo>
                    <a:pt x="136" y="57"/>
                  </a:lnTo>
                  <a:lnTo>
                    <a:pt x="130" y="57"/>
                  </a:lnTo>
                  <a:lnTo>
                    <a:pt x="130" y="63"/>
                  </a:lnTo>
                  <a:lnTo>
                    <a:pt x="130" y="57"/>
                  </a:lnTo>
                  <a:lnTo>
                    <a:pt x="124" y="57"/>
                  </a:lnTo>
                  <a:lnTo>
                    <a:pt x="124" y="51"/>
                  </a:lnTo>
                  <a:lnTo>
                    <a:pt x="130" y="51"/>
                  </a:lnTo>
                  <a:lnTo>
                    <a:pt x="124" y="51"/>
                  </a:lnTo>
                  <a:lnTo>
                    <a:pt x="130" y="51"/>
                  </a:lnTo>
                  <a:lnTo>
                    <a:pt x="124" y="51"/>
                  </a:lnTo>
                  <a:lnTo>
                    <a:pt x="124" y="46"/>
                  </a:lnTo>
                  <a:lnTo>
                    <a:pt x="119" y="46"/>
                  </a:lnTo>
                  <a:lnTo>
                    <a:pt x="124" y="46"/>
                  </a:lnTo>
                  <a:lnTo>
                    <a:pt x="119" y="46"/>
                  </a:lnTo>
                  <a:lnTo>
                    <a:pt x="113" y="46"/>
                  </a:lnTo>
                  <a:lnTo>
                    <a:pt x="113" y="51"/>
                  </a:lnTo>
                  <a:lnTo>
                    <a:pt x="107" y="51"/>
                  </a:lnTo>
                  <a:lnTo>
                    <a:pt x="102" y="51"/>
                  </a:lnTo>
                  <a:lnTo>
                    <a:pt x="102" y="57"/>
                  </a:lnTo>
                  <a:lnTo>
                    <a:pt x="96" y="57"/>
                  </a:lnTo>
                  <a:lnTo>
                    <a:pt x="90" y="57"/>
                  </a:lnTo>
                  <a:lnTo>
                    <a:pt x="90" y="63"/>
                  </a:lnTo>
                  <a:lnTo>
                    <a:pt x="90" y="57"/>
                  </a:lnTo>
                  <a:lnTo>
                    <a:pt x="90" y="63"/>
                  </a:lnTo>
                  <a:lnTo>
                    <a:pt x="85" y="63"/>
                  </a:lnTo>
                  <a:lnTo>
                    <a:pt x="51" y="63"/>
                  </a:lnTo>
                  <a:lnTo>
                    <a:pt x="28" y="46"/>
                  </a:lnTo>
                  <a:lnTo>
                    <a:pt x="0" y="34"/>
                  </a:lnTo>
                  <a:lnTo>
                    <a:pt x="0" y="23"/>
                  </a:lnTo>
                  <a:lnTo>
                    <a:pt x="11" y="17"/>
                  </a:lnTo>
                  <a:lnTo>
                    <a:pt x="5" y="17"/>
                  </a:lnTo>
                  <a:lnTo>
                    <a:pt x="0" y="17"/>
                  </a:lnTo>
                  <a:lnTo>
                    <a:pt x="0" y="11"/>
                  </a:lnTo>
                  <a:lnTo>
                    <a:pt x="0" y="6"/>
                  </a:lnTo>
                  <a:lnTo>
                    <a:pt x="11" y="6"/>
                  </a:lnTo>
                  <a:lnTo>
                    <a:pt x="73" y="6"/>
                  </a:lnTo>
                  <a:lnTo>
                    <a:pt x="90" y="6"/>
                  </a:lnTo>
                  <a:lnTo>
                    <a:pt x="153" y="6"/>
                  </a:lnTo>
                  <a:lnTo>
                    <a:pt x="175" y="0"/>
                  </a:lnTo>
                  <a:lnTo>
                    <a:pt x="175" y="6"/>
                  </a:lnTo>
                  <a:lnTo>
                    <a:pt x="175" y="11"/>
                  </a:lnTo>
                  <a:lnTo>
                    <a:pt x="175" y="17"/>
                  </a:lnTo>
                  <a:lnTo>
                    <a:pt x="175" y="23"/>
                  </a:lnTo>
                  <a:lnTo>
                    <a:pt x="175" y="28"/>
                  </a:lnTo>
                  <a:lnTo>
                    <a:pt x="175" y="34"/>
                  </a:lnTo>
                  <a:lnTo>
                    <a:pt x="175" y="40"/>
                  </a:lnTo>
                  <a:lnTo>
                    <a:pt x="175" y="46"/>
                  </a:lnTo>
                  <a:lnTo>
                    <a:pt x="175" y="51"/>
                  </a:lnTo>
                  <a:lnTo>
                    <a:pt x="175" y="57"/>
                  </a:lnTo>
                  <a:lnTo>
                    <a:pt x="175" y="6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258">
              <a:extLst>
                <a:ext uri="{FF2B5EF4-FFF2-40B4-BE49-F238E27FC236}">
                  <a16:creationId xmlns:a16="http://schemas.microsoft.com/office/drawing/2014/main" id="{F8F294DB-2247-50A0-D64F-E75FC6CE548D}"/>
                </a:ext>
              </a:extLst>
            </p:cNvPr>
            <p:cNvSpPr>
              <a:spLocks/>
            </p:cNvSpPr>
            <p:nvPr/>
          </p:nvSpPr>
          <p:spPr bwMode="auto">
            <a:xfrm>
              <a:off x="4346" y="1932"/>
              <a:ext cx="113" cy="176"/>
            </a:xfrm>
            <a:custGeom>
              <a:avLst/>
              <a:gdLst>
                <a:gd name="T0" fmla="*/ 113 w 113"/>
                <a:gd name="T1" fmla="*/ 57 h 176"/>
                <a:gd name="T2" fmla="*/ 96 w 113"/>
                <a:gd name="T3" fmla="*/ 80 h 176"/>
                <a:gd name="T4" fmla="*/ 102 w 113"/>
                <a:gd name="T5" fmla="*/ 85 h 176"/>
                <a:gd name="T6" fmla="*/ 96 w 113"/>
                <a:gd name="T7" fmla="*/ 97 h 176"/>
                <a:gd name="T8" fmla="*/ 96 w 113"/>
                <a:gd name="T9" fmla="*/ 108 h 176"/>
                <a:gd name="T10" fmla="*/ 96 w 113"/>
                <a:gd name="T11" fmla="*/ 119 h 176"/>
                <a:gd name="T12" fmla="*/ 102 w 113"/>
                <a:gd name="T13" fmla="*/ 125 h 176"/>
                <a:gd name="T14" fmla="*/ 96 w 113"/>
                <a:gd name="T15" fmla="*/ 131 h 176"/>
                <a:gd name="T16" fmla="*/ 96 w 113"/>
                <a:gd name="T17" fmla="*/ 148 h 176"/>
                <a:gd name="T18" fmla="*/ 96 w 113"/>
                <a:gd name="T19" fmla="*/ 159 h 176"/>
                <a:gd name="T20" fmla="*/ 96 w 113"/>
                <a:gd name="T21" fmla="*/ 170 h 176"/>
                <a:gd name="T22" fmla="*/ 73 w 113"/>
                <a:gd name="T23" fmla="*/ 176 h 176"/>
                <a:gd name="T24" fmla="*/ 68 w 113"/>
                <a:gd name="T25" fmla="*/ 170 h 176"/>
                <a:gd name="T26" fmla="*/ 56 w 113"/>
                <a:gd name="T27" fmla="*/ 165 h 176"/>
                <a:gd name="T28" fmla="*/ 56 w 113"/>
                <a:gd name="T29" fmla="*/ 165 h 176"/>
                <a:gd name="T30" fmla="*/ 51 w 113"/>
                <a:gd name="T31" fmla="*/ 159 h 176"/>
                <a:gd name="T32" fmla="*/ 45 w 113"/>
                <a:gd name="T33" fmla="*/ 153 h 176"/>
                <a:gd name="T34" fmla="*/ 45 w 113"/>
                <a:gd name="T35" fmla="*/ 153 h 176"/>
                <a:gd name="T36" fmla="*/ 39 w 113"/>
                <a:gd name="T37" fmla="*/ 148 h 176"/>
                <a:gd name="T38" fmla="*/ 34 w 113"/>
                <a:gd name="T39" fmla="*/ 153 h 176"/>
                <a:gd name="T40" fmla="*/ 34 w 113"/>
                <a:gd name="T41" fmla="*/ 142 h 176"/>
                <a:gd name="T42" fmla="*/ 22 w 113"/>
                <a:gd name="T43" fmla="*/ 142 h 176"/>
                <a:gd name="T44" fmla="*/ 17 w 113"/>
                <a:gd name="T45" fmla="*/ 136 h 176"/>
                <a:gd name="T46" fmla="*/ 17 w 113"/>
                <a:gd name="T47" fmla="*/ 125 h 176"/>
                <a:gd name="T48" fmla="*/ 22 w 113"/>
                <a:gd name="T49" fmla="*/ 119 h 176"/>
                <a:gd name="T50" fmla="*/ 22 w 113"/>
                <a:gd name="T51" fmla="*/ 114 h 176"/>
                <a:gd name="T52" fmla="*/ 22 w 113"/>
                <a:gd name="T53" fmla="*/ 114 h 176"/>
                <a:gd name="T54" fmla="*/ 22 w 113"/>
                <a:gd name="T55" fmla="*/ 102 h 176"/>
                <a:gd name="T56" fmla="*/ 22 w 113"/>
                <a:gd name="T57" fmla="*/ 102 h 176"/>
                <a:gd name="T58" fmla="*/ 22 w 113"/>
                <a:gd name="T59" fmla="*/ 102 h 176"/>
                <a:gd name="T60" fmla="*/ 17 w 113"/>
                <a:gd name="T61" fmla="*/ 97 h 176"/>
                <a:gd name="T62" fmla="*/ 17 w 113"/>
                <a:gd name="T63" fmla="*/ 97 h 176"/>
                <a:gd name="T64" fmla="*/ 17 w 113"/>
                <a:gd name="T65" fmla="*/ 85 h 176"/>
                <a:gd name="T66" fmla="*/ 17 w 113"/>
                <a:gd name="T67" fmla="*/ 85 h 176"/>
                <a:gd name="T68" fmla="*/ 22 w 113"/>
                <a:gd name="T69" fmla="*/ 80 h 176"/>
                <a:gd name="T70" fmla="*/ 22 w 113"/>
                <a:gd name="T71" fmla="*/ 80 h 176"/>
                <a:gd name="T72" fmla="*/ 22 w 113"/>
                <a:gd name="T73" fmla="*/ 68 h 176"/>
                <a:gd name="T74" fmla="*/ 22 w 113"/>
                <a:gd name="T75" fmla="*/ 68 h 176"/>
                <a:gd name="T76" fmla="*/ 22 w 113"/>
                <a:gd name="T77" fmla="*/ 57 h 176"/>
                <a:gd name="T78" fmla="*/ 22 w 113"/>
                <a:gd name="T79" fmla="*/ 46 h 176"/>
                <a:gd name="T80" fmla="*/ 28 w 113"/>
                <a:gd name="T81" fmla="*/ 40 h 176"/>
                <a:gd name="T82" fmla="*/ 22 w 113"/>
                <a:gd name="T83" fmla="*/ 34 h 176"/>
                <a:gd name="T84" fmla="*/ 22 w 113"/>
                <a:gd name="T85" fmla="*/ 23 h 176"/>
                <a:gd name="T86" fmla="*/ 17 w 113"/>
                <a:gd name="T87" fmla="*/ 17 h 176"/>
                <a:gd name="T88" fmla="*/ 11 w 113"/>
                <a:gd name="T89" fmla="*/ 12 h 176"/>
                <a:gd name="T90" fmla="*/ 5 w 113"/>
                <a:gd name="T91" fmla="*/ 6 h 176"/>
                <a:gd name="T92" fmla="*/ 0 w 113"/>
                <a:gd name="T93" fmla="*/ 0 h 176"/>
                <a:gd name="T94" fmla="*/ 113 w 113"/>
                <a:gd name="T95" fmla="*/ 2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176">
                  <a:moveTo>
                    <a:pt x="113" y="29"/>
                  </a:moveTo>
                  <a:lnTo>
                    <a:pt x="113" y="57"/>
                  </a:lnTo>
                  <a:lnTo>
                    <a:pt x="107" y="63"/>
                  </a:lnTo>
                  <a:lnTo>
                    <a:pt x="96" y="80"/>
                  </a:lnTo>
                  <a:lnTo>
                    <a:pt x="96" y="85"/>
                  </a:lnTo>
                  <a:lnTo>
                    <a:pt x="102" y="85"/>
                  </a:lnTo>
                  <a:lnTo>
                    <a:pt x="102" y="91"/>
                  </a:lnTo>
                  <a:lnTo>
                    <a:pt x="96" y="97"/>
                  </a:lnTo>
                  <a:lnTo>
                    <a:pt x="96" y="102"/>
                  </a:lnTo>
                  <a:lnTo>
                    <a:pt x="96" y="108"/>
                  </a:lnTo>
                  <a:lnTo>
                    <a:pt x="96" y="114"/>
                  </a:lnTo>
                  <a:lnTo>
                    <a:pt x="96" y="119"/>
                  </a:lnTo>
                  <a:lnTo>
                    <a:pt x="96" y="125"/>
                  </a:lnTo>
                  <a:lnTo>
                    <a:pt x="102" y="125"/>
                  </a:lnTo>
                  <a:lnTo>
                    <a:pt x="102" y="131"/>
                  </a:lnTo>
                  <a:lnTo>
                    <a:pt x="96" y="131"/>
                  </a:lnTo>
                  <a:lnTo>
                    <a:pt x="96" y="136"/>
                  </a:lnTo>
                  <a:lnTo>
                    <a:pt x="96" y="148"/>
                  </a:lnTo>
                  <a:lnTo>
                    <a:pt x="96" y="153"/>
                  </a:lnTo>
                  <a:lnTo>
                    <a:pt x="96" y="159"/>
                  </a:lnTo>
                  <a:lnTo>
                    <a:pt x="96" y="165"/>
                  </a:lnTo>
                  <a:lnTo>
                    <a:pt x="96" y="170"/>
                  </a:lnTo>
                  <a:lnTo>
                    <a:pt x="90" y="170"/>
                  </a:lnTo>
                  <a:lnTo>
                    <a:pt x="73" y="176"/>
                  </a:lnTo>
                  <a:lnTo>
                    <a:pt x="68" y="176"/>
                  </a:lnTo>
                  <a:lnTo>
                    <a:pt x="68" y="170"/>
                  </a:lnTo>
                  <a:lnTo>
                    <a:pt x="62" y="170"/>
                  </a:lnTo>
                  <a:lnTo>
                    <a:pt x="56" y="165"/>
                  </a:lnTo>
                  <a:lnTo>
                    <a:pt x="51" y="165"/>
                  </a:lnTo>
                  <a:lnTo>
                    <a:pt x="56" y="165"/>
                  </a:lnTo>
                  <a:lnTo>
                    <a:pt x="56" y="159"/>
                  </a:lnTo>
                  <a:lnTo>
                    <a:pt x="51" y="159"/>
                  </a:lnTo>
                  <a:lnTo>
                    <a:pt x="51" y="153"/>
                  </a:lnTo>
                  <a:lnTo>
                    <a:pt x="45" y="153"/>
                  </a:lnTo>
                  <a:lnTo>
                    <a:pt x="51" y="153"/>
                  </a:lnTo>
                  <a:lnTo>
                    <a:pt x="45" y="153"/>
                  </a:lnTo>
                  <a:lnTo>
                    <a:pt x="39" y="153"/>
                  </a:lnTo>
                  <a:lnTo>
                    <a:pt x="39" y="148"/>
                  </a:lnTo>
                  <a:lnTo>
                    <a:pt x="39" y="153"/>
                  </a:lnTo>
                  <a:lnTo>
                    <a:pt x="34" y="153"/>
                  </a:lnTo>
                  <a:lnTo>
                    <a:pt x="34" y="148"/>
                  </a:lnTo>
                  <a:lnTo>
                    <a:pt x="34" y="142"/>
                  </a:lnTo>
                  <a:lnTo>
                    <a:pt x="28" y="142"/>
                  </a:lnTo>
                  <a:lnTo>
                    <a:pt x="22" y="142"/>
                  </a:lnTo>
                  <a:lnTo>
                    <a:pt x="22" y="136"/>
                  </a:lnTo>
                  <a:lnTo>
                    <a:pt x="17" y="136"/>
                  </a:lnTo>
                  <a:lnTo>
                    <a:pt x="17" y="131"/>
                  </a:lnTo>
                  <a:lnTo>
                    <a:pt x="17" y="125"/>
                  </a:lnTo>
                  <a:lnTo>
                    <a:pt x="17" y="119"/>
                  </a:lnTo>
                  <a:lnTo>
                    <a:pt x="22" y="119"/>
                  </a:lnTo>
                  <a:lnTo>
                    <a:pt x="17" y="114"/>
                  </a:lnTo>
                  <a:lnTo>
                    <a:pt x="22" y="114"/>
                  </a:lnTo>
                  <a:lnTo>
                    <a:pt x="17" y="114"/>
                  </a:lnTo>
                  <a:lnTo>
                    <a:pt x="22" y="114"/>
                  </a:lnTo>
                  <a:lnTo>
                    <a:pt x="22" y="108"/>
                  </a:lnTo>
                  <a:lnTo>
                    <a:pt x="22" y="102"/>
                  </a:lnTo>
                  <a:lnTo>
                    <a:pt x="22" y="108"/>
                  </a:lnTo>
                  <a:lnTo>
                    <a:pt x="22" y="102"/>
                  </a:lnTo>
                  <a:lnTo>
                    <a:pt x="22" y="97"/>
                  </a:lnTo>
                  <a:lnTo>
                    <a:pt x="22" y="102"/>
                  </a:lnTo>
                  <a:lnTo>
                    <a:pt x="22" y="97"/>
                  </a:lnTo>
                  <a:lnTo>
                    <a:pt x="17" y="97"/>
                  </a:lnTo>
                  <a:lnTo>
                    <a:pt x="22" y="97"/>
                  </a:lnTo>
                  <a:lnTo>
                    <a:pt x="17" y="97"/>
                  </a:lnTo>
                  <a:lnTo>
                    <a:pt x="17" y="91"/>
                  </a:lnTo>
                  <a:lnTo>
                    <a:pt x="17" y="85"/>
                  </a:lnTo>
                  <a:lnTo>
                    <a:pt x="22" y="85"/>
                  </a:lnTo>
                  <a:lnTo>
                    <a:pt x="17" y="85"/>
                  </a:lnTo>
                  <a:lnTo>
                    <a:pt x="17" y="80"/>
                  </a:lnTo>
                  <a:lnTo>
                    <a:pt x="22" y="80"/>
                  </a:lnTo>
                  <a:lnTo>
                    <a:pt x="17" y="80"/>
                  </a:lnTo>
                  <a:lnTo>
                    <a:pt x="22" y="80"/>
                  </a:lnTo>
                  <a:lnTo>
                    <a:pt x="22" y="74"/>
                  </a:lnTo>
                  <a:lnTo>
                    <a:pt x="22" y="68"/>
                  </a:lnTo>
                  <a:lnTo>
                    <a:pt x="17" y="68"/>
                  </a:lnTo>
                  <a:lnTo>
                    <a:pt x="22" y="68"/>
                  </a:lnTo>
                  <a:lnTo>
                    <a:pt x="22" y="63"/>
                  </a:lnTo>
                  <a:lnTo>
                    <a:pt x="22" y="57"/>
                  </a:lnTo>
                  <a:lnTo>
                    <a:pt x="22" y="51"/>
                  </a:lnTo>
                  <a:lnTo>
                    <a:pt x="22" y="46"/>
                  </a:lnTo>
                  <a:lnTo>
                    <a:pt x="22" y="40"/>
                  </a:lnTo>
                  <a:lnTo>
                    <a:pt x="28" y="40"/>
                  </a:lnTo>
                  <a:lnTo>
                    <a:pt x="22" y="40"/>
                  </a:lnTo>
                  <a:lnTo>
                    <a:pt x="22" y="34"/>
                  </a:lnTo>
                  <a:lnTo>
                    <a:pt x="22" y="29"/>
                  </a:lnTo>
                  <a:lnTo>
                    <a:pt x="22" y="23"/>
                  </a:lnTo>
                  <a:lnTo>
                    <a:pt x="17" y="23"/>
                  </a:lnTo>
                  <a:lnTo>
                    <a:pt x="17" y="17"/>
                  </a:lnTo>
                  <a:lnTo>
                    <a:pt x="11" y="17"/>
                  </a:lnTo>
                  <a:lnTo>
                    <a:pt x="11" y="12"/>
                  </a:lnTo>
                  <a:lnTo>
                    <a:pt x="5" y="12"/>
                  </a:lnTo>
                  <a:lnTo>
                    <a:pt x="5" y="6"/>
                  </a:lnTo>
                  <a:lnTo>
                    <a:pt x="0" y="6"/>
                  </a:lnTo>
                  <a:lnTo>
                    <a:pt x="0" y="0"/>
                  </a:lnTo>
                  <a:lnTo>
                    <a:pt x="79" y="12"/>
                  </a:lnTo>
                  <a:lnTo>
                    <a:pt x="113"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259">
              <a:extLst>
                <a:ext uri="{FF2B5EF4-FFF2-40B4-BE49-F238E27FC236}">
                  <a16:creationId xmlns:a16="http://schemas.microsoft.com/office/drawing/2014/main" id="{EC547E3B-3448-48F8-6458-F32CF2DB0AF6}"/>
                </a:ext>
              </a:extLst>
            </p:cNvPr>
            <p:cNvSpPr>
              <a:spLocks/>
            </p:cNvSpPr>
            <p:nvPr/>
          </p:nvSpPr>
          <p:spPr bwMode="auto">
            <a:xfrm>
              <a:off x="4312" y="1830"/>
              <a:ext cx="198" cy="131"/>
            </a:xfrm>
            <a:custGeom>
              <a:avLst/>
              <a:gdLst>
                <a:gd name="T0" fmla="*/ 136 w 198"/>
                <a:gd name="T1" fmla="*/ 6 h 131"/>
                <a:gd name="T2" fmla="*/ 141 w 198"/>
                <a:gd name="T3" fmla="*/ 12 h 131"/>
                <a:gd name="T4" fmla="*/ 147 w 198"/>
                <a:gd name="T5" fmla="*/ 17 h 131"/>
                <a:gd name="T6" fmla="*/ 153 w 198"/>
                <a:gd name="T7" fmla="*/ 23 h 131"/>
                <a:gd name="T8" fmla="*/ 158 w 198"/>
                <a:gd name="T9" fmla="*/ 17 h 131"/>
                <a:gd name="T10" fmla="*/ 158 w 198"/>
                <a:gd name="T11" fmla="*/ 29 h 131"/>
                <a:gd name="T12" fmla="*/ 164 w 198"/>
                <a:gd name="T13" fmla="*/ 23 h 131"/>
                <a:gd name="T14" fmla="*/ 170 w 198"/>
                <a:gd name="T15" fmla="*/ 29 h 131"/>
                <a:gd name="T16" fmla="*/ 164 w 198"/>
                <a:gd name="T17" fmla="*/ 34 h 131"/>
                <a:gd name="T18" fmla="*/ 170 w 198"/>
                <a:gd name="T19" fmla="*/ 40 h 131"/>
                <a:gd name="T20" fmla="*/ 175 w 198"/>
                <a:gd name="T21" fmla="*/ 46 h 131"/>
                <a:gd name="T22" fmla="*/ 181 w 198"/>
                <a:gd name="T23" fmla="*/ 51 h 131"/>
                <a:gd name="T24" fmla="*/ 187 w 198"/>
                <a:gd name="T25" fmla="*/ 57 h 131"/>
                <a:gd name="T26" fmla="*/ 181 w 198"/>
                <a:gd name="T27" fmla="*/ 63 h 131"/>
                <a:gd name="T28" fmla="*/ 181 w 198"/>
                <a:gd name="T29" fmla="*/ 63 h 131"/>
                <a:gd name="T30" fmla="*/ 187 w 198"/>
                <a:gd name="T31" fmla="*/ 68 h 131"/>
                <a:gd name="T32" fmla="*/ 187 w 198"/>
                <a:gd name="T33" fmla="*/ 74 h 131"/>
                <a:gd name="T34" fmla="*/ 192 w 198"/>
                <a:gd name="T35" fmla="*/ 80 h 131"/>
                <a:gd name="T36" fmla="*/ 187 w 198"/>
                <a:gd name="T37" fmla="*/ 85 h 131"/>
                <a:gd name="T38" fmla="*/ 198 w 198"/>
                <a:gd name="T39" fmla="*/ 85 h 131"/>
                <a:gd name="T40" fmla="*/ 192 w 198"/>
                <a:gd name="T41" fmla="*/ 97 h 131"/>
                <a:gd name="T42" fmla="*/ 187 w 198"/>
                <a:gd name="T43" fmla="*/ 102 h 131"/>
                <a:gd name="T44" fmla="*/ 187 w 198"/>
                <a:gd name="T45" fmla="*/ 102 h 131"/>
                <a:gd name="T46" fmla="*/ 192 w 198"/>
                <a:gd name="T47" fmla="*/ 108 h 131"/>
                <a:gd name="T48" fmla="*/ 192 w 198"/>
                <a:gd name="T49" fmla="*/ 108 h 131"/>
                <a:gd name="T50" fmla="*/ 187 w 198"/>
                <a:gd name="T51" fmla="*/ 114 h 131"/>
                <a:gd name="T52" fmla="*/ 187 w 198"/>
                <a:gd name="T53" fmla="*/ 114 h 131"/>
                <a:gd name="T54" fmla="*/ 181 w 198"/>
                <a:gd name="T55" fmla="*/ 119 h 131"/>
                <a:gd name="T56" fmla="*/ 181 w 198"/>
                <a:gd name="T57" fmla="*/ 119 h 131"/>
                <a:gd name="T58" fmla="*/ 187 w 198"/>
                <a:gd name="T59" fmla="*/ 125 h 131"/>
                <a:gd name="T60" fmla="*/ 181 w 198"/>
                <a:gd name="T61" fmla="*/ 119 h 131"/>
                <a:gd name="T62" fmla="*/ 170 w 198"/>
                <a:gd name="T63" fmla="*/ 119 h 131"/>
                <a:gd name="T64" fmla="*/ 164 w 198"/>
                <a:gd name="T65" fmla="*/ 119 h 131"/>
                <a:gd name="T66" fmla="*/ 158 w 198"/>
                <a:gd name="T67" fmla="*/ 125 h 131"/>
                <a:gd name="T68" fmla="*/ 147 w 198"/>
                <a:gd name="T69" fmla="*/ 131 h 131"/>
                <a:gd name="T70" fmla="*/ 34 w 198"/>
                <a:gd name="T71" fmla="*/ 102 h 131"/>
                <a:gd name="T72" fmla="*/ 28 w 198"/>
                <a:gd name="T73" fmla="*/ 97 h 131"/>
                <a:gd name="T74" fmla="*/ 28 w 198"/>
                <a:gd name="T75" fmla="*/ 97 h 131"/>
                <a:gd name="T76" fmla="*/ 28 w 198"/>
                <a:gd name="T77" fmla="*/ 97 h 131"/>
                <a:gd name="T78" fmla="*/ 28 w 198"/>
                <a:gd name="T79" fmla="*/ 97 h 131"/>
                <a:gd name="T80" fmla="*/ 34 w 198"/>
                <a:gd name="T81" fmla="*/ 91 h 131"/>
                <a:gd name="T82" fmla="*/ 28 w 198"/>
                <a:gd name="T83" fmla="*/ 85 h 131"/>
                <a:gd name="T84" fmla="*/ 28 w 198"/>
                <a:gd name="T85" fmla="*/ 85 h 131"/>
                <a:gd name="T86" fmla="*/ 28 w 198"/>
                <a:gd name="T87" fmla="*/ 74 h 131"/>
                <a:gd name="T88" fmla="*/ 22 w 198"/>
                <a:gd name="T89" fmla="*/ 68 h 131"/>
                <a:gd name="T90" fmla="*/ 22 w 198"/>
                <a:gd name="T91" fmla="*/ 57 h 131"/>
                <a:gd name="T92" fmla="*/ 22 w 198"/>
                <a:gd name="T93" fmla="*/ 57 h 131"/>
                <a:gd name="T94" fmla="*/ 22 w 198"/>
                <a:gd name="T95" fmla="*/ 57 h 131"/>
                <a:gd name="T96" fmla="*/ 22 w 198"/>
                <a:gd name="T97" fmla="*/ 46 h 131"/>
                <a:gd name="T98" fmla="*/ 22 w 198"/>
                <a:gd name="T99" fmla="*/ 46 h 131"/>
                <a:gd name="T100" fmla="*/ 22 w 198"/>
                <a:gd name="T101" fmla="*/ 46 h 131"/>
                <a:gd name="T102" fmla="*/ 17 w 198"/>
                <a:gd name="T103" fmla="*/ 40 h 131"/>
                <a:gd name="T104" fmla="*/ 11 w 198"/>
                <a:gd name="T105" fmla="*/ 34 h 131"/>
                <a:gd name="T106" fmla="*/ 11 w 198"/>
                <a:gd name="T107" fmla="*/ 23 h 131"/>
                <a:gd name="T108" fmla="*/ 11 w 198"/>
                <a:gd name="T109" fmla="*/ 23 h 131"/>
                <a:gd name="T110" fmla="*/ 5 w 198"/>
                <a:gd name="T111" fmla="*/ 17 h 131"/>
                <a:gd name="T112" fmla="*/ 0 w 198"/>
                <a:gd name="T113" fmla="*/ 0 h 131"/>
                <a:gd name="T114" fmla="*/ 51 w 198"/>
                <a:gd name="T11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1">
                  <a:moveTo>
                    <a:pt x="136" y="0"/>
                  </a:moveTo>
                  <a:lnTo>
                    <a:pt x="136" y="6"/>
                  </a:lnTo>
                  <a:lnTo>
                    <a:pt x="141" y="6"/>
                  </a:lnTo>
                  <a:lnTo>
                    <a:pt x="141" y="12"/>
                  </a:lnTo>
                  <a:lnTo>
                    <a:pt x="147" y="12"/>
                  </a:lnTo>
                  <a:lnTo>
                    <a:pt x="147" y="17"/>
                  </a:lnTo>
                  <a:lnTo>
                    <a:pt x="153" y="17"/>
                  </a:lnTo>
                  <a:lnTo>
                    <a:pt x="153" y="23"/>
                  </a:lnTo>
                  <a:lnTo>
                    <a:pt x="158" y="23"/>
                  </a:lnTo>
                  <a:lnTo>
                    <a:pt x="158" y="17"/>
                  </a:lnTo>
                  <a:lnTo>
                    <a:pt x="158" y="23"/>
                  </a:lnTo>
                  <a:lnTo>
                    <a:pt x="158" y="29"/>
                  </a:lnTo>
                  <a:lnTo>
                    <a:pt x="164" y="29"/>
                  </a:lnTo>
                  <a:lnTo>
                    <a:pt x="164" y="23"/>
                  </a:lnTo>
                  <a:lnTo>
                    <a:pt x="164" y="29"/>
                  </a:lnTo>
                  <a:lnTo>
                    <a:pt x="170" y="29"/>
                  </a:lnTo>
                  <a:lnTo>
                    <a:pt x="164" y="29"/>
                  </a:lnTo>
                  <a:lnTo>
                    <a:pt x="164" y="34"/>
                  </a:lnTo>
                  <a:lnTo>
                    <a:pt x="170" y="34"/>
                  </a:lnTo>
                  <a:lnTo>
                    <a:pt x="170" y="40"/>
                  </a:lnTo>
                  <a:lnTo>
                    <a:pt x="175" y="40"/>
                  </a:lnTo>
                  <a:lnTo>
                    <a:pt x="175" y="46"/>
                  </a:lnTo>
                  <a:lnTo>
                    <a:pt x="175" y="51"/>
                  </a:lnTo>
                  <a:lnTo>
                    <a:pt x="181" y="51"/>
                  </a:lnTo>
                  <a:lnTo>
                    <a:pt x="181" y="57"/>
                  </a:lnTo>
                  <a:lnTo>
                    <a:pt x="187" y="57"/>
                  </a:lnTo>
                  <a:lnTo>
                    <a:pt x="181" y="57"/>
                  </a:lnTo>
                  <a:lnTo>
                    <a:pt x="181" y="63"/>
                  </a:lnTo>
                  <a:lnTo>
                    <a:pt x="187" y="63"/>
                  </a:lnTo>
                  <a:lnTo>
                    <a:pt x="181" y="63"/>
                  </a:lnTo>
                  <a:lnTo>
                    <a:pt x="187" y="63"/>
                  </a:lnTo>
                  <a:lnTo>
                    <a:pt x="187" y="68"/>
                  </a:lnTo>
                  <a:lnTo>
                    <a:pt x="181" y="74"/>
                  </a:lnTo>
                  <a:lnTo>
                    <a:pt x="187" y="74"/>
                  </a:lnTo>
                  <a:lnTo>
                    <a:pt x="187" y="80"/>
                  </a:lnTo>
                  <a:lnTo>
                    <a:pt x="192" y="80"/>
                  </a:lnTo>
                  <a:lnTo>
                    <a:pt x="192" y="85"/>
                  </a:lnTo>
                  <a:lnTo>
                    <a:pt x="187" y="85"/>
                  </a:lnTo>
                  <a:lnTo>
                    <a:pt x="192" y="85"/>
                  </a:lnTo>
                  <a:lnTo>
                    <a:pt x="198" y="85"/>
                  </a:lnTo>
                  <a:lnTo>
                    <a:pt x="192" y="91"/>
                  </a:lnTo>
                  <a:lnTo>
                    <a:pt x="192" y="97"/>
                  </a:lnTo>
                  <a:lnTo>
                    <a:pt x="187" y="97"/>
                  </a:lnTo>
                  <a:lnTo>
                    <a:pt x="187" y="102"/>
                  </a:lnTo>
                  <a:lnTo>
                    <a:pt x="192" y="102"/>
                  </a:lnTo>
                  <a:lnTo>
                    <a:pt x="187" y="102"/>
                  </a:lnTo>
                  <a:lnTo>
                    <a:pt x="187" y="108"/>
                  </a:lnTo>
                  <a:lnTo>
                    <a:pt x="192" y="108"/>
                  </a:lnTo>
                  <a:lnTo>
                    <a:pt x="187" y="108"/>
                  </a:lnTo>
                  <a:lnTo>
                    <a:pt x="192" y="108"/>
                  </a:lnTo>
                  <a:lnTo>
                    <a:pt x="187" y="108"/>
                  </a:lnTo>
                  <a:lnTo>
                    <a:pt x="187" y="114"/>
                  </a:lnTo>
                  <a:lnTo>
                    <a:pt x="192" y="114"/>
                  </a:lnTo>
                  <a:lnTo>
                    <a:pt x="187" y="114"/>
                  </a:lnTo>
                  <a:lnTo>
                    <a:pt x="187" y="119"/>
                  </a:lnTo>
                  <a:lnTo>
                    <a:pt x="181" y="119"/>
                  </a:lnTo>
                  <a:lnTo>
                    <a:pt x="187" y="119"/>
                  </a:lnTo>
                  <a:lnTo>
                    <a:pt x="181" y="119"/>
                  </a:lnTo>
                  <a:lnTo>
                    <a:pt x="187" y="119"/>
                  </a:lnTo>
                  <a:lnTo>
                    <a:pt x="187" y="125"/>
                  </a:lnTo>
                  <a:lnTo>
                    <a:pt x="181" y="125"/>
                  </a:lnTo>
                  <a:lnTo>
                    <a:pt x="181" y="119"/>
                  </a:lnTo>
                  <a:lnTo>
                    <a:pt x="175" y="119"/>
                  </a:lnTo>
                  <a:lnTo>
                    <a:pt x="170" y="119"/>
                  </a:lnTo>
                  <a:lnTo>
                    <a:pt x="170" y="114"/>
                  </a:lnTo>
                  <a:lnTo>
                    <a:pt x="164" y="119"/>
                  </a:lnTo>
                  <a:lnTo>
                    <a:pt x="158" y="119"/>
                  </a:lnTo>
                  <a:lnTo>
                    <a:pt x="158" y="125"/>
                  </a:lnTo>
                  <a:lnTo>
                    <a:pt x="153" y="125"/>
                  </a:lnTo>
                  <a:lnTo>
                    <a:pt x="147" y="131"/>
                  </a:lnTo>
                  <a:lnTo>
                    <a:pt x="113" y="114"/>
                  </a:lnTo>
                  <a:lnTo>
                    <a:pt x="34" y="102"/>
                  </a:lnTo>
                  <a:lnTo>
                    <a:pt x="28" y="102"/>
                  </a:lnTo>
                  <a:lnTo>
                    <a:pt x="28" y="97"/>
                  </a:lnTo>
                  <a:lnTo>
                    <a:pt x="34" y="97"/>
                  </a:lnTo>
                  <a:lnTo>
                    <a:pt x="28" y="97"/>
                  </a:lnTo>
                  <a:lnTo>
                    <a:pt x="34" y="97"/>
                  </a:lnTo>
                  <a:lnTo>
                    <a:pt x="28" y="97"/>
                  </a:lnTo>
                  <a:lnTo>
                    <a:pt x="34" y="97"/>
                  </a:lnTo>
                  <a:lnTo>
                    <a:pt x="28" y="97"/>
                  </a:lnTo>
                  <a:lnTo>
                    <a:pt x="34" y="97"/>
                  </a:lnTo>
                  <a:lnTo>
                    <a:pt x="34" y="91"/>
                  </a:lnTo>
                  <a:lnTo>
                    <a:pt x="28" y="91"/>
                  </a:lnTo>
                  <a:lnTo>
                    <a:pt x="28" y="85"/>
                  </a:lnTo>
                  <a:lnTo>
                    <a:pt x="28" y="91"/>
                  </a:lnTo>
                  <a:lnTo>
                    <a:pt x="28" y="85"/>
                  </a:lnTo>
                  <a:lnTo>
                    <a:pt x="28" y="80"/>
                  </a:lnTo>
                  <a:lnTo>
                    <a:pt x="28" y="74"/>
                  </a:lnTo>
                  <a:lnTo>
                    <a:pt x="28" y="68"/>
                  </a:lnTo>
                  <a:lnTo>
                    <a:pt x="22" y="68"/>
                  </a:lnTo>
                  <a:lnTo>
                    <a:pt x="22" y="63"/>
                  </a:lnTo>
                  <a:lnTo>
                    <a:pt x="22" y="57"/>
                  </a:lnTo>
                  <a:lnTo>
                    <a:pt x="28" y="57"/>
                  </a:lnTo>
                  <a:lnTo>
                    <a:pt x="22" y="57"/>
                  </a:lnTo>
                  <a:lnTo>
                    <a:pt x="28" y="57"/>
                  </a:lnTo>
                  <a:lnTo>
                    <a:pt x="22" y="57"/>
                  </a:lnTo>
                  <a:lnTo>
                    <a:pt x="22" y="51"/>
                  </a:lnTo>
                  <a:lnTo>
                    <a:pt x="22" y="46"/>
                  </a:lnTo>
                  <a:lnTo>
                    <a:pt x="17" y="46"/>
                  </a:lnTo>
                  <a:lnTo>
                    <a:pt x="22" y="46"/>
                  </a:lnTo>
                  <a:lnTo>
                    <a:pt x="17" y="46"/>
                  </a:lnTo>
                  <a:lnTo>
                    <a:pt x="22" y="46"/>
                  </a:lnTo>
                  <a:lnTo>
                    <a:pt x="17" y="46"/>
                  </a:lnTo>
                  <a:lnTo>
                    <a:pt x="17" y="40"/>
                  </a:lnTo>
                  <a:lnTo>
                    <a:pt x="17" y="34"/>
                  </a:lnTo>
                  <a:lnTo>
                    <a:pt x="11" y="34"/>
                  </a:lnTo>
                  <a:lnTo>
                    <a:pt x="11" y="29"/>
                  </a:lnTo>
                  <a:lnTo>
                    <a:pt x="11" y="23"/>
                  </a:lnTo>
                  <a:lnTo>
                    <a:pt x="11" y="29"/>
                  </a:lnTo>
                  <a:lnTo>
                    <a:pt x="11" y="23"/>
                  </a:lnTo>
                  <a:lnTo>
                    <a:pt x="5" y="23"/>
                  </a:lnTo>
                  <a:lnTo>
                    <a:pt x="5" y="17"/>
                  </a:lnTo>
                  <a:lnTo>
                    <a:pt x="0" y="17"/>
                  </a:lnTo>
                  <a:lnTo>
                    <a:pt x="0" y="0"/>
                  </a:lnTo>
                  <a:lnTo>
                    <a:pt x="34" y="0"/>
                  </a:lnTo>
                  <a:lnTo>
                    <a:pt x="51" y="0"/>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7" name="Freeform 260">
              <a:extLst>
                <a:ext uri="{FF2B5EF4-FFF2-40B4-BE49-F238E27FC236}">
                  <a16:creationId xmlns:a16="http://schemas.microsoft.com/office/drawing/2014/main" id="{34E6E749-DD3B-796C-5C28-C62AA1BCBEC6}"/>
                </a:ext>
              </a:extLst>
            </p:cNvPr>
            <p:cNvSpPr>
              <a:spLocks/>
            </p:cNvSpPr>
            <p:nvPr/>
          </p:nvSpPr>
          <p:spPr bwMode="auto">
            <a:xfrm>
              <a:off x="4278" y="2119"/>
              <a:ext cx="164" cy="170"/>
            </a:xfrm>
            <a:custGeom>
              <a:avLst/>
              <a:gdLst>
                <a:gd name="T0" fmla="*/ 56 w 164"/>
                <a:gd name="T1" fmla="*/ 12 h 170"/>
                <a:gd name="T2" fmla="*/ 51 w 164"/>
                <a:gd name="T3" fmla="*/ 17 h 170"/>
                <a:gd name="T4" fmla="*/ 56 w 164"/>
                <a:gd name="T5" fmla="*/ 23 h 170"/>
                <a:gd name="T6" fmla="*/ 62 w 164"/>
                <a:gd name="T7" fmla="*/ 17 h 170"/>
                <a:gd name="T8" fmla="*/ 68 w 164"/>
                <a:gd name="T9" fmla="*/ 12 h 170"/>
                <a:gd name="T10" fmla="*/ 79 w 164"/>
                <a:gd name="T11" fmla="*/ 12 h 170"/>
                <a:gd name="T12" fmla="*/ 79 w 164"/>
                <a:gd name="T13" fmla="*/ 12 h 170"/>
                <a:gd name="T14" fmla="*/ 85 w 164"/>
                <a:gd name="T15" fmla="*/ 12 h 170"/>
                <a:gd name="T16" fmla="*/ 90 w 164"/>
                <a:gd name="T17" fmla="*/ 12 h 170"/>
                <a:gd name="T18" fmla="*/ 96 w 164"/>
                <a:gd name="T19" fmla="*/ 6 h 170"/>
                <a:gd name="T20" fmla="*/ 96 w 164"/>
                <a:gd name="T21" fmla="*/ 12 h 170"/>
                <a:gd name="T22" fmla="*/ 107 w 164"/>
                <a:gd name="T23" fmla="*/ 12 h 170"/>
                <a:gd name="T24" fmla="*/ 113 w 164"/>
                <a:gd name="T25" fmla="*/ 17 h 170"/>
                <a:gd name="T26" fmla="*/ 107 w 164"/>
                <a:gd name="T27" fmla="*/ 29 h 170"/>
                <a:gd name="T28" fmla="*/ 107 w 164"/>
                <a:gd name="T29" fmla="*/ 29 h 170"/>
                <a:gd name="T30" fmla="*/ 113 w 164"/>
                <a:gd name="T31" fmla="*/ 34 h 170"/>
                <a:gd name="T32" fmla="*/ 119 w 164"/>
                <a:gd name="T33" fmla="*/ 40 h 170"/>
                <a:gd name="T34" fmla="*/ 119 w 164"/>
                <a:gd name="T35" fmla="*/ 40 h 170"/>
                <a:gd name="T36" fmla="*/ 119 w 164"/>
                <a:gd name="T37" fmla="*/ 46 h 170"/>
                <a:gd name="T38" fmla="*/ 124 w 164"/>
                <a:gd name="T39" fmla="*/ 57 h 170"/>
                <a:gd name="T40" fmla="*/ 124 w 164"/>
                <a:gd name="T41" fmla="*/ 57 h 170"/>
                <a:gd name="T42" fmla="*/ 124 w 164"/>
                <a:gd name="T43" fmla="*/ 68 h 170"/>
                <a:gd name="T44" fmla="*/ 130 w 164"/>
                <a:gd name="T45" fmla="*/ 74 h 170"/>
                <a:gd name="T46" fmla="*/ 130 w 164"/>
                <a:gd name="T47" fmla="*/ 74 h 170"/>
                <a:gd name="T48" fmla="*/ 130 w 164"/>
                <a:gd name="T49" fmla="*/ 74 h 170"/>
                <a:gd name="T50" fmla="*/ 124 w 164"/>
                <a:gd name="T51" fmla="*/ 74 h 170"/>
                <a:gd name="T52" fmla="*/ 130 w 164"/>
                <a:gd name="T53" fmla="*/ 80 h 170"/>
                <a:gd name="T54" fmla="*/ 130 w 164"/>
                <a:gd name="T55" fmla="*/ 85 h 170"/>
                <a:gd name="T56" fmla="*/ 130 w 164"/>
                <a:gd name="T57" fmla="*/ 85 h 170"/>
                <a:gd name="T58" fmla="*/ 136 w 164"/>
                <a:gd name="T59" fmla="*/ 91 h 170"/>
                <a:gd name="T60" fmla="*/ 136 w 164"/>
                <a:gd name="T61" fmla="*/ 91 h 170"/>
                <a:gd name="T62" fmla="*/ 141 w 164"/>
                <a:gd name="T63" fmla="*/ 97 h 170"/>
                <a:gd name="T64" fmla="*/ 141 w 164"/>
                <a:gd name="T65" fmla="*/ 108 h 170"/>
                <a:gd name="T66" fmla="*/ 141 w 164"/>
                <a:gd name="T67" fmla="*/ 119 h 170"/>
                <a:gd name="T68" fmla="*/ 153 w 164"/>
                <a:gd name="T69" fmla="*/ 119 h 170"/>
                <a:gd name="T70" fmla="*/ 153 w 164"/>
                <a:gd name="T71" fmla="*/ 131 h 170"/>
                <a:gd name="T72" fmla="*/ 158 w 164"/>
                <a:gd name="T73" fmla="*/ 125 h 170"/>
                <a:gd name="T74" fmla="*/ 153 w 164"/>
                <a:gd name="T75" fmla="*/ 125 h 170"/>
                <a:gd name="T76" fmla="*/ 158 w 164"/>
                <a:gd name="T77" fmla="*/ 131 h 170"/>
                <a:gd name="T78" fmla="*/ 158 w 164"/>
                <a:gd name="T79" fmla="*/ 131 h 170"/>
                <a:gd name="T80" fmla="*/ 164 w 164"/>
                <a:gd name="T81" fmla="*/ 136 h 170"/>
                <a:gd name="T82" fmla="*/ 153 w 164"/>
                <a:gd name="T83" fmla="*/ 142 h 170"/>
                <a:gd name="T84" fmla="*/ 158 w 164"/>
                <a:gd name="T85" fmla="*/ 148 h 170"/>
                <a:gd name="T86" fmla="*/ 153 w 164"/>
                <a:gd name="T87" fmla="*/ 153 h 170"/>
                <a:gd name="T88" fmla="*/ 153 w 164"/>
                <a:gd name="T89" fmla="*/ 165 h 170"/>
                <a:gd name="T90" fmla="*/ 158 w 164"/>
                <a:gd name="T91" fmla="*/ 170 h 170"/>
                <a:gd name="T92" fmla="*/ 39 w 164"/>
                <a:gd name="T93" fmla="*/ 170 h 170"/>
                <a:gd name="T94" fmla="*/ 11 w 164"/>
                <a:gd name="T95" fmla="*/ 102 h 170"/>
                <a:gd name="T96" fmla="*/ 5 w 164"/>
                <a:gd name="T97" fmla="*/ 51 h 170"/>
                <a:gd name="T98" fmla="*/ 22 w 164"/>
                <a:gd name="T99" fmla="*/ 0 h 170"/>
                <a:gd name="T100" fmla="*/ 28 w 164"/>
                <a:gd name="T101" fmla="*/ 0 h 170"/>
                <a:gd name="T102" fmla="*/ 28 w 164"/>
                <a:gd name="T103" fmla="*/ 0 h 170"/>
                <a:gd name="T104" fmla="*/ 34 w 164"/>
                <a:gd name="T105" fmla="*/ 6 h 170"/>
                <a:gd name="T106" fmla="*/ 45 w 164"/>
                <a:gd name="T107" fmla="*/ 6 h 170"/>
                <a:gd name="T108" fmla="*/ 45 w 164"/>
                <a:gd name="T109" fmla="*/ 6 h 170"/>
                <a:gd name="T110" fmla="*/ 51 w 164"/>
                <a:gd name="T111"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 h="170">
                  <a:moveTo>
                    <a:pt x="51" y="12"/>
                  </a:moveTo>
                  <a:lnTo>
                    <a:pt x="56" y="12"/>
                  </a:lnTo>
                  <a:lnTo>
                    <a:pt x="56" y="17"/>
                  </a:lnTo>
                  <a:lnTo>
                    <a:pt x="51" y="17"/>
                  </a:lnTo>
                  <a:lnTo>
                    <a:pt x="56" y="17"/>
                  </a:lnTo>
                  <a:lnTo>
                    <a:pt x="56" y="23"/>
                  </a:lnTo>
                  <a:lnTo>
                    <a:pt x="56" y="17"/>
                  </a:lnTo>
                  <a:lnTo>
                    <a:pt x="62" y="17"/>
                  </a:lnTo>
                  <a:lnTo>
                    <a:pt x="62" y="12"/>
                  </a:lnTo>
                  <a:lnTo>
                    <a:pt x="68" y="12"/>
                  </a:lnTo>
                  <a:lnTo>
                    <a:pt x="73" y="12"/>
                  </a:lnTo>
                  <a:lnTo>
                    <a:pt x="79" y="12"/>
                  </a:lnTo>
                  <a:lnTo>
                    <a:pt x="79" y="6"/>
                  </a:lnTo>
                  <a:lnTo>
                    <a:pt x="79" y="12"/>
                  </a:lnTo>
                  <a:lnTo>
                    <a:pt x="85" y="6"/>
                  </a:lnTo>
                  <a:lnTo>
                    <a:pt x="85" y="12"/>
                  </a:lnTo>
                  <a:lnTo>
                    <a:pt x="90" y="17"/>
                  </a:lnTo>
                  <a:lnTo>
                    <a:pt x="90" y="12"/>
                  </a:lnTo>
                  <a:lnTo>
                    <a:pt x="96" y="12"/>
                  </a:lnTo>
                  <a:lnTo>
                    <a:pt x="96" y="6"/>
                  </a:lnTo>
                  <a:lnTo>
                    <a:pt x="102" y="12"/>
                  </a:lnTo>
                  <a:lnTo>
                    <a:pt x="96" y="12"/>
                  </a:lnTo>
                  <a:lnTo>
                    <a:pt x="102" y="17"/>
                  </a:lnTo>
                  <a:lnTo>
                    <a:pt x="107" y="12"/>
                  </a:lnTo>
                  <a:lnTo>
                    <a:pt x="107" y="17"/>
                  </a:lnTo>
                  <a:lnTo>
                    <a:pt x="113" y="17"/>
                  </a:lnTo>
                  <a:lnTo>
                    <a:pt x="113" y="23"/>
                  </a:lnTo>
                  <a:lnTo>
                    <a:pt x="107" y="29"/>
                  </a:lnTo>
                  <a:lnTo>
                    <a:pt x="113" y="29"/>
                  </a:lnTo>
                  <a:lnTo>
                    <a:pt x="107" y="29"/>
                  </a:lnTo>
                  <a:lnTo>
                    <a:pt x="107" y="34"/>
                  </a:lnTo>
                  <a:lnTo>
                    <a:pt x="113" y="34"/>
                  </a:lnTo>
                  <a:lnTo>
                    <a:pt x="113" y="40"/>
                  </a:lnTo>
                  <a:lnTo>
                    <a:pt x="119" y="40"/>
                  </a:lnTo>
                  <a:lnTo>
                    <a:pt x="113" y="40"/>
                  </a:lnTo>
                  <a:lnTo>
                    <a:pt x="119" y="40"/>
                  </a:lnTo>
                  <a:lnTo>
                    <a:pt x="124" y="46"/>
                  </a:lnTo>
                  <a:lnTo>
                    <a:pt x="119" y="46"/>
                  </a:lnTo>
                  <a:lnTo>
                    <a:pt x="119" y="51"/>
                  </a:lnTo>
                  <a:lnTo>
                    <a:pt x="124" y="57"/>
                  </a:lnTo>
                  <a:lnTo>
                    <a:pt x="119" y="57"/>
                  </a:lnTo>
                  <a:lnTo>
                    <a:pt x="124" y="57"/>
                  </a:lnTo>
                  <a:lnTo>
                    <a:pt x="124" y="63"/>
                  </a:lnTo>
                  <a:lnTo>
                    <a:pt x="124" y="68"/>
                  </a:lnTo>
                  <a:lnTo>
                    <a:pt x="124" y="74"/>
                  </a:lnTo>
                  <a:lnTo>
                    <a:pt x="130" y="74"/>
                  </a:lnTo>
                  <a:lnTo>
                    <a:pt x="124" y="74"/>
                  </a:lnTo>
                  <a:lnTo>
                    <a:pt x="130" y="74"/>
                  </a:lnTo>
                  <a:lnTo>
                    <a:pt x="124" y="74"/>
                  </a:lnTo>
                  <a:lnTo>
                    <a:pt x="130" y="74"/>
                  </a:lnTo>
                  <a:lnTo>
                    <a:pt x="130" y="80"/>
                  </a:lnTo>
                  <a:lnTo>
                    <a:pt x="124" y="74"/>
                  </a:lnTo>
                  <a:lnTo>
                    <a:pt x="124" y="80"/>
                  </a:lnTo>
                  <a:lnTo>
                    <a:pt x="130" y="80"/>
                  </a:lnTo>
                  <a:lnTo>
                    <a:pt x="124" y="85"/>
                  </a:lnTo>
                  <a:lnTo>
                    <a:pt x="130" y="85"/>
                  </a:lnTo>
                  <a:lnTo>
                    <a:pt x="124" y="85"/>
                  </a:lnTo>
                  <a:lnTo>
                    <a:pt x="130" y="85"/>
                  </a:lnTo>
                  <a:lnTo>
                    <a:pt x="136" y="85"/>
                  </a:lnTo>
                  <a:lnTo>
                    <a:pt x="136" y="91"/>
                  </a:lnTo>
                  <a:lnTo>
                    <a:pt x="141" y="91"/>
                  </a:lnTo>
                  <a:lnTo>
                    <a:pt x="136" y="91"/>
                  </a:lnTo>
                  <a:lnTo>
                    <a:pt x="141" y="91"/>
                  </a:lnTo>
                  <a:lnTo>
                    <a:pt x="141" y="97"/>
                  </a:lnTo>
                  <a:lnTo>
                    <a:pt x="141" y="102"/>
                  </a:lnTo>
                  <a:lnTo>
                    <a:pt x="141" y="108"/>
                  </a:lnTo>
                  <a:lnTo>
                    <a:pt x="141" y="114"/>
                  </a:lnTo>
                  <a:lnTo>
                    <a:pt x="141" y="119"/>
                  </a:lnTo>
                  <a:lnTo>
                    <a:pt x="147" y="119"/>
                  </a:lnTo>
                  <a:lnTo>
                    <a:pt x="153" y="119"/>
                  </a:lnTo>
                  <a:lnTo>
                    <a:pt x="153" y="125"/>
                  </a:lnTo>
                  <a:lnTo>
                    <a:pt x="153" y="131"/>
                  </a:lnTo>
                  <a:lnTo>
                    <a:pt x="158" y="131"/>
                  </a:lnTo>
                  <a:lnTo>
                    <a:pt x="158" y="125"/>
                  </a:lnTo>
                  <a:lnTo>
                    <a:pt x="158" y="131"/>
                  </a:lnTo>
                  <a:lnTo>
                    <a:pt x="153" y="125"/>
                  </a:lnTo>
                  <a:lnTo>
                    <a:pt x="158" y="125"/>
                  </a:lnTo>
                  <a:lnTo>
                    <a:pt x="158" y="131"/>
                  </a:lnTo>
                  <a:lnTo>
                    <a:pt x="164" y="131"/>
                  </a:lnTo>
                  <a:lnTo>
                    <a:pt x="158" y="131"/>
                  </a:lnTo>
                  <a:lnTo>
                    <a:pt x="164" y="131"/>
                  </a:lnTo>
                  <a:lnTo>
                    <a:pt x="164" y="136"/>
                  </a:lnTo>
                  <a:lnTo>
                    <a:pt x="158" y="142"/>
                  </a:lnTo>
                  <a:lnTo>
                    <a:pt x="153" y="142"/>
                  </a:lnTo>
                  <a:lnTo>
                    <a:pt x="153" y="148"/>
                  </a:lnTo>
                  <a:lnTo>
                    <a:pt x="158" y="148"/>
                  </a:lnTo>
                  <a:lnTo>
                    <a:pt x="153" y="148"/>
                  </a:lnTo>
                  <a:lnTo>
                    <a:pt x="153" y="153"/>
                  </a:lnTo>
                  <a:lnTo>
                    <a:pt x="153" y="159"/>
                  </a:lnTo>
                  <a:lnTo>
                    <a:pt x="153" y="165"/>
                  </a:lnTo>
                  <a:lnTo>
                    <a:pt x="158" y="165"/>
                  </a:lnTo>
                  <a:lnTo>
                    <a:pt x="158" y="170"/>
                  </a:lnTo>
                  <a:lnTo>
                    <a:pt x="107" y="170"/>
                  </a:lnTo>
                  <a:lnTo>
                    <a:pt x="39" y="170"/>
                  </a:lnTo>
                  <a:lnTo>
                    <a:pt x="28" y="170"/>
                  </a:lnTo>
                  <a:lnTo>
                    <a:pt x="11" y="102"/>
                  </a:lnTo>
                  <a:lnTo>
                    <a:pt x="5" y="68"/>
                  </a:lnTo>
                  <a:lnTo>
                    <a:pt x="5" y="51"/>
                  </a:lnTo>
                  <a:lnTo>
                    <a:pt x="0" y="17"/>
                  </a:lnTo>
                  <a:lnTo>
                    <a:pt x="22" y="0"/>
                  </a:lnTo>
                  <a:lnTo>
                    <a:pt x="22" y="6"/>
                  </a:lnTo>
                  <a:lnTo>
                    <a:pt x="28" y="0"/>
                  </a:lnTo>
                  <a:lnTo>
                    <a:pt x="28" y="6"/>
                  </a:lnTo>
                  <a:lnTo>
                    <a:pt x="28" y="0"/>
                  </a:lnTo>
                  <a:lnTo>
                    <a:pt x="28" y="6"/>
                  </a:lnTo>
                  <a:lnTo>
                    <a:pt x="34" y="6"/>
                  </a:lnTo>
                  <a:lnTo>
                    <a:pt x="39" y="6"/>
                  </a:lnTo>
                  <a:lnTo>
                    <a:pt x="45" y="6"/>
                  </a:lnTo>
                  <a:lnTo>
                    <a:pt x="45" y="12"/>
                  </a:lnTo>
                  <a:lnTo>
                    <a:pt x="45" y="6"/>
                  </a:lnTo>
                  <a:lnTo>
                    <a:pt x="45" y="12"/>
                  </a:lnTo>
                  <a:lnTo>
                    <a:pt x="51"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8" name="Freeform 261">
              <a:extLst>
                <a:ext uri="{FF2B5EF4-FFF2-40B4-BE49-F238E27FC236}">
                  <a16:creationId xmlns:a16="http://schemas.microsoft.com/office/drawing/2014/main" id="{1CBF3367-EDB5-B476-4A1F-92F64C63B499}"/>
                </a:ext>
              </a:extLst>
            </p:cNvPr>
            <p:cNvSpPr>
              <a:spLocks/>
            </p:cNvSpPr>
            <p:nvPr/>
          </p:nvSpPr>
          <p:spPr bwMode="auto">
            <a:xfrm>
              <a:off x="3405" y="1360"/>
              <a:ext cx="147" cy="141"/>
            </a:xfrm>
            <a:custGeom>
              <a:avLst/>
              <a:gdLst>
                <a:gd name="T0" fmla="*/ 147 w 147"/>
                <a:gd name="T1" fmla="*/ 5 h 141"/>
                <a:gd name="T2" fmla="*/ 141 w 147"/>
                <a:gd name="T3" fmla="*/ 73 h 141"/>
                <a:gd name="T4" fmla="*/ 141 w 147"/>
                <a:gd name="T5" fmla="*/ 96 h 141"/>
                <a:gd name="T6" fmla="*/ 141 w 147"/>
                <a:gd name="T7" fmla="*/ 141 h 141"/>
                <a:gd name="T8" fmla="*/ 107 w 147"/>
                <a:gd name="T9" fmla="*/ 141 h 141"/>
                <a:gd name="T10" fmla="*/ 102 w 147"/>
                <a:gd name="T11" fmla="*/ 141 h 141"/>
                <a:gd name="T12" fmla="*/ 85 w 147"/>
                <a:gd name="T13" fmla="*/ 141 h 141"/>
                <a:gd name="T14" fmla="*/ 45 w 147"/>
                <a:gd name="T15" fmla="*/ 136 h 141"/>
                <a:gd name="T16" fmla="*/ 39 w 147"/>
                <a:gd name="T17" fmla="*/ 136 h 141"/>
                <a:gd name="T18" fmla="*/ 0 w 147"/>
                <a:gd name="T19" fmla="*/ 136 h 141"/>
                <a:gd name="T20" fmla="*/ 5 w 147"/>
                <a:gd name="T21" fmla="*/ 79 h 141"/>
                <a:gd name="T22" fmla="*/ 5 w 147"/>
                <a:gd name="T23" fmla="*/ 0 h 141"/>
                <a:gd name="T24" fmla="*/ 39 w 147"/>
                <a:gd name="T25" fmla="*/ 0 h 141"/>
                <a:gd name="T26" fmla="*/ 96 w 147"/>
                <a:gd name="T27" fmla="*/ 0 h 141"/>
                <a:gd name="T28" fmla="*/ 119 w 147"/>
                <a:gd name="T29" fmla="*/ 0 h 141"/>
                <a:gd name="T30" fmla="*/ 147 w 147"/>
                <a:gd name="T31"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41">
                  <a:moveTo>
                    <a:pt x="147" y="5"/>
                  </a:moveTo>
                  <a:lnTo>
                    <a:pt x="141" y="73"/>
                  </a:lnTo>
                  <a:lnTo>
                    <a:pt x="141" y="96"/>
                  </a:lnTo>
                  <a:lnTo>
                    <a:pt x="141" y="141"/>
                  </a:lnTo>
                  <a:lnTo>
                    <a:pt x="107" y="141"/>
                  </a:lnTo>
                  <a:lnTo>
                    <a:pt x="102" y="141"/>
                  </a:lnTo>
                  <a:lnTo>
                    <a:pt x="85" y="141"/>
                  </a:lnTo>
                  <a:lnTo>
                    <a:pt x="45" y="136"/>
                  </a:lnTo>
                  <a:lnTo>
                    <a:pt x="39" y="136"/>
                  </a:lnTo>
                  <a:lnTo>
                    <a:pt x="0" y="136"/>
                  </a:lnTo>
                  <a:lnTo>
                    <a:pt x="5" y="79"/>
                  </a:lnTo>
                  <a:lnTo>
                    <a:pt x="5" y="0"/>
                  </a:lnTo>
                  <a:lnTo>
                    <a:pt x="39" y="0"/>
                  </a:lnTo>
                  <a:lnTo>
                    <a:pt x="96" y="0"/>
                  </a:lnTo>
                  <a:lnTo>
                    <a:pt x="119" y="0"/>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74" name="Group 86">
            <a:extLst>
              <a:ext uri="{FF2B5EF4-FFF2-40B4-BE49-F238E27FC236}">
                <a16:creationId xmlns:a16="http://schemas.microsoft.com/office/drawing/2014/main" id="{2D90F457-D740-EDC2-E9CF-FAC9330FB2AF}"/>
              </a:ext>
            </a:extLst>
          </p:cNvPr>
          <p:cNvGrpSpPr/>
          <p:nvPr/>
        </p:nvGrpSpPr>
        <p:grpSpPr>
          <a:xfrm flipH="1">
            <a:off x="2270662" y="2173196"/>
            <a:ext cx="116930" cy="113920"/>
            <a:chOff x="2964141" y="1040092"/>
            <a:chExt cx="1066800" cy="1066800"/>
          </a:xfrm>
        </p:grpSpPr>
        <p:sp>
          <p:nvSpPr>
            <p:cNvPr id="275" name="Teardrop 274">
              <a:extLst>
                <a:ext uri="{FF2B5EF4-FFF2-40B4-BE49-F238E27FC236}">
                  <a16:creationId xmlns:a16="http://schemas.microsoft.com/office/drawing/2014/main" id="{41AFA883-A485-6923-AE2E-71F6860BB1B2}"/>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76" name="Oval 275">
              <a:extLst>
                <a:ext uri="{FF2B5EF4-FFF2-40B4-BE49-F238E27FC236}">
                  <a16:creationId xmlns:a16="http://schemas.microsoft.com/office/drawing/2014/main" id="{2BA1D0DD-36BE-1D2C-503C-980E98D34557}"/>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pic>
        <p:nvPicPr>
          <p:cNvPr id="277" name="Graphic 276" descr="Badge New with solid fill">
            <a:extLst>
              <a:ext uri="{FF2B5EF4-FFF2-40B4-BE49-F238E27FC236}">
                <a16:creationId xmlns:a16="http://schemas.microsoft.com/office/drawing/2014/main" id="{91B9A95F-F0F4-8CE1-135D-CE110B37EE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4564" y="4324135"/>
            <a:ext cx="366210" cy="366210"/>
          </a:xfrm>
          <a:prstGeom prst="rect">
            <a:avLst/>
          </a:prstGeom>
        </p:spPr>
      </p:pic>
      <p:pic>
        <p:nvPicPr>
          <p:cNvPr id="278" name="Graphic 277" descr="Badge New with solid fill">
            <a:extLst>
              <a:ext uri="{FF2B5EF4-FFF2-40B4-BE49-F238E27FC236}">
                <a16:creationId xmlns:a16="http://schemas.microsoft.com/office/drawing/2014/main" id="{3C04AB96-5B77-2609-C380-432DDFA76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4340" y="2882455"/>
            <a:ext cx="366210" cy="366210"/>
          </a:xfrm>
          <a:prstGeom prst="rect">
            <a:avLst/>
          </a:prstGeom>
        </p:spPr>
      </p:pic>
      <p:pic>
        <p:nvPicPr>
          <p:cNvPr id="279" name="Graphic 278" descr="Badge New with solid fill">
            <a:extLst>
              <a:ext uri="{FF2B5EF4-FFF2-40B4-BE49-F238E27FC236}">
                <a16:creationId xmlns:a16="http://schemas.microsoft.com/office/drawing/2014/main" id="{C5D6D2FD-BC0C-1947-BE55-E009F64C5B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7562" y="2842542"/>
            <a:ext cx="366210" cy="366210"/>
          </a:xfrm>
          <a:prstGeom prst="rect">
            <a:avLst/>
          </a:prstGeom>
        </p:spPr>
      </p:pic>
      <p:grpSp>
        <p:nvGrpSpPr>
          <p:cNvPr id="280" name="Group 86">
            <a:extLst>
              <a:ext uri="{FF2B5EF4-FFF2-40B4-BE49-F238E27FC236}">
                <a16:creationId xmlns:a16="http://schemas.microsoft.com/office/drawing/2014/main" id="{D100A7B2-242D-F668-2952-AA690C392049}"/>
              </a:ext>
            </a:extLst>
          </p:cNvPr>
          <p:cNvGrpSpPr/>
          <p:nvPr/>
        </p:nvGrpSpPr>
        <p:grpSpPr>
          <a:xfrm flipH="1">
            <a:off x="5094854" y="3504095"/>
            <a:ext cx="116930" cy="113920"/>
            <a:chOff x="2964141" y="1040092"/>
            <a:chExt cx="1066800" cy="1066800"/>
          </a:xfrm>
        </p:grpSpPr>
        <p:sp>
          <p:nvSpPr>
            <p:cNvPr id="281" name="Teardrop 280">
              <a:extLst>
                <a:ext uri="{FF2B5EF4-FFF2-40B4-BE49-F238E27FC236}">
                  <a16:creationId xmlns:a16="http://schemas.microsoft.com/office/drawing/2014/main" id="{D07935E3-813C-B5BF-8F8A-F19066D7ADEE}"/>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2" name="Oval 281">
              <a:extLst>
                <a:ext uri="{FF2B5EF4-FFF2-40B4-BE49-F238E27FC236}">
                  <a16:creationId xmlns:a16="http://schemas.microsoft.com/office/drawing/2014/main" id="{AEFD3182-24AB-CA28-42C4-9E145F683095}"/>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3" name="Group 86">
            <a:extLst>
              <a:ext uri="{FF2B5EF4-FFF2-40B4-BE49-F238E27FC236}">
                <a16:creationId xmlns:a16="http://schemas.microsoft.com/office/drawing/2014/main" id="{7BF13C1B-25DB-E576-E342-5D35F03F27A0}"/>
              </a:ext>
            </a:extLst>
          </p:cNvPr>
          <p:cNvGrpSpPr/>
          <p:nvPr/>
        </p:nvGrpSpPr>
        <p:grpSpPr>
          <a:xfrm flipH="1">
            <a:off x="4354211" y="4135201"/>
            <a:ext cx="116930" cy="113920"/>
            <a:chOff x="2964141" y="1040092"/>
            <a:chExt cx="1066800" cy="1066800"/>
          </a:xfrm>
        </p:grpSpPr>
        <p:sp>
          <p:nvSpPr>
            <p:cNvPr id="284" name="Teardrop 283">
              <a:extLst>
                <a:ext uri="{FF2B5EF4-FFF2-40B4-BE49-F238E27FC236}">
                  <a16:creationId xmlns:a16="http://schemas.microsoft.com/office/drawing/2014/main" id="{8E4C38B9-AE0E-BE3D-4B4D-D25B4C9A5C42}"/>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5" name="Oval 284">
              <a:extLst>
                <a:ext uri="{FF2B5EF4-FFF2-40B4-BE49-F238E27FC236}">
                  <a16:creationId xmlns:a16="http://schemas.microsoft.com/office/drawing/2014/main" id="{EBE550CA-FBC2-839F-1C78-C66073B915F2}"/>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6" name="Group 86">
            <a:extLst>
              <a:ext uri="{FF2B5EF4-FFF2-40B4-BE49-F238E27FC236}">
                <a16:creationId xmlns:a16="http://schemas.microsoft.com/office/drawing/2014/main" id="{C862F53F-FCD8-3461-D3ED-D645B480EFCC}"/>
              </a:ext>
            </a:extLst>
          </p:cNvPr>
          <p:cNvGrpSpPr/>
          <p:nvPr/>
        </p:nvGrpSpPr>
        <p:grpSpPr>
          <a:xfrm flipH="1">
            <a:off x="4344131" y="4836011"/>
            <a:ext cx="116930" cy="113920"/>
            <a:chOff x="2964141" y="1040092"/>
            <a:chExt cx="1066800" cy="1066800"/>
          </a:xfrm>
        </p:grpSpPr>
        <p:sp>
          <p:nvSpPr>
            <p:cNvPr id="287" name="Teardrop 286">
              <a:extLst>
                <a:ext uri="{FF2B5EF4-FFF2-40B4-BE49-F238E27FC236}">
                  <a16:creationId xmlns:a16="http://schemas.microsoft.com/office/drawing/2014/main" id="{702DA93C-8CCF-07DE-B30A-1B7B8FE0183F}"/>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8" name="Oval 287">
              <a:extLst>
                <a:ext uri="{FF2B5EF4-FFF2-40B4-BE49-F238E27FC236}">
                  <a16:creationId xmlns:a16="http://schemas.microsoft.com/office/drawing/2014/main" id="{92C83A26-7E68-DA4B-6B54-B016CAAF6EE2}"/>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9" name="Group 86">
            <a:extLst>
              <a:ext uri="{FF2B5EF4-FFF2-40B4-BE49-F238E27FC236}">
                <a16:creationId xmlns:a16="http://schemas.microsoft.com/office/drawing/2014/main" id="{A1B9985E-8F46-BF96-929D-46760A6B3507}"/>
              </a:ext>
            </a:extLst>
          </p:cNvPr>
          <p:cNvGrpSpPr/>
          <p:nvPr/>
        </p:nvGrpSpPr>
        <p:grpSpPr>
          <a:xfrm flipH="1">
            <a:off x="2616267" y="3513842"/>
            <a:ext cx="116930" cy="113920"/>
            <a:chOff x="2964141" y="1040092"/>
            <a:chExt cx="1066800" cy="1066800"/>
          </a:xfrm>
        </p:grpSpPr>
        <p:sp>
          <p:nvSpPr>
            <p:cNvPr id="290" name="Teardrop 289">
              <a:extLst>
                <a:ext uri="{FF2B5EF4-FFF2-40B4-BE49-F238E27FC236}">
                  <a16:creationId xmlns:a16="http://schemas.microsoft.com/office/drawing/2014/main" id="{03279214-EDF1-0205-B1B7-8D7A06235113}"/>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1" name="Oval 290">
              <a:extLst>
                <a:ext uri="{FF2B5EF4-FFF2-40B4-BE49-F238E27FC236}">
                  <a16:creationId xmlns:a16="http://schemas.microsoft.com/office/drawing/2014/main" id="{B91CCF14-E379-01BF-AB83-3F6A5435EF2B}"/>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92" name="Group 86">
            <a:extLst>
              <a:ext uri="{FF2B5EF4-FFF2-40B4-BE49-F238E27FC236}">
                <a16:creationId xmlns:a16="http://schemas.microsoft.com/office/drawing/2014/main" id="{30295411-F6CE-4AFE-5A2B-DE2F83152907}"/>
              </a:ext>
            </a:extLst>
          </p:cNvPr>
          <p:cNvGrpSpPr/>
          <p:nvPr/>
        </p:nvGrpSpPr>
        <p:grpSpPr>
          <a:xfrm flipH="1">
            <a:off x="3651993" y="2335121"/>
            <a:ext cx="116930" cy="113920"/>
            <a:chOff x="2964141" y="1040092"/>
            <a:chExt cx="1066800" cy="1066800"/>
          </a:xfrm>
        </p:grpSpPr>
        <p:sp>
          <p:nvSpPr>
            <p:cNvPr id="293" name="Teardrop 292">
              <a:extLst>
                <a:ext uri="{FF2B5EF4-FFF2-40B4-BE49-F238E27FC236}">
                  <a16:creationId xmlns:a16="http://schemas.microsoft.com/office/drawing/2014/main" id="{B06E4174-F762-A1E3-B23A-E8276BA2AA88}"/>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4" name="Oval 293">
              <a:extLst>
                <a:ext uri="{FF2B5EF4-FFF2-40B4-BE49-F238E27FC236}">
                  <a16:creationId xmlns:a16="http://schemas.microsoft.com/office/drawing/2014/main" id="{8AF72458-0F60-6E43-8977-185214EE8ADE}"/>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95" name="Group 86">
            <a:extLst>
              <a:ext uri="{FF2B5EF4-FFF2-40B4-BE49-F238E27FC236}">
                <a16:creationId xmlns:a16="http://schemas.microsoft.com/office/drawing/2014/main" id="{CB7F7310-56DB-9FA6-9EAD-5BDA89AD97FD}"/>
              </a:ext>
            </a:extLst>
          </p:cNvPr>
          <p:cNvGrpSpPr/>
          <p:nvPr/>
        </p:nvGrpSpPr>
        <p:grpSpPr>
          <a:xfrm flipH="1">
            <a:off x="4058464" y="3178275"/>
            <a:ext cx="116930" cy="113920"/>
            <a:chOff x="2964141" y="1040092"/>
            <a:chExt cx="1066800" cy="1066800"/>
          </a:xfrm>
        </p:grpSpPr>
        <p:sp>
          <p:nvSpPr>
            <p:cNvPr id="296" name="Teardrop 295">
              <a:extLst>
                <a:ext uri="{FF2B5EF4-FFF2-40B4-BE49-F238E27FC236}">
                  <a16:creationId xmlns:a16="http://schemas.microsoft.com/office/drawing/2014/main" id="{561C1BD3-4DB2-FF39-B3E0-AB2FD050583B}"/>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7" name="Oval 296">
              <a:extLst>
                <a:ext uri="{FF2B5EF4-FFF2-40B4-BE49-F238E27FC236}">
                  <a16:creationId xmlns:a16="http://schemas.microsoft.com/office/drawing/2014/main" id="{5462ADF6-30E8-275E-7207-91E1314C1A8D}"/>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98" name="TextBox 297">
            <a:extLst>
              <a:ext uri="{FF2B5EF4-FFF2-40B4-BE49-F238E27FC236}">
                <a16:creationId xmlns:a16="http://schemas.microsoft.com/office/drawing/2014/main" id="{F8769C2F-953F-AB43-2E99-3AD526743175}"/>
              </a:ext>
            </a:extLst>
          </p:cNvPr>
          <p:cNvSpPr txBox="1"/>
          <p:nvPr/>
        </p:nvSpPr>
        <p:spPr>
          <a:xfrm>
            <a:off x="5303836" y="284486"/>
            <a:ext cx="6237299" cy="1323439"/>
          </a:xfrm>
          <a:prstGeom prst="rect">
            <a:avLst/>
          </a:prstGeom>
          <a:noFill/>
        </p:spPr>
        <p:txBody>
          <a:bodyPr wrap="square" rtlCol="0">
            <a:spAutoFit/>
          </a:bodyPr>
          <a:lstStyle/>
          <a:p>
            <a:pPr algn="ctr"/>
            <a:r>
              <a:rPr lang="en-US" sz="4000">
                <a:solidFill>
                  <a:srgbClr val="00B050"/>
                </a:solidFill>
                <a:latin typeface="Circular Std Black" panose="020B0A04020101010102" pitchFamily="34" charset="77"/>
                <a:cs typeface="Circular Std Black" panose="020B0A04020101010102" pitchFamily="34" charset="77"/>
              </a:rPr>
              <a:t>WAREHOUSE  DISTRIBUTION MAP</a:t>
            </a:r>
          </a:p>
        </p:txBody>
      </p:sp>
      <p:grpSp>
        <p:nvGrpSpPr>
          <p:cNvPr id="13" name="Group 12">
            <a:extLst>
              <a:ext uri="{FF2B5EF4-FFF2-40B4-BE49-F238E27FC236}">
                <a16:creationId xmlns:a16="http://schemas.microsoft.com/office/drawing/2014/main" id="{AFD6A943-8858-7851-D049-0DF578238857}"/>
              </a:ext>
            </a:extLst>
          </p:cNvPr>
          <p:cNvGrpSpPr/>
          <p:nvPr/>
        </p:nvGrpSpPr>
        <p:grpSpPr>
          <a:xfrm>
            <a:off x="8128384" y="3027273"/>
            <a:ext cx="3818771" cy="1202033"/>
            <a:chOff x="7208013" y="2865347"/>
            <a:chExt cx="3818771" cy="1202033"/>
          </a:xfrm>
        </p:grpSpPr>
        <p:pic>
          <p:nvPicPr>
            <p:cNvPr id="301" name="Graphic 300" descr="Badge New with solid fill">
              <a:extLst>
                <a:ext uri="{FF2B5EF4-FFF2-40B4-BE49-F238E27FC236}">
                  <a16:creationId xmlns:a16="http://schemas.microsoft.com/office/drawing/2014/main" id="{E5DA0BA8-7567-13BF-980F-C5B32AC9F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8013" y="2865954"/>
              <a:ext cx="366210" cy="366210"/>
            </a:xfrm>
            <a:prstGeom prst="rect">
              <a:avLst/>
            </a:prstGeom>
          </p:spPr>
        </p:pic>
        <p:grpSp>
          <p:nvGrpSpPr>
            <p:cNvPr id="302" name="Group 86">
              <a:extLst>
                <a:ext uri="{FF2B5EF4-FFF2-40B4-BE49-F238E27FC236}">
                  <a16:creationId xmlns:a16="http://schemas.microsoft.com/office/drawing/2014/main" id="{4300FF7F-6C0F-F019-5491-85D519353BDF}"/>
                </a:ext>
              </a:extLst>
            </p:cNvPr>
            <p:cNvGrpSpPr/>
            <p:nvPr/>
          </p:nvGrpSpPr>
          <p:grpSpPr>
            <a:xfrm flipH="1">
              <a:off x="7334674" y="3801974"/>
              <a:ext cx="116930" cy="113920"/>
              <a:chOff x="2964141" y="1040092"/>
              <a:chExt cx="1066800" cy="1066800"/>
            </a:xfrm>
          </p:grpSpPr>
          <p:sp>
            <p:nvSpPr>
              <p:cNvPr id="303" name="Teardrop 302">
                <a:extLst>
                  <a:ext uri="{FF2B5EF4-FFF2-40B4-BE49-F238E27FC236}">
                    <a16:creationId xmlns:a16="http://schemas.microsoft.com/office/drawing/2014/main" id="{319AACF6-5FCE-8C30-2FCF-F176FE6F335A}"/>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04" name="Oval 303">
                <a:extLst>
                  <a:ext uri="{FF2B5EF4-FFF2-40B4-BE49-F238E27FC236}">
                    <a16:creationId xmlns:a16="http://schemas.microsoft.com/office/drawing/2014/main" id="{89AC12EF-5626-B05B-8B34-EF08F8F87D38}"/>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305" name="TextBox 304">
              <a:extLst>
                <a:ext uri="{FF2B5EF4-FFF2-40B4-BE49-F238E27FC236}">
                  <a16:creationId xmlns:a16="http://schemas.microsoft.com/office/drawing/2014/main" id="{EA7F42FA-9728-15F5-E445-E7C4A72E0B8E}"/>
                </a:ext>
              </a:extLst>
            </p:cNvPr>
            <p:cNvSpPr txBox="1"/>
            <p:nvPr/>
          </p:nvSpPr>
          <p:spPr>
            <a:xfrm>
              <a:off x="7599814" y="2865347"/>
              <a:ext cx="3120734" cy="923330"/>
            </a:xfrm>
            <a:prstGeom prst="rect">
              <a:avLst/>
            </a:prstGeom>
            <a:noFill/>
          </p:spPr>
          <p:txBody>
            <a:bodyPr wrap="square" rtlCol="0">
              <a:spAutoFit/>
            </a:bodyPr>
            <a:lstStyle/>
            <a:p>
              <a:pPr marL="285750" indent="-285750">
                <a:buFontTx/>
                <a:buChar char="-"/>
              </a:pPr>
              <a:r>
                <a:rPr lang="en-US">
                  <a:solidFill>
                    <a:schemeClr val="bg1"/>
                  </a:solidFill>
                  <a:latin typeface="Circular Std Black" panose="020B0A04020101010102" pitchFamily="34" charset="77"/>
                  <a:cs typeface="Circular Std Black" panose="020B0A04020101010102" pitchFamily="34" charset="77"/>
                </a:rPr>
                <a:t>WAREHOUSE/ SMART FACTORY</a:t>
              </a:r>
            </a:p>
            <a:p>
              <a:endParaRPr lang="en-US">
                <a:solidFill>
                  <a:schemeClr val="bg1"/>
                </a:solidFill>
                <a:latin typeface="Circular Std Black" panose="020B0A04020101010102" pitchFamily="34" charset="77"/>
                <a:cs typeface="Circular Std Black" panose="020B0A04020101010102" pitchFamily="34" charset="77"/>
              </a:endParaRPr>
            </a:p>
          </p:txBody>
        </p:sp>
        <p:sp>
          <p:nvSpPr>
            <p:cNvPr id="306" name="TextBox 305">
              <a:extLst>
                <a:ext uri="{FF2B5EF4-FFF2-40B4-BE49-F238E27FC236}">
                  <a16:creationId xmlns:a16="http://schemas.microsoft.com/office/drawing/2014/main" id="{E12BEC6B-4928-2C66-3959-07959787764E}"/>
                </a:ext>
              </a:extLst>
            </p:cNvPr>
            <p:cNvSpPr txBox="1"/>
            <p:nvPr/>
          </p:nvSpPr>
          <p:spPr>
            <a:xfrm>
              <a:off x="7530273" y="3698048"/>
              <a:ext cx="3496511" cy="369332"/>
            </a:xfrm>
            <a:prstGeom prst="rect">
              <a:avLst/>
            </a:prstGeom>
            <a:noFill/>
          </p:spPr>
          <p:txBody>
            <a:bodyPr wrap="square" rtlCol="0">
              <a:spAutoFit/>
            </a:bodyPr>
            <a:lstStyle/>
            <a:p>
              <a:r>
                <a:rPr lang="en-US">
                  <a:solidFill>
                    <a:schemeClr val="bg1"/>
                  </a:solidFill>
                  <a:latin typeface="Circular Std Black" panose="020B0A04020101010102" pitchFamily="34" charset="77"/>
                  <a:cs typeface="Circular Std Black" panose="020B0A04020101010102" pitchFamily="34" charset="77"/>
                </a:rPr>
                <a:t> -    DISTRIBUTION CENTER</a:t>
              </a:r>
            </a:p>
          </p:txBody>
        </p:sp>
      </p:grpSp>
      <p:sp>
        <p:nvSpPr>
          <p:cNvPr id="2" name="Down Arrow 1">
            <a:extLst>
              <a:ext uri="{FF2B5EF4-FFF2-40B4-BE49-F238E27FC236}">
                <a16:creationId xmlns:a16="http://schemas.microsoft.com/office/drawing/2014/main" id="{2F4D4F07-0ACE-9706-6D34-1F5F997B9091}"/>
              </a:ext>
            </a:extLst>
          </p:cNvPr>
          <p:cNvSpPr/>
          <p:nvPr/>
        </p:nvSpPr>
        <p:spPr>
          <a:xfrm rot="13596151">
            <a:off x="3348037" y="2416840"/>
            <a:ext cx="169701" cy="61715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91E948C6-404C-0BB5-5D2A-339CF0F75BB5}"/>
              </a:ext>
            </a:extLst>
          </p:cNvPr>
          <p:cNvSpPr/>
          <p:nvPr/>
        </p:nvSpPr>
        <p:spPr>
          <a:xfrm rot="8290676">
            <a:off x="2586422" y="2280824"/>
            <a:ext cx="169701" cy="61715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984C39FA-50A4-1607-1702-D4153399CA13}"/>
              </a:ext>
            </a:extLst>
          </p:cNvPr>
          <p:cNvSpPr/>
          <p:nvPr/>
        </p:nvSpPr>
        <p:spPr>
          <a:xfrm rot="1851850">
            <a:off x="2744380" y="3148772"/>
            <a:ext cx="164069" cy="34029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2FFA305-4C43-C295-BCE7-EFBB7C25594D}"/>
              </a:ext>
            </a:extLst>
          </p:cNvPr>
          <p:cNvSpPr/>
          <p:nvPr/>
        </p:nvSpPr>
        <p:spPr>
          <a:xfrm rot="3923288">
            <a:off x="4317930" y="3007322"/>
            <a:ext cx="165641" cy="35070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1B4834E-7455-7740-C1D0-A65BD18B817D}"/>
              </a:ext>
            </a:extLst>
          </p:cNvPr>
          <p:cNvSpPr/>
          <p:nvPr/>
        </p:nvSpPr>
        <p:spPr>
          <a:xfrm rot="19586476">
            <a:off x="4868398" y="3174659"/>
            <a:ext cx="187948" cy="35822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6F387FBC-9CF6-69AF-8F1F-1CE3E562A9AA}"/>
              </a:ext>
            </a:extLst>
          </p:cNvPr>
          <p:cNvSpPr/>
          <p:nvPr/>
        </p:nvSpPr>
        <p:spPr>
          <a:xfrm rot="6643278">
            <a:off x="4810055" y="3993008"/>
            <a:ext cx="126754" cy="7490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6AD3D9CB-517B-0A7C-7D1E-00E7392E5984}"/>
              </a:ext>
            </a:extLst>
          </p:cNvPr>
          <p:cNvSpPr/>
          <p:nvPr/>
        </p:nvSpPr>
        <p:spPr>
          <a:xfrm rot="3655243">
            <a:off x="4832841" y="4361164"/>
            <a:ext cx="138453" cy="81114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B6736777-C543-5FD9-005A-6DE54E35471C}"/>
              </a:ext>
            </a:extLst>
          </p:cNvPr>
          <p:cNvCxnSpPr>
            <a:stCxn id="279" idx="0"/>
          </p:cNvCxnSpPr>
          <p:nvPr/>
        </p:nvCxnSpPr>
        <p:spPr>
          <a:xfrm rot="5400000" flipH="1" flipV="1">
            <a:off x="3234553" y="1592882"/>
            <a:ext cx="1025774" cy="1473547"/>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9" name="Rounded Rectangle 298">
            <a:extLst>
              <a:ext uri="{FF2B5EF4-FFF2-40B4-BE49-F238E27FC236}">
                <a16:creationId xmlns:a16="http://schemas.microsoft.com/office/drawing/2014/main" id="{6900F295-AF5E-65F0-D7FD-63302C9012B0}"/>
              </a:ext>
            </a:extLst>
          </p:cNvPr>
          <p:cNvSpPr/>
          <p:nvPr/>
        </p:nvSpPr>
        <p:spPr>
          <a:xfrm>
            <a:off x="4491035" y="1586888"/>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LUBBOCK</a:t>
            </a:r>
          </a:p>
        </p:txBody>
      </p:sp>
      <p:cxnSp>
        <p:nvCxnSpPr>
          <p:cNvPr id="300" name="Elbow Connector 299">
            <a:extLst>
              <a:ext uri="{FF2B5EF4-FFF2-40B4-BE49-F238E27FC236}">
                <a16:creationId xmlns:a16="http://schemas.microsoft.com/office/drawing/2014/main" id="{A47D0B82-B362-5175-B64E-B251F2725975}"/>
              </a:ext>
            </a:extLst>
          </p:cNvPr>
          <p:cNvCxnSpPr>
            <a:cxnSpLocks/>
            <a:stCxn id="278" idx="0"/>
          </p:cNvCxnSpPr>
          <p:nvPr/>
        </p:nvCxnSpPr>
        <p:spPr>
          <a:xfrm rot="5400000" flipH="1" flipV="1">
            <a:off x="5275114" y="1896858"/>
            <a:ext cx="467928" cy="1503266"/>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7" name="Rounded Rectangle 306">
            <a:extLst>
              <a:ext uri="{FF2B5EF4-FFF2-40B4-BE49-F238E27FC236}">
                <a16:creationId xmlns:a16="http://schemas.microsoft.com/office/drawing/2014/main" id="{3BE2A1E2-AB20-32D4-B333-647501FC46C9}"/>
              </a:ext>
            </a:extLst>
          </p:cNvPr>
          <p:cNvSpPr/>
          <p:nvPr/>
        </p:nvSpPr>
        <p:spPr>
          <a:xfrm>
            <a:off x="6267533" y="2184647"/>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DALLAS</a:t>
            </a:r>
          </a:p>
        </p:txBody>
      </p:sp>
      <p:cxnSp>
        <p:nvCxnSpPr>
          <p:cNvPr id="309" name="Elbow Connector 308">
            <a:extLst>
              <a:ext uri="{FF2B5EF4-FFF2-40B4-BE49-F238E27FC236}">
                <a16:creationId xmlns:a16="http://schemas.microsoft.com/office/drawing/2014/main" id="{C52970A8-E3A8-4805-54BE-84AE8ADDB328}"/>
              </a:ext>
            </a:extLst>
          </p:cNvPr>
          <p:cNvCxnSpPr>
            <a:cxnSpLocks/>
            <a:stCxn id="277" idx="3"/>
            <a:endCxn id="310" idx="1"/>
          </p:cNvCxnSpPr>
          <p:nvPr/>
        </p:nvCxnSpPr>
        <p:spPr>
          <a:xfrm flipV="1">
            <a:off x="5610774" y="3500676"/>
            <a:ext cx="699967" cy="1006564"/>
          </a:xfrm>
          <a:prstGeom prst="bentConnector3">
            <a:avLst>
              <a:gd name="adj1" fmla="val 50000"/>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0" name="Rounded Rectangle 309">
            <a:extLst>
              <a:ext uri="{FF2B5EF4-FFF2-40B4-BE49-F238E27FC236}">
                <a16:creationId xmlns:a16="http://schemas.microsoft.com/office/drawing/2014/main" id="{2E313324-4FFD-688F-F5EB-80BF87D89162}"/>
              </a:ext>
            </a:extLst>
          </p:cNvPr>
          <p:cNvSpPr/>
          <p:nvPr/>
        </p:nvSpPr>
        <p:spPr>
          <a:xfrm>
            <a:off x="6310741" y="3270815"/>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HOUSTON</a:t>
            </a:r>
          </a:p>
        </p:txBody>
      </p:sp>
    </p:spTree>
    <p:extLst>
      <p:ext uri="{BB962C8B-B14F-4D97-AF65-F5344CB8AC3E}">
        <p14:creationId xmlns:p14="http://schemas.microsoft.com/office/powerpoint/2010/main" val="311902571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5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5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5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5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500"/>
                                        <p:tgtEl>
                                          <p:spTgt spid="10"/>
                                        </p:tgtEl>
                                      </p:cBhvr>
                                    </p:animEffect>
                                  </p:childTnLst>
                                </p:cTn>
                              </p:par>
                              <p:par>
                                <p:cTn id="26" presetID="1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ppt_y</p:attrName>
                                        </p:attrNameLst>
                                      </p:cBhvr>
                                      <p:tavLst>
                                        <p:tav tm="0">
                                          <p:val>
                                            <p:strVal val="#ppt_y+#ppt_h*1.125000"/>
                                          </p:val>
                                        </p:tav>
                                        <p:tav tm="100000">
                                          <p:val>
                                            <p:strVal val="#ppt_y"/>
                                          </p:val>
                                        </p:tav>
                                      </p:tavLst>
                                    </p:anim>
                                    <p:animEffect transition="in" filter="wipe(up)">
                                      <p:cBhvr>
                                        <p:cTn id="29" dur="500"/>
                                        <p:tgtEl>
                                          <p:spTgt spid="1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99"/>
                                        </p:tgtEl>
                                        <p:attrNameLst>
                                          <p:attrName>style.visibility</p:attrName>
                                        </p:attrNameLst>
                                      </p:cBhvr>
                                      <p:to>
                                        <p:strVal val="visible"/>
                                      </p:to>
                                    </p:set>
                                    <p:anim calcmode="lin" valueType="num">
                                      <p:cBhvr additive="base">
                                        <p:cTn id="32" dur="500"/>
                                        <p:tgtEl>
                                          <p:spTgt spid="299"/>
                                        </p:tgtEl>
                                        <p:attrNameLst>
                                          <p:attrName>ppt_y</p:attrName>
                                        </p:attrNameLst>
                                      </p:cBhvr>
                                      <p:tavLst>
                                        <p:tav tm="0">
                                          <p:val>
                                            <p:strVal val="#ppt_y+#ppt_h*1.125000"/>
                                          </p:val>
                                        </p:tav>
                                        <p:tav tm="100000">
                                          <p:val>
                                            <p:strVal val="#ppt_y"/>
                                          </p:val>
                                        </p:tav>
                                      </p:tavLst>
                                    </p:anim>
                                    <p:animEffect transition="in" filter="wipe(up)">
                                      <p:cBhvr>
                                        <p:cTn id="33" dur="500"/>
                                        <p:tgtEl>
                                          <p:spTgt spid="299"/>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307"/>
                                        </p:tgtEl>
                                        <p:attrNameLst>
                                          <p:attrName>style.visibility</p:attrName>
                                        </p:attrNameLst>
                                      </p:cBhvr>
                                      <p:to>
                                        <p:strVal val="visible"/>
                                      </p:to>
                                    </p:set>
                                    <p:anim calcmode="lin" valueType="num">
                                      <p:cBhvr additive="base">
                                        <p:cTn id="36" dur="500"/>
                                        <p:tgtEl>
                                          <p:spTgt spid="307"/>
                                        </p:tgtEl>
                                        <p:attrNameLst>
                                          <p:attrName>ppt_y</p:attrName>
                                        </p:attrNameLst>
                                      </p:cBhvr>
                                      <p:tavLst>
                                        <p:tav tm="0">
                                          <p:val>
                                            <p:strVal val="#ppt_y+#ppt_h*1.125000"/>
                                          </p:val>
                                        </p:tav>
                                        <p:tav tm="100000">
                                          <p:val>
                                            <p:strVal val="#ppt_y"/>
                                          </p:val>
                                        </p:tav>
                                      </p:tavLst>
                                    </p:anim>
                                    <p:animEffect transition="in" filter="wipe(up)">
                                      <p:cBhvr>
                                        <p:cTn id="37" dur="500"/>
                                        <p:tgtEl>
                                          <p:spTgt spid="307"/>
                                        </p:tgtEl>
                                      </p:cBhvr>
                                    </p:animEffect>
                                  </p:childTnLst>
                                </p:cTn>
                              </p:par>
                              <p:par>
                                <p:cTn id="38" presetID="12" presetClass="entr" presetSubtype="4" fill="hold" nodeType="withEffect">
                                  <p:stCondLst>
                                    <p:cond delay="0"/>
                                  </p:stCondLst>
                                  <p:childTnLst>
                                    <p:set>
                                      <p:cBhvr>
                                        <p:cTn id="39" dur="1" fill="hold">
                                          <p:stCondLst>
                                            <p:cond delay="0"/>
                                          </p:stCondLst>
                                        </p:cTn>
                                        <p:tgtEl>
                                          <p:spTgt spid="300"/>
                                        </p:tgtEl>
                                        <p:attrNameLst>
                                          <p:attrName>style.visibility</p:attrName>
                                        </p:attrNameLst>
                                      </p:cBhvr>
                                      <p:to>
                                        <p:strVal val="visible"/>
                                      </p:to>
                                    </p:set>
                                    <p:anim calcmode="lin" valueType="num">
                                      <p:cBhvr additive="base">
                                        <p:cTn id="40" dur="500"/>
                                        <p:tgtEl>
                                          <p:spTgt spid="300"/>
                                        </p:tgtEl>
                                        <p:attrNameLst>
                                          <p:attrName>ppt_y</p:attrName>
                                        </p:attrNameLst>
                                      </p:cBhvr>
                                      <p:tavLst>
                                        <p:tav tm="0">
                                          <p:val>
                                            <p:strVal val="#ppt_y+#ppt_h*1.125000"/>
                                          </p:val>
                                        </p:tav>
                                        <p:tav tm="100000">
                                          <p:val>
                                            <p:strVal val="#ppt_y"/>
                                          </p:val>
                                        </p:tav>
                                      </p:tavLst>
                                    </p:anim>
                                    <p:animEffect transition="in" filter="wipe(up)">
                                      <p:cBhvr>
                                        <p:cTn id="41" dur="500"/>
                                        <p:tgtEl>
                                          <p:spTgt spid="300"/>
                                        </p:tgtEl>
                                      </p:cBhvr>
                                    </p:animEffect>
                                  </p:childTnLst>
                                </p:cTn>
                              </p:par>
                              <p:par>
                                <p:cTn id="42" presetID="12" presetClass="entr" presetSubtype="4" fill="hold" nodeType="withEffect">
                                  <p:stCondLst>
                                    <p:cond delay="0"/>
                                  </p:stCondLst>
                                  <p:childTnLst>
                                    <p:set>
                                      <p:cBhvr>
                                        <p:cTn id="43" dur="1" fill="hold">
                                          <p:stCondLst>
                                            <p:cond delay="0"/>
                                          </p:stCondLst>
                                        </p:cTn>
                                        <p:tgtEl>
                                          <p:spTgt spid="309"/>
                                        </p:tgtEl>
                                        <p:attrNameLst>
                                          <p:attrName>style.visibility</p:attrName>
                                        </p:attrNameLst>
                                      </p:cBhvr>
                                      <p:to>
                                        <p:strVal val="visible"/>
                                      </p:to>
                                    </p:set>
                                    <p:anim calcmode="lin" valueType="num">
                                      <p:cBhvr additive="base">
                                        <p:cTn id="44" dur="500"/>
                                        <p:tgtEl>
                                          <p:spTgt spid="309"/>
                                        </p:tgtEl>
                                        <p:attrNameLst>
                                          <p:attrName>ppt_y</p:attrName>
                                        </p:attrNameLst>
                                      </p:cBhvr>
                                      <p:tavLst>
                                        <p:tav tm="0">
                                          <p:val>
                                            <p:strVal val="#ppt_y+#ppt_h*1.125000"/>
                                          </p:val>
                                        </p:tav>
                                        <p:tav tm="100000">
                                          <p:val>
                                            <p:strVal val="#ppt_y"/>
                                          </p:val>
                                        </p:tav>
                                      </p:tavLst>
                                    </p:anim>
                                    <p:animEffect transition="in" filter="wipe(up)">
                                      <p:cBhvr>
                                        <p:cTn id="45" dur="500"/>
                                        <p:tgtEl>
                                          <p:spTgt spid="30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310"/>
                                        </p:tgtEl>
                                        <p:attrNameLst>
                                          <p:attrName>style.visibility</p:attrName>
                                        </p:attrNameLst>
                                      </p:cBhvr>
                                      <p:to>
                                        <p:strVal val="visible"/>
                                      </p:to>
                                    </p:set>
                                    <p:anim calcmode="lin" valueType="num">
                                      <p:cBhvr additive="base">
                                        <p:cTn id="48" dur="500"/>
                                        <p:tgtEl>
                                          <p:spTgt spid="310"/>
                                        </p:tgtEl>
                                        <p:attrNameLst>
                                          <p:attrName>ppt_y</p:attrName>
                                        </p:attrNameLst>
                                      </p:cBhvr>
                                      <p:tavLst>
                                        <p:tav tm="0">
                                          <p:val>
                                            <p:strVal val="#ppt_y+#ppt_h*1.125000"/>
                                          </p:val>
                                        </p:tav>
                                        <p:tav tm="100000">
                                          <p:val>
                                            <p:strVal val="#ppt_y"/>
                                          </p:val>
                                        </p:tav>
                                      </p:tavLst>
                                    </p:anim>
                                    <p:animEffect transition="in" filter="wipe(up)">
                                      <p:cBhvr>
                                        <p:cTn id="49"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299" grpId="0" animBg="1"/>
      <p:bldP spid="307" grpId="0" animBg="1"/>
      <p:bldP spid="3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453656" y="493545"/>
            <a:ext cx="11738344"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ESTIMATED MARKET SIZE AND TARGET MARKET</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310253" y="1907517"/>
            <a:ext cx="10025149" cy="3600021"/>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Population of people between the age of 18-45 in targeted areas (TAM): 5 million</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Market penetration : 1%</a:t>
            </a:r>
          </a:p>
          <a:p>
            <a:pPr>
              <a:lnSpc>
                <a:spcPct val="110000"/>
              </a:lnSpc>
            </a:pPr>
            <a:r>
              <a:rPr lang="en-US" sz="2800" b="1">
                <a:solidFill>
                  <a:schemeClr val="bg1"/>
                </a:solidFill>
                <a:latin typeface="Circular Std Black" panose="020B0A04020101010102" pitchFamily="34" charset="77"/>
              </a:rPr>
              <a:t>Serviceable Available Market : 50,000 subscribers (Split over 5 Quarters)</a:t>
            </a:r>
            <a:endParaRPr lang="en-IN" sz="2800" b="1">
              <a:solidFill>
                <a:schemeClr val="bg1"/>
              </a:solidFill>
              <a:latin typeface="Circular Std Black" panose="020B0A04020101010102" pitchFamily="34" charset="77"/>
            </a:endParaRP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Tree>
    <p:extLst>
      <p:ext uri="{BB962C8B-B14F-4D97-AF65-F5344CB8AC3E}">
        <p14:creationId xmlns:p14="http://schemas.microsoft.com/office/powerpoint/2010/main" val="1439661314"/>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21CC3E7-076A-EAE1-3593-74FBC76DF20E}"/>
              </a:ext>
            </a:extLst>
          </p:cNvPr>
          <p:cNvSpPr txBox="1"/>
          <p:nvPr/>
        </p:nvSpPr>
        <p:spPr>
          <a:xfrm>
            <a:off x="948304" y="553510"/>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BUSINESS MODEL</a:t>
            </a:r>
            <a:endParaRPr lang="en-BE" sz="4000" b="1">
              <a:solidFill>
                <a:srgbClr val="00B050"/>
              </a:solidFill>
              <a:latin typeface="Circular Std Black" panose="020B0A04020101010102" pitchFamily="34" charset="77"/>
              <a:cs typeface="Circular Std Black" panose="020B0A04020101010102" pitchFamily="34" charset="77"/>
            </a:endParaRPr>
          </a:p>
        </p:txBody>
      </p:sp>
      <p:grpSp>
        <p:nvGrpSpPr>
          <p:cNvPr id="30" name="Group 29">
            <a:extLst>
              <a:ext uri="{FF2B5EF4-FFF2-40B4-BE49-F238E27FC236}">
                <a16:creationId xmlns:a16="http://schemas.microsoft.com/office/drawing/2014/main" id="{C2C7DF8B-70A6-A64E-0288-07FE2C583B07}"/>
              </a:ext>
            </a:extLst>
          </p:cNvPr>
          <p:cNvGrpSpPr/>
          <p:nvPr/>
        </p:nvGrpSpPr>
        <p:grpSpPr>
          <a:xfrm>
            <a:off x="7079253" y="2244435"/>
            <a:ext cx="1998733" cy="3002145"/>
            <a:chOff x="6357866" y="1927927"/>
            <a:chExt cx="1998733" cy="3002145"/>
          </a:xfrm>
        </p:grpSpPr>
        <p:sp>
          <p:nvSpPr>
            <p:cNvPr id="33" name="Rounded Rectangle 32">
              <a:extLst>
                <a:ext uri="{FF2B5EF4-FFF2-40B4-BE49-F238E27FC236}">
                  <a16:creationId xmlns:a16="http://schemas.microsoft.com/office/drawing/2014/main" id="{59F1BDF5-E865-F279-1E75-136CFA436DB0}"/>
                </a:ext>
              </a:extLst>
            </p:cNvPr>
            <p:cNvSpPr/>
            <p:nvPr/>
          </p:nvSpPr>
          <p:spPr>
            <a:xfrm>
              <a:off x="6357867" y="1927927"/>
              <a:ext cx="1998732" cy="3002145"/>
            </a:xfrm>
            <a:prstGeom prst="roundRect">
              <a:avLst/>
            </a:prstGeom>
            <a:gradFill>
              <a:gsLst>
                <a:gs pos="0">
                  <a:schemeClr val="bg1"/>
                </a:gs>
                <a:gs pos="95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315BE40F-001A-27A3-2F10-B4776862D077}"/>
                </a:ext>
              </a:extLst>
            </p:cNvPr>
            <p:cNvSpPr txBox="1"/>
            <p:nvPr/>
          </p:nvSpPr>
          <p:spPr>
            <a:xfrm>
              <a:off x="6357866" y="2244437"/>
              <a:ext cx="1998732" cy="369332"/>
            </a:xfrm>
            <a:prstGeom prst="rect">
              <a:avLst/>
            </a:prstGeom>
            <a:noFill/>
          </p:spPr>
          <p:txBody>
            <a:bodyPr wrap="square" rtlCol="0">
              <a:spAutoFit/>
            </a:bodyPr>
            <a:lstStyle/>
            <a:p>
              <a:pPr algn="ctr"/>
              <a:r>
                <a:rPr lang="en-US">
                  <a:solidFill>
                    <a:srgbClr val="00B050"/>
                  </a:solidFill>
                  <a:latin typeface="Circular Std Black" panose="020B0A04020101010102" pitchFamily="34" charset="77"/>
                  <a:cs typeface="Circular Std Black" panose="020B0A04020101010102" pitchFamily="34" charset="77"/>
                </a:rPr>
                <a:t>ORGANIZATION</a:t>
              </a:r>
              <a:endParaRPr lang="en-BE">
                <a:solidFill>
                  <a:srgbClr val="00B050"/>
                </a:solidFill>
                <a:latin typeface="Circular Std Black" panose="020B0A04020101010102" pitchFamily="34" charset="77"/>
                <a:cs typeface="Circular Std Black" panose="020B0A04020101010102" pitchFamily="34" charset="77"/>
              </a:endParaRPr>
            </a:p>
          </p:txBody>
        </p:sp>
        <p:sp>
          <p:nvSpPr>
            <p:cNvPr id="35" name="TextBox 34">
              <a:extLst>
                <a:ext uri="{FF2B5EF4-FFF2-40B4-BE49-F238E27FC236}">
                  <a16:creationId xmlns:a16="http://schemas.microsoft.com/office/drawing/2014/main" id="{DAA4219F-59E4-92A1-674C-7EC1AB8D09E4}"/>
                </a:ext>
              </a:extLst>
            </p:cNvPr>
            <p:cNvSpPr txBox="1"/>
            <p:nvPr/>
          </p:nvSpPr>
          <p:spPr>
            <a:xfrm>
              <a:off x="6590613" y="3596808"/>
              <a:ext cx="1533237" cy="1200329"/>
            </a:xfrm>
            <a:prstGeom prst="rect">
              <a:avLst/>
            </a:prstGeom>
            <a:noFill/>
          </p:spPr>
          <p:txBody>
            <a:bodyPr wrap="square" rtlCol="0">
              <a:spAutoFit/>
            </a:bodyPr>
            <a:lstStyle/>
            <a:p>
              <a:pPr algn="ctr"/>
              <a:r>
                <a:rPr lang="en-BE" sz="3200" b="1">
                  <a:latin typeface="Circular Std Black" panose="020B0A04020101010102" pitchFamily="34" charset="77"/>
                  <a:cs typeface="Circular Std Black" panose="020B0A04020101010102" pitchFamily="34" charset="77"/>
                </a:rPr>
                <a:t>$</a:t>
              </a:r>
              <a:r>
                <a:rPr lang="en-US" sz="3200" b="1">
                  <a:latin typeface="Circular Std Black" panose="020B0A04020101010102" pitchFamily="34" charset="77"/>
                  <a:cs typeface="Circular Std Black" panose="020B0A04020101010102" pitchFamily="34" charset="77"/>
                </a:rPr>
                <a:t>9.99</a:t>
              </a:r>
            </a:p>
            <a:p>
              <a:pPr algn="ctr"/>
              <a:r>
                <a:rPr lang="en-US" sz="2000" b="1">
                  <a:latin typeface="Circular Std Black" panose="020B0A04020101010102" pitchFamily="34" charset="77"/>
                  <a:cs typeface="Circular Std Black" panose="020B0A04020101010102" pitchFamily="34" charset="77"/>
                </a:rPr>
                <a:t>Per Mealkit</a:t>
              </a:r>
              <a:endParaRPr lang="en-BE" sz="2000" b="1">
                <a:latin typeface="Circular Std Black" panose="020B0A04020101010102" pitchFamily="34" charset="77"/>
                <a:cs typeface="Circular Std Black" panose="020B0A04020101010102" pitchFamily="34" charset="77"/>
              </a:endParaRPr>
            </a:p>
          </p:txBody>
        </p:sp>
      </p:grpSp>
      <p:grpSp>
        <p:nvGrpSpPr>
          <p:cNvPr id="36" name="Group 35">
            <a:extLst>
              <a:ext uri="{FF2B5EF4-FFF2-40B4-BE49-F238E27FC236}">
                <a16:creationId xmlns:a16="http://schemas.microsoft.com/office/drawing/2014/main" id="{B1FCA948-44A1-D1B0-7A8B-BE3823B6F497}"/>
              </a:ext>
            </a:extLst>
          </p:cNvPr>
          <p:cNvGrpSpPr/>
          <p:nvPr/>
        </p:nvGrpSpPr>
        <p:grpSpPr>
          <a:xfrm>
            <a:off x="3114017" y="2244436"/>
            <a:ext cx="1998732" cy="3002145"/>
            <a:chOff x="1312933" y="1927927"/>
            <a:chExt cx="1998732" cy="3002145"/>
          </a:xfrm>
        </p:grpSpPr>
        <p:sp>
          <p:nvSpPr>
            <p:cNvPr id="37" name="Rounded Rectangle 36">
              <a:extLst>
                <a:ext uri="{FF2B5EF4-FFF2-40B4-BE49-F238E27FC236}">
                  <a16:creationId xmlns:a16="http://schemas.microsoft.com/office/drawing/2014/main" id="{1DF3697D-BF9C-780A-5209-A6B4C0E03DFD}"/>
                </a:ext>
              </a:extLst>
            </p:cNvPr>
            <p:cNvSpPr/>
            <p:nvPr/>
          </p:nvSpPr>
          <p:spPr>
            <a:xfrm>
              <a:off x="1312933" y="1927927"/>
              <a:ext cx="1998732" cy="3002145"/>
            </a:xfrm>
            <a:prstGeom prst="roundRect">
              <a:avLst/>
            </a:prstGeom>
            <a:gradFill>
              <a:gsLst>
                <a:gs pos="26000">
                  <a:srgbClr val="00B050"/>
                </a:gs>
                <a:gs pos="0">
                  <a:srgbClr val="00B050"/>
                </a:gs>
                <a:gs pos="95000">
                  <a:srgbClr val="00B05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TextBox 37">
              <a:extLst>
                <a:ext uri="{FF2B5EF4-FFF2-40B4-BE49-F238E27FC236}">
                  <a16:creationId xmlns:a16="http://schemas.microsoft.com/office/drawing/2014/main" id="{26C45997-10BF-E958-B091-6B356575F6C7}"/>
                </a:ext>
              </a:extLst>
            </p:cNvPr>
            <p:cNvSpPr txBox="1"/>
            <p:nvPr/>
          </p:nvSpPr>
          <p:spPr>
            <a:xfrm>
              <a:off x="1545681" y="2244437"/>
              <a:ext cx="153323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INDIVIDUAL</a:t>
              </a:r>
              <a:endParaRPr lang="en-BE">
                <a:solidFill>
                  <a:schemeClr val="bg1"/>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C1AA4BCB-C7A3-2504-ABDB-A664F3C22204}"/>
                </a:ext>
              </a:extLst>
            </p:cNvPr>
            <p:cNvSpPr txBox="1"/>
            <p:nvPr/>
          </p:nvSpPr>
          <p:spPr>
            <a:xfrm>
              <a:off x="1545681" y="3596808"/>
              <a:ext cx="1533237" cy="1200329"/>
            </a:xfrm>
            <a:prstGeom prst="rect">
              <a:avLst/>
            </a:prstGeom>
            <a:noFill/>
          </p:spPr>
          <p:txBody>
            <a:bodyPr wrap="square" rtlCol="0">
              <a:spAutoFit/>
            </a:bodyPr>
            <a:lstStyle/>
            <a:p>
              <a:pPr algn="ctr"/>
              <a:r>
                <a:rPr lang="en-BE" sz="3200" b="1">
                  <a:solidFill>
                    <a:schemeClr val="bg1"/>
                  </a:solidFill>
                  <a:latin typeface="Circular Std Black" panose="020B0A04020101010102" pitchFamily="34" charset="77"/>
                  <a:cs typeface="Circular Std Black" panose="020B0A04020101010102" pitchFamily="34" charset="77"/>
                </a:rPr>
                <a:t>$</a:t>
              </a:r>
              <a:r>
                <a:rPr lang="en-US" sz="3200" b="1">
                  <a:solidFill>
                    <a:schemeClr val="bg1"/>
                  </a:solidFill>
                  <a:latin typeface="Circular Std Black" panose="020B0A04020101010102" pitchFamily="34" charset="77"/>
                  <a:cs typeface="Circular Std Black" panose="020B0A04020101010102" pitchFamily="34" charset="77"/>
                </a:rPr>
                <a:t>6.59</a:t>
              </a:r>
            </a:p>
            <a:p>
              <a:pPr algn="ctr"/>
              <a:r>
                <a:rPr lang="en-US" sz="2000" b="1">
                  <a:solidFill>
                    <a:schemeClr val="bg1"/>
                  </a:solidFill>
                  <a:latin typeface="Circular Std Black" panose="020B0A04020101010102" pitchFamily="34" charset="77"/>
                  <a:cs typeface="Circular Std Black" panose="020B0A04020101010102" pitchFamily="34" charset="77"/>
                </a:rPr>
                <a:t>Per Mealkit</a:t>
              </a:r>
              <a:endParaRPr lang="en-BE" sz="2000" b="1">
                <a:solidFill>
                  <a:schemeClr val="bg1"/>
                </a:solidFill>
                <a:latin typeface="Circular Std Black" panose="020B0A04020101010102" pitchFamily="34" charset="77"/>
                <a:cs typeface="Circular Std Black" panose="020B0A04020101010102" pitchFamily="34" charset="77"/>
              </a:endParaRPr>
            </a:p>
          </p:txBody>
        </p:sp>
      </p:gr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Tree>
    <p:extLst>
      <p:ext uri="{BB962C8B-B14F-4D97-AF65-F5344CB8AC3E}">
        <p14:creationId xmlns:p14="http://schemas.microsoft.com/office/powerpoint/2010/main" val="1886375822"/>
      </p:ext>
    </p:extLst>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42D0-8FBD-E273-248D-13462A77EC09}"/>
              </a:ext>
            </a:extLst>
          </p:cNvPr>
          <p:cNvSpPr>
            <a:spLocks noGrp="1"/>
          </p:cNvSpPr>
          <p:nvPr>
            <p:ph type="title"/>
          </p:nvPr>
        </p:nvSpPr>
        <p:spPr>
          <a:xfrm>
            <a:off x="190750" y="1917283"/>
            <a:ext cx="4344375" cy="2755347"/>
          </a:xfrm>
        </p:spPr>
        <p:txBody>
          <a:bodyPr>
            <a:normAutofit/>
          </a:bodyPr>
          <a:lstStyle/>
          <a:p>
            <a:pPr algn="ctr"/>
            <a:r>
              <a:rPr lang="en-IN" sz="5400">
                <a:solidFill>
                  <a:srgbClr val="00B050"/>
                </a:solidFill>
                <a:latin typeface="Circular Std Black" panose="020B0A04020101010102" pitchFamily="34" charset="77"/>
                <a:cs typeface="Circular Std Black" panose="020B0A04020101010102" pitchFamily="34" charset="77"/>
              </a:rPr>
              <a:t>PRICING STRATEGY</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7" name="Content Placeholder 4">
            <a:extLst>
              <a:ext uri="{FF2B5EF4-FFF2-40B4-BE49-F238E27FC236}">
                <a16:creationId xmlns:a16="http://schemas.microsoft.com/office/drawing/2014/main" id="{34FD2AB4-8E7D-C815-7016-1A18AD39C557}"/>
              </a:ext>
            </a:extLst>
          </p:cNvPr>
          <p:cNvGraphicFramePr>
            <a:graphicFrameLocks noGrp="1"/>
          </p:cNvGraphicFramePr>
          <p:nvPr>
            <p:ph idx="1"/>
            <p:extLst>
              <p:ext uri="{D42A27DB-BD31-4B8C-83A1-F6EECF244321}">
                <p14:modId xmlns:p14="http://schemas.microsoft.com/office/powerpoint/2010/main" val="233113216"/>
              </p:ext>
            </p:extLst>
          </p:nvPr>
        </p:nvGraphicFramePr>
        <p:xfrm>
          <a:off x="5484139" y="477540"/>
          <a:ext cx="6301601" cy="6034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0940339"/>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34625"/>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EDF3C7-73A7-E77C-E2E2-A3AA942629D3}"/>
              </a:ext>
            </a:extLst>
          </p:cNvPr>
          <p:cNvSpPr txBox="1"/>
          <p:nvPr/>
        </p:nvSpPr>
        <p:spPr>
          <a:xfrm>
            <a:off x="948304" y="173437"/>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COST STRUCTURE</a:t>
            </a:r>
            <a:endParaRPr lang="en-BE" sz="4000" b="1">
              <a:solidFill>
                <a:srgbClr val="00B050"/>
              </a:solidFill>
              <a:latin typeface="Circular Std Black" panose="020B0A04020101010102" pitchFamily="34" charset="77"/>
              <a:cs typeface="Circular Std Black" panose="020B0A04020101010102" pitchFamily="34" charset="77"/>
            </a:endParaRPr>
          </a:p>
        </p:txBody>
      </p:sp>
      <p:pic>
        <p:nvPicPr>
          <p:cNvPr id="13" name="Graphic 12" descr="Users with solid fill">
            <a:extLst>
              <a:ext uri="{FF2B5EF4-FFF2-40B4-BE49-F238E27FC236}">
                <a16:creationId xmlns:a16="http://schemas.microsoft.com/office/drawing/2014/main" id="{9D2D366E-A652-2792-1F6F-26BC588AA3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14" name="Graphic 13" descr="User with solid fill">
            <a:extLst>
              <a:ext uri="{FF2B5EF4-FFF2-40B4-BE49-F238E27FC236}">
                <a16:creationId xmlns:a16="http://schemas.microsoft.com/office/drawing/2014/main" id="{A60496A8-EA40-5504-7F85-6B73B74A82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graphicFrame>
        <p:nvGraphicFramePr>
          <p:cNvPr id="7" name="Table 6">
            <a:extLst>
              <a:ext uri="{FF2B5EF4-FFF2-40B4-BE49-F238E27FC236}">
                <a16:creationId xmlns:a16="http://schemas.microsoft.com/office/drawing/2014/main" id="{BF7C008E-BE8D-9CF6-CDC6-41F119D7F3C3}"/>
              </a:ext>
            </a:extLst>
          </p:cNvPr>
          <p:cNvGraphicFramePr>
            <a:graphicFrameLocks noGrp="1"/>
          </p:cNvGraphicFramePr>
          <p:nvPr>
            <p:extLst>
              <p:ext uri="{D42A27DB-BD31-4B8C-83A1-F6EECF244321}">
                <p14:modId xmlns:p14="http://schemas.microsoft.com/office/powerpoint/2010/main" val="3773844553"/>
              </p:ext>
            </p:extLst>
          </p:nvPr>
        </p:nvGraphicFramePr>
        <p:xfrm>
          <a:off x="167105" y="1189385"/>
          <a:ext cx="5331327" cy="5493682"/>
        </p:xfrm>
        <a:graphic>
          <a:graphicData uri="http://schemas.openxmlformats.org/drawingml/2006/table">
            <a:tbl>
              <a:tblPr firstRow="1" bandRow="1">
                <a:tableStyleId>{F5AB1C69-6EDB-4FF4-983F-18BD219EF322}</a:tableStyleId>
              </a:tblPr>
              <a:tblGrid>
                <a:gridCol w="1777109">
                  <a:extLst>
                    <a:ext uri="{9D8B030D-6E8A-4147-A177-3AD203B41FA5}">
                      <a16:colId xmlns:a16="http://schemas.microsoft.com/office/drawing/2014/main" val="1680305679"/>
                    </a:ext>
                  </a:extLst>
                </a:gridCol>
                <a:gridCol w="1777109">
                  <a:extLst>
                    <a:ext uri="{9D8B030D-6E8A-4147-A177-3AD203B41FA5}">
                      <a16:colId xmlns:a16="http://schemas.microsoft.com/office/drawing/2014/main" val="3220803171"/>
                    </a:ext>
                  </a:extLst>
                </a:gridCol>
                <a:gridCol w="1777109">
                  <a:extLst>
                    <a:ext uri="{9D8B030D-6E8A-4147-A177-3AD203B41FA5}">
                      <a16:colId xmlns:a16="http://schemas.microsoft.com/office/drawing/2014/main" val="1455737824"/>
                    </a:ext>
                  </a:extLst>
                </a:gridCol>
              </a:tblGrid>
              <a:tr h="61243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Employee Salary cost </a:t>
                      </a:r>
                    </a:p>
                  </a:txBody>
                  <a:tcPr anchor="ctr"/>
                </a:tc>
                <a:tc>
                  <a:txBody>
                    <a:bodyPr/>
                    <a:lstStyle/>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Annual Cost 2024</a:t>
                      </a:r>
                    </a:p>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marL="9525" marR="9525" marT="9525" marB="0" anchor="ctr"/>
                </a:tc>
                <a:tc>
                  <a:txBody>
                    <a:bodyPr/>
                    <a:lstStyle/>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Annual Cost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anchor="ctr"/>
                </a:tc>
                <a:extLst>
                  <a:ext uri="{0D108BD9-81ED-4DB2-BD59-A6C34878D82A}">
                    <a16:rowId xmlns:a16="http://schemas.microsoft.com/office/drawing/2014/main" val="2694519907"/>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Technical Team (Offshored to India)</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endParaRPr lang="en-US"/>
                    </a:p>
                  </a:txBody>
                  <a:tcPr/>
                </a:tc>
                <a:extLst>
                  <a:ext uri="{0D108BD9-81ED-4DB2-BD59-A6C34878D82A}">
                    <a16:rowId xmlns:a16="http://schemas.microsoft.com/office/drawing/2014/main" val="2023055930"/>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Software Engineers (x3)</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$60,000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$40,000</a:t>
                      </a:r>
                    </a:p>
                  </a:txBody>
                  <a:tcPr anchor="ctr"/>
                </a:tc>
                <a:extLst>
                  <a:ext uri="{0D108BD9-81ED-4DB2-BD59-A6C34878D82A}">
                    <a16:rowId xmlns:a16="http://schemas.microsoft.com/office/drawing/2014/main" val="2335708457"/>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Data Engineer</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2342627710"/>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DevOps Engineer</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2397308338"/>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Dallas-Based Technical Role</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marL="0" algn="ctr" defTabSz="914400" rtl="0" eaLnBrk="1" fontAlgn="b" latinLnBrk="0" hangingPunct="1"/>
                      <a:endParaRPr lang="en-US" sz="1100" b="0" i="0" u="none" strike="noStrike" kern="1200">
                        <a:solidFill>
                          <a:srgbClr val="000000"/>
                        </a:solidFill>
                        <a:effectLst/>
                        <a:latin typeface="Circular Std Black" panose="020B0A04020101010102" pitchFamily="34" charset="77"/>
                        <a:ea typeface="+mn-ea"/>
                      </a:endParaRPr>
                    </a:p>
                  </a:txBody>
                  <a:tcPr anchor="ctr"/>
                </a:tc>
                <a:extLst>
                  <a:ext uri="{0D108BD9-81ED-4DB2-BD59-A6C34878D82A}">
                    <a16:rowId xmlns:a16="http://schemas.microsoft.com/office/drawing/2014/main" val="4139308094"/>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AI architect</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$110,000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$75,000</a:t>
                      </a:r>
                    </a:p>
                  </a:txBody>
                  <a:tcPr anchor="ctr"/>
                </a:tc>
                <a:extLst>
                  <a:ext uri="{0D108BD9-81ED-4DB2-BD59-A6C34878D82A}">
                    <a16:rowId xmlns:a16="http://schemas.microsoft.com/office/drawing/2014/main" val="3309082082"/>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Support Team (Offshored to India)</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marL="0" algn="ctr" defTabSz="914400" rtl="0" eaLnBrk="1" fontAlgn="b" latinLnBrk="0" hangingPunct="1"/>
                      <a:endParaRPr lang="en-US" sz="1100" b="0" i="0" u="none" strike="noStrike" kern="1200">
                        <a:solidFill>
                          <a:srgbClr val="000000"/>
                        </a:solidFill>
                        <a:effectLst/>
                        <a:latin typeface="Circular Std Black" panose="020B0A04020101010102" pitchFamily="34" charset="77"/>
                        <a:ea typeface="+mn-ea"/>
                      </a:endParaRPr>
                    </a:p>
                  </a:txBody>
                  <a:tcPr/>
                </a:tc>
                <a:extLst>
                  <a:ext uri="{0D108BD9-81ED-4DB2-BD59-A6C34878D82A}">
                    <a16:rowId xmlns:a16="http://schemas.microsoft.com/office/drawing/2014/main" val="4240027437"/>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Customer Service Representatives</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$7,000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3618480394"/>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IT Support</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$7,000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384130383"/>
                  </a:ext>
                </a:extLst>
              </a:tr>
              <a:tr h="43230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Local Operational Team &amp; Delivery personnel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$150,000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cs typeface="+mn-cs"/>
                        </a:rPr>
                        <a:t>$700,000</a:t>
                      </a:r>
                    </a:p>
                  </a:txBody>
                  <a:tcPr anchor="ctr"/>
                </a:tc>
                <a:extLst>
                  <a:ext uri="{0D108BD9-81ED-4DB2-BD59-A6C34878D82A}">
                    <a16:rowId xmlns:a16="http://schemas.microsoft.com/office/drawing/2014/main" val="798686318"/>
                  </a:ext>
                </a:extLst>
              </a:tr>
              <a:tr h="43230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Estimated total</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$344,000</a:t>
                      </a:r>
                    </a:p>
                  </a:txBody>
                  <a:tcPr marL="9525" marR="9525" marT="9525" marB="0" anchor="ctr"/>
                </a:tc>
                <a:tc>
                  <a:txBody>
                    <a:bodyPr/>
                    <a:lstStyle/>
                    <a:p>
                      <a:pPr marL="0" algn="ctr" defTabSz="914400" rtl="0" eaLnBrk="1" fontAlgn="b" latinLnBrk="0" hangingPunct="1"/>
                      <a:r>
                        <a:rPr lang="en-US" sz="1200" b="1" i="0" u="none" strike="noStrike" kern="1200">
                          <a:solidFill>
                            <a:srgbClr val="000000"/>
                          </a:solidFill>
                          <a:effectLst/>
                          <a:latin typeface="Circular Std Black" panose="020B0A04020101010102" pitchFamily="34" charset="77"/>
                          <a:ea typeface="+mn-ea"/>
                        </a:rPr>
                        <a:t>$925,000</a:t>
                      </a:r>
                    </a:p>
                  </a:txBody>
                  <a:tcPr anchor="ctr"/>
                </a:tc>
                <a:extLst>
                  <a:ext uri="{0D108BD9-81ED-4DB2-BD59-A6C34878D82A}">
                    <a16:rowId xmlns:a16="http://schemas.microsoft.com/office/drawing/2014/main" val="3998009083"/>
                  </a:ext>
                </a:extLst>
              </a:tr>
            </a:tbl>
          </a:graphicData>
        </a:graphic>
      </p:graphicFrame>
      <p:graphicFrame>
        <p:nvGraphicFramePr>
          <p:cNvPr id="8" name="Table 7">
            <a:extLst>
              <a:ext uri="{FF2B5EF4-FFF2-40B4-BE49-F238E27FC236}">
                <a16:creationId xmlns:a16="http://schemas.microsoft.com/office/drawing/2014/main" id="{69965FAA-D2A4-1A13-2AF2-DD24651E9909}"/>
              </a:ext>
            </a:extLst>
          </p:cNvPr>
          <p:cNvGraphicFramePr>
            <a:graphicFrameLocks noGrp="1"/>
          </p:cNvGraphicFramePr>
          <p:nvPr>
            <p:extLst>
              <p:ext uri="{D42A27DB-BD31-4B8C-83A1-F6EECF244321}">
                <p14:modId xmlns:p14="http://schemas.microsoft.com/office/powerpoint/2010/main" val="3991335031"/>
              </p:ext>
            </p:extLst>
          </p:nvPr>
        </p:nvGraphicFramePr>
        <p:xfrm>
          <a:off x="5775157" y="1189277"/>
          <a:ext cx="6249737" cy="5367826"/>
        </p:xfrm>
        <a:graphic>
          <a:graphicData uri="http://schemas.openxmlformats.org/drawingml/2006/table">
            <a:tbl>
              <a:tblPr firstRow="1" bandRow="1">
                <a:tableStyleId>{F5AB1C69-6EDB-4FF4-983F-18BD219EF322}</a:tableStyleId>
              </a:tblPr>
              <a:tblGrid>
                <a:gridCol w="3113470">
                  <a:extLst>
                    <a:ext uri="{9D8B030D-6E8A-4147-A177-3AD203B41FA5}">
                      <a16:colId xmlns:a16="http://schemas.microsoft.com/office/drawing/2014/main" val="2790975007"/>
                    </a:ext>
                  </a:extLst>
                </a:gridCol>
                <a:gridCol w="3136267">
                  <a:extLst>
                    <a:ext uri="{9D8B030D-6E8A-4147-A177-3AD203B41FA5}">
                      <a16:colId xmlns:a16="http://schemas.microsoft.com/office/drawing/2014/main" val="335984817"/>
                    </a:ext>
                  </a:extLst>
                </a:gridCol>
              </a:tblGrid>
              <a:tr h="584598">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Category</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Q4 2024-Q4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marL="9525" marR="9525" marT="9525" marB="0" anchor="ctr"/>
                </a:tc>
                <a:extLst>
                  <a:ext uri="{0D108BD9-81ED-4DB2-BD59-A6C34878D82A}">
                    <a16:rowId xmlns:a16="http://schemas.microsoft.com/office/drawing/2014/main" val="1867434169"/>
                  </a:ext>
                </a:extLst>
              </a:tr>
              <a:tr h="451748">
                <a:tc gridSpan="2">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Ingredient Costs</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1114765596"/>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Protein ($1.5/meal)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$3,600,000</a:t>
                      </a:r>
                    </a:p>
                  </a:txBody>
                  <a:tcPr marL="9525" marR="9525" marT="9525" marB="0" anchor="ctr"/>
                </a:tc>
                <a:extLst>
                  <a:ext uri="{0D108BD9-81ED-4DB2-BD59-A6C34878D82A}">
                    <a16:rowId xmlns:a16="http://schemas.microsoft.com/office/drawing/2014/main" val="645677573"/>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Vegetables ($0.5/meal)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$900,000</a:t>
                      </a:r>
                    </a:p>
                  </a:txBody>
                  <a:tcPr marL="9525" marR="9525" marT="9525" marB="0" anchor="ctr"/>
                </a:tc>
                <a:extLst>
                  <a:ext uri="{0D108BD9-81ED-4DB2-BD59-A6C34878D82A}">
                    <a16:rowId xmlns:a16="http://schemas.microsoft.com/office/drawing/2014/main" val="3289059566"/>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Carbohydrates (0.5$/meal)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$900,000</a:t>
                      </a:r>
                    </a:p>
                  </a:txBody>
                  <a:tcPr marL="9525" marR="9525" marT="9525" marB="0" anchor="ctr"/>
                </a:tc>
                <a:extLst>
                  <a:ext uri="{0D108BD9-81ED-4DB2-BD59-A6C34878D82A}">
                    <a16:rowId xmlns:a16="http://schemas.microsoft.com/office/drawing/2014/main" val="4264648648"/>
                  </a:ext>
                </a:extLst>
              </a:tr>
              <a:tr h="45174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Total Ingredient Costs</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$5,400,000</a:t>
                      </a:r>
                    </a:p>
                  </a:txBody>
                  <a:tcPr marL="9525" marR="9525" marT="9525" marB="0" anchor="ctr"/>
                </a:tc>
                <a:extLst>
                  <a:ext uri="{0D108BD9-81ED-4DB2-BD59-A6C34878D82A}">
                    <a16:rowId xmlns:a16="http://schemas.microsoft.com/office/drawing/2014/main" val="2619333606"/>
                  </a:ext>
                </a:extLst>
              </a:tr>
              <a:tr h="451748">
                <a:tc gridSpan="2">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Logistics and Distribution Costs</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426780220"/>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Warehouse Expenses</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$1,200,000 (For 2 years)</a:t>
                      </a:r>
                    </a:p>
                  </a:txBody>
                  <a:tcPr marL="9525" marR="9525" marT="9525" marB="0" anchor="ctr"/>
                </a:tc>
                <a:extLst>
                  <a:ext uri="{0D108BD9-81ED-4DB2-BD59-A6C34878D82A}">
                    <a16:rowId xmlns:a16="http://schemas.microsoft.com/office/drawing/2014/main" val="30015901"/>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High-Tech Route Optimization software</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$25,000</a:t>
                      </a:r>
                    </a:p>
                  </a:txBody>
                  <a:tcPr marL="9525" marR="9525" marT="9525" marB="0" anchor="ctr"/>
                </a:tc>
                <a:extLst>
                  <a:ext uri="{0D108BD9-81ED-4DB2-BD59-A6C34878D82A}">
                    <a16:rowId xmlns:a16="http://schemas.microsoft.com/office/drawing/2014/main" val="4123795935"/>
                  </a:ext>
                </a:extLst>
              </a:tr>
              <a:tr h="399581">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Packaging</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$500,000</a:t>
                      </a:r>
                    </a:p>
                  </a:txBody>
                  <a:tcPr marL="9525" marR="9525" marT="9525" marB="0" anchor="ctr"/>
                </a:tc>
                <a:extLst>
                  <a:ext uri="{0D108BD9-81ED-4DB2-BD59-A6C34878D82A}">
                    <a16:rowId xmlns:a16="http://schemas.microsoft.com/office/drawing/2014/main" val="959344653"/>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Marketing</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$100,000</a:t>
                      </a:r>
                    </a:p>
                  </a:txBody>
                  <a:tcPr marL="9525" marR="9525" marT="9525" marB="0" anchor="ctr"/>
                </a:tc>
                <a:extLst>
                  <a:ext uri="{0D108BD9-81ED-4DB2-BD59-A6C34878D82A}">
                    <a16:rowId xmlns:a16="http://schemas.microsoft.com/office/drawing/2014/main" val="2262457619"/>
                  </a:ext>
                </a:extLst>
              </a:tr>
              <a:tr h="317915">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Total Operational Costs</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$1,825,000</a:t>
                      </a:r>
                    </a:p>
                  </a:txBody>
                  <a:tcPr marL="9525" marR="9525" marT="9525" marB="0" anchor="ctr"/>
                </a:tc>
                <a:extLst>
                  <a:ext uri="{0D108BD9-81ED-4DB2-BD59-A6C34878D82A}">
                    <a16:rowId xmlns:a16="http://schemas.microsoft.com/office/drawing/2014/main" val="2980944001"/>
                  </a:ext>
                </a:extLst>
              </a:tr>
            </a:tbl>
          </a:graphicData>
        </a:graphic>
      </p:graphicFrame>
    </p:spTree>
    <p:extLst>
      <p:ext uri="{BB962C8B-B14F-4D97-AF65-F5344CB8AC3E}">
        <p14:creationId xmlns:p14="http://schemas.microsoft.com/office/powerpoint/2010/main" val="178862870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34625"/>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EDF3C7-73A7-E77C-E2E2-A3AA942629D3}"/>
              </a:ext>
            </a:extLst>
          </p:cNvPr>
          <p:cNvSpPr txBox="1"/>
          <p:nvPr/>
        </p:nvSpPr>
        <p:spPr>
          <a:xfrm>
            <a:off x="948304" y="173437"/>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COST STRUCTURE</a:t>
            </a:r>
            <a:endParaRPr lang="en-BE" sz="4000" b="1">
              <a:solidFill>
                <a:srgbClr val="00B050"/>
              </a:solidFill>
              <a:latin typeface="Circular Std Black" panose="020B0A04020101010102" pitchFamily="34" charset="77"/>
              <a:cs typeface="Circular Std Black" panose="020B0A04020101010102" pitchFamily="34" charset="77"/>
            </a:endParaRPr>
          </a:p>
        </p:txBody>
      </p:sp>
      <p:pic>
        <p:nvPicPr>
          <p:cNvPr id="13" name="Graphic 12" descr="Users with solid fill">
            <a:extLst>
              <a:ext uri="{FF2B5EF4-FFF2-40B4-BE49-F238E27FC236}">
                <a16:creationId xmlns:a16="http://schemas.microsoft.com/office/drawing/2014/main" id="{9D2D366E-A652-2792-1F6F-26BC588AA3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14" name="Graphic 13" descr="User with solid fill">
            <a:extLst>
              <a:ext uri="{FF2B5EF4-FFF2-40B4-BE49-F238E27FC236}">
                <a16:creationId xmlns:a16="http://schemas.microsoft.com/office/drawing/2014/main" id="{A60496A8-EA40-5504-7F85-6B73B74A82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graphicFrame>
        <p:nvGraphicFramePr>
          <p:cNvPr id="8" name="Table 7">
            <a:extLst>
              <a:ext uri="{FF2B5EF4-FFF2-40B4-BE49-F238E27FC236}">
                <a16:creationId xmlns:a16="http://schemas.microsoft.com/office/drawing/2014/main" id="{4A8898C8-D07E-76F7-9532-89BE4396E498}"/>
              </a:ext>
            </a:extLst>
          </p:cNvPr>
          <p:cNvGraphicFramePr>
            <a:graphicFrameLocks noGrp="1"/>
          </p:cNvGraphicFramePr>
          <p:nvPr>
            <p:extLst>
              <p:ext uri="{D42A27DB-BD31-4B8C-83A1-F6EECF244321}">
                <p14:modId xmlns:p14="http://schemas.microsoft.com/office/powerpoint/2010/main" val="3756532640"/>
              </p:ext>
            </p:extLst>
          </p:nvPr>
        </p:nvGraphicFramePr>
        <p:xfrm>
          <a:off x="474358" y="1399321"/>
          <a:ext cx="5118379" cy="2350283"/>
        </p:xfrm>
        <a:graphic>
          <a:graphicData uri="http://schemas.openxmlformats.org/drawingml/2006/table">
            <a:tbl>
              <a:tblPr firstRow="1" bandRow="1">
                <a:tableStyleId>{F5AB1C69-6EDB-4FF4-983F-18BD219EF322}</a:tableStyleId>
              </a:tblPr>
              <a:tblGrid>
                <a:gridCol w="3103729">
                  <a:extLst>
                    <a:ext uri="{9D8B030D-6E8A-4147-A177-3AD203B41FA5}">
                      <a16:colId xmlns:a16="http://schemas.microsoft.com/office/drawing/2014/main" val="4277254289"/>
                    </a:ext>
                  </a:extLst>
                </a:gridCol>
                <a:gridCol w="2014650">
                  <a:extLst>
                    <a:ext uri="{9D8B030D-6E8A-4147-A177-3AD203B41FA5}">
                      <a16:colId xmlns:a16="http://schemas.microsoft.com/office/drawing/2014/main" val="3752624980"/>
                    </a:ext>
                  </a:extLst>
                </a:gridCol>
              </a:tblGrid>
              <a:tr h="723416">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Technical Operations Expense and Maintenance</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Two-year Cost Estimate (USD)</a:t>
                      </a:r>
                    </a:p>
                  </a:txBody>
                  <a:tcPr marL="9525" marR="9525" marT="9525" marB="0" anchor="ctr"/>
                </a:tc>
                <a:extLst>
                  <a:ext uri="{0D108BD9-81ED-4DB2-BD59-A6C34878D82A}">
                    <a16:rowId xmlns:a16="http://schemas.microsoft.com/office/drawing/2014/main" val="3569546001"/>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AI Modelling</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$800,000</a:t>
                      </a:r>
                    </a:p>
                  </a:txBody>
                  <a:tcPr marL="9525" marR="9525" marT="9525" marB="0" anchor="ctr"/>
                </a:tc>
                <a:extLst>
                  <a:ext uri="{0D108BD9-81ED-4DB2-BD59-A6C34878D82A}">
                    <a16:rowId xmlns:a16="http://schemas.microsoft.com/office/drawing/2014/main" val="1403793348"/>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Cloud Services</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$150,000</a:t>
                      </a:r>
                    </a:p>
                  </a:txBody>
                  <a:tcPr marL="9525" marR="9525" marT="9525" marB="0" anchor="ctr"/>
                </a:tc>
                <a:extLst>
                  <a:ext uri="{0D108BD9-81ED-4DB2-BD59-A6C34878D82A}">
                    <a16:rowId xmlns:a16="http://schemas.microsoft.com/office/drawing/2014/main" val="329420946"/>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Suppliers and Equipment</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$50,000</a:t>
                      </a:r>
                    </a:p>
                  </a:txBody>
                  <a:tcPr marL="9525" marR="9525" marT="9525" marB="0" anchor="ctr"/>
                </a:tc>
                <a:extLst>
                  <a:ext uri="{0D108BD9-81ED-4DB2-BD59-A6C34878D82A}">
                    <a16:rowId xmlns:a16="http://schemas.microsoft.com/office/drawing/2014/main" val="4265698893"/>
                  </a:ext>
                </a:extLst>
              </a:tr>
            </a:tbl>
          </a:graphicData>
        </a:graphic>
      </p:graphicFrame>
      <p:graphicFrame>
        <p:nvGraphicFramePr>
          <p:cNvPr id="10" name="Table 9">
            <a:extLst>
              <a:ext uri="{FF2B5EF4-FFF2-40B4-BE49-F238E27FC236}">
                <a16:creationId xmlns:a16="http://schemas.microsoft.com/office/drawing/2014/main" id="{BB064667-1F3B-0650-83E9-C3606864D4C4}"/>
              </a:ext>
            </a:extLst>
          </p:cNvPr>
          <p:cNvGraphicFramePr>
            <a:graphicFrameLocks noGrp="1"/>
          </p:cNvGraphicFramePr>
          <p:nvPr>
            <p:extLst>
              <p:ext uri="{D42A27DB-BD31-4B8C-83A1-F6EECF244321}">
                <p14:modId xmlns:p14="http://schemas.microsoft.com/office/powerpoint/2010/main" val="308126783"/>
              </p:ext>
            </p:extLst>
          </p:nvPr>
        </p:nvGraphicFramePr>
        <p:xfrm>
          <a:off x="474358" y="3840039"/>
          <a:ext cx="5118379" cy="2350284"/>
        </p:xfrm>
        <a:graphic>
          <a:graphicData uri="http://schemas.openxmlformats.org/drawingml/2006/table">
            <a:tbl>
              <a:tblPr firstRow="1" bandRow="1">
                <a:tableStyleId>{F5AB1C69-6EDB-4FF4-983F-18BD219EF322}</a:tableStyleId>
              </a:tblPr>
              <a:tblGrid>
                <a:gridCol w="3100234">
                  <a:extLst>
                    <a:ext uri="{9D8B030D-6E8A-4147-A177-3AD203B41FA5}">
                      <a16:colId xmlns:a16="http://schemas.microsoft.com/office/drawing/2014/main" val="4277254289"/>
                    </a:ext>
                  </a:extLst>
                </a:gridCol>
                <a:gridCol w="2018145">
                  <a:extLst>
                    <a:ext uri="{9D8B030D-6E8A-4147-A177-3AD203B41FA5}">
                      <a16:colId xmlns:a16="http://schemas.microsoft.com/office/drawing/2014/main" val="3752624980"/>
                    </a:ext>
                  </a:extLst>
                </a:gridCol>
              </a:tblGrid>
              <a:tr h="587571">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R&amp;D</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Estimate (USD)</a:t>
                      </a:r>
                    </a:p>
                  </a:txBody>
                  <a:tcPr marL="9525" marR="9525" marT="9525" marB="0" anchor="ctr"/>
                </a:tc>
                <a:extLst>
                  <a:ext uri="{0D108BD9-81ED-4DB2-BD59-A6C34878D82A}">
                    <a16:rowId xmlns:a16="http://schemas.microsoft.com/office/drawing/2014/main" val="3569546001"/>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Food scientist</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$90,000</a:t>
                      </a:r>
                    </a:p>
                  </a:txBody>
                  <a:tcPr marL="9525" marR="9525" marT="9525" marB="0" anchor="ctr"/>
                </a:tc>
                <a:extLst>
                  <a:ext uri="{0D108BD9-81ED-4DB2-BD59-A6C34878D82A}">
                    <a16:rowId xmlns:a16="http://schemas.microsoft.com/office/drawing/2014/main" val="1403793348"/>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Customer Feedback and Testing</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$10,000</a:t>
                      </a:r>
                    </a:p>
                  </a:txBody>
                  <a:tcPr marL="9525" marR="9525" marT="9525" marB="0" anchor="ctr"/>
                </a:tc>
                <a:extLst>
                  <a:ext uri="{0D108BD9-81ED-4DB2-BD59-A6C34878D82A}">
                    <a16:rowId xmlns:a16="http://schemas.microsoft.com/office/drawing/2014/main" val="329420946"/>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Market Research</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$5,000</a:t>
                      </a:r>
                    </a:p>
                  </a:txBody>
                  <a:tcPr marL="9525" marR="9525" marT="9525" marB="0" anchor="ctr"/>
                </a:tc>
                <a:extLst>
                  <a:ext uri="{0D108BD9-81ED-4DB2-BD59-A6C34878D82A}">
                    <a16:rowId xmlns:a16="http://schemas.microsoft.com/office/drawing/2014/main" val="4265698893"/>
                  </a:ext>
                </a:extLst>
              </a:tr>
            </a:tbl>
          </a:graphicData>
        </a:graphic>
      </p:graphicFrame>
      <p:graphicFrame>
        <p:nvGraphicFramePr>
          <p:cNvPr id="5" name="Table 4">
            <a:extLst>
              <a:ext uri="{FF2B5EF4-FFF2-40B4-BE49-F238E27FC236}">
                <a16:creationId xmlns:a16="http://schemas.microsoft.com/office/drawing/2014/main" id="{15A10BEA-6E58-173A-2AE1-247CB15B026D}"/>
              </a:ext>
            </a:extLst>
          </p:cNvPr>
          <p:cNvGraphicFramePr>
            <a:graphicFrameLocks noGrp="1"/>
          </p:cNvGraphicFramePr>
          <p:nvPr>
            <p:extLst>
              <p:ext uri="{D42A27DB-BD31-4B8C-83A1-F6EECF244321}">
                <p14:modId xmlns:p14="http://schemas.microsoft.com/office/powerpoint/2010/main" val="2446739913"/>
              </p:ext>
            </p:extLst>
          </p:nvPr>
        </p:nvGraphicFramePr>
        <p:xfrm>
          <a:off x="5891878" y="1399321"/>
          <a:ext cx="5754906" cy="4791001"/>
        </p:xfrm>
        <a:graphic>
          <a:graphicData uri="http://schemas.openxmlformats.org/drawingml/2006/table">
            <a:tbl>
              <a:tblPr firstRow="1" bandRow="1">
                <a:tableStyleId>{F5AB1C69-6EDB-4FF4-983F-18BD219EF322}</a:tableStyleId>
              </a:tblPr>
              <a:tblGrid>
                <a:gridCol w="3262061">
                  <a:extLst>
                    <a:ext uri="{9D8B030D-6E8A-4147-A177-3AD203B41FA5}">
                      <a16:colId xmlns:a16="http://schemas.microsoft.com/office/drawing/2014/main" val="3475811652"/>
                    </a:ext>
                  </a:extLst>
                </a:gridCol>
                <a:gridCol w="2492845">
                  <a:extLst>
                    <a:ext uri="{9D8B030D-6E8A-4147-A177-3AD203B41FA5}">
                      <a16:colId xmlns:a16="http://schemas.microsoft.com/office/drawing/2014/main" val="4293877341"/>
                    </a:ext>
                  </a:extLst>
                </a:gridCol>
              </a:tblGrid>
              <a:tr h="8483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Regulatory Compliance and Safety</a:t>
                      </a:r>
                    </a:p>
                  </a:txBody>
                  <a:tcPr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Q4 2024-Q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anchor="ctr"/>
                </a:tc>
                <a:extLst>
                  <a:ext uri="{0D108BD9-81ED-4DB2-BD59-A6C34878D82A}">
                    <a16:rowId xmlns:a16="http://schemas.microsoft.com/office/drawing/2014/main" val="994274603"/>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General Liability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70,000</a:t>
                      </a:r>
                    </a:p>
                  </a:txBody>
                  <a:tcPr marL="6350" marR="6350" marT="6350" marB="0" anchor="ctr"/>
                </a:tc>
                <a:extLst>
                  <a:ext uri="{0D108BD9-81ED-4DB2-BD59-A6C34878D82A}">
                    <a16:rowId xmlns:a16="http://schemas.microsoft.com/office/drawing/2014/main" val="3818668114"/>
                  </a:ext>
                </a:extLst>
              </a:tr>
              <a:tr h="502223">
                <a:tc>
                  <a:txBody>
                    <a:bodyPr/>
                    <a:lstStyle/>
                    <a:p>
                      <a:pPr algn="ctr" fontAlgn="b"/>
                      <a:r>
                        <a:rPr lang="en-IN" sz="1400" b="0" i="0" u="none" strike="noStrike" kern="1200">
                          <a:solidFill>
                            <a:srgbClr val="000000"/>
                          </a:solidFill>
                          <a:effectLst/>
                          <a:latin typeface="Circular Std Black" panose="020B0A04020101010102" pitchFamily="34" charset="77"/>
                          <a:ea typeface="+mn-ea"/>
                        </a:rPr>
                        <a:t>Workers' Compensation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40,000</a:t>
                      </a:r>
                    </a:p>
                  </a:txBody>
                  <a:tcPr marL="6350" marR="6350" marT="6350" marB="0" anchor="ctr"/>
                </a:tc>
                <a:extLst>
                  <a:ext uri="{0D108BD9-81ED-4DB2-BD59-A6C34878D82A}">
                    <a16:rowId xmlns:a16="http://schemas.microsoft.com/office/drawing/2014/main" val="2389708077"/>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Commercial Property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40,000</a:t>
                      </a:r>
                    </a:p>
                  </a:txBody>
                  <a:tcPr marL="6350" marR="6350" marT="6350" marB="0" anchor="ctr"/>
                </a:tc>
                <a:extLst>
                  <a:ext uri="{0D108BD9-81ED-4DB2-BD59-A6C34878D82A}">
                    <a16:rowId xmlns:a16="http://schemas.microsoft.com/office/drawing/2014/main" val="1324962321"/>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Commercial Auto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30,000</a:t>
                      </a:r>
                    </a:p>
                  </a:txBody>
                  <a:tcPr marL="6350" marR="6350" marT="6350" marB="0" anchor="ctr"/>
                </a:tc>
                <a:extLst>
                  <a:ext uri="{0D108BD9-81ED-4DB2-BD59-A6C34878D82A}">
                    <a16:rowId xmlns:a16="http://schemas.microsoft.com/office/drawing/2014/main" val="2894389842"/>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Food Safety Compliance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20,000</a:t>
                      </a:r>
                    </a:p>
                  </a:txBody>
                  <a:tcPr marL="6350" marR="6350" marT="6350" marB="0" anchor="ctr"/>
                </a:tc>
                <a:extLst>
                  <a:ext uri="{0D108BD9-81ED-4DB2-BD59-A6C34878D82A}">
                    <a16:rowId xmlns:a16="http://schemas.microsoft.com/office/drawing/2014/main" val="211118411"/>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Facility Safety and Sanitation</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10,000</a:t>
                      </a:r>
                    </a:p>
                  </a:txBody>
                  <a:tcPr marL="6350" marR="6350" marT="6350" marB="0" anchor="ctr"/>
                </a:tc>
                <a:extLst>
                  <a:ext uri="{0D108BD9-81ED-4DB2-BD59-A6C34878D82A}">
                    <a16:rowId xmlns:a16="http://schemas.microsoft.com/office/drawing/2014/main" val="299777389"/>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Cyber Liability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5,000</a:t>
                      </a:r>
                    </a:p>
                  </a:txBody>
                  <a:tcPr marL="6350" marR="6350" marT="6350" marB="0" anchor="ctr"/>
                </a:tc>
                <a:extLst>
                  <a:ext uri="{0D108BD9-81ED-4DB2-BD59-A6C34878D82A}">
                    <a16:rowId xmlns:a16="http://schemas.microsoft.com/office/drawing/2014/main" val="3370077282"/>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Licensing and Permits</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5,000</a:t>
                      </a:r>
                    </a:p>
                  </a:txBody>
                  <a:tcPr marL="6350" marR="6350" marT="6350" marB="0" anchor="ctr"/>
                </a:tc>
                <a:extLst>
                  <a:ext uri="{0D108BD9-81ED-4DB2-BD59-A6C34878D82A}">
                    <a16:rowId xmlns:a16="http://schemas.microsoft.com/office/drawing/2014/main" val="4278907525"/>
                  </a:ext>
                </a:extLst>
              </a:tr>
              <a:tr h="430056">
                <a:tc>
                  <a:txBody>
                    <a:bodyPr/>
                    <a:lstStyle/>
                    <a:p>
                      <a:pPr algn="ctr" fontAlgn="b"/>
                      <a:r>
                        <a:rPr lang="en-IN" sz="1400" b="1" i="0" u="none" strike="noStrike" kern="1200">
                          <a:solidFill>
                            <a:srgbClr val="000000"/>
                          </a:solidFill>
                          <a:effectLst/>
                          <a:latin typeface="Circular Std Black" panose="020B0A04020101010102" pitchFamily="34" charset="77"/>
                          <a:ea typeface="+mn-ea"/>
                        </a:rPr>
                        <a:t>Estimated total</a:t>
                      </a:r>
                    </a:p>
                  </a:txBody>
                  <a:tcPr marL="6350" marR="6350" marT="6350" marB="0" anchor="ctr"/>
                </a:tc>
                <a:tc>
                  <a:txBody>
                    <a:bodyPr/>
                    <a:lstStyle/>
                    <a:p>
                      <a:pPr marL="0" algn="ctr" defTabSz="914400" rtl="0" eaLnBrk="1" fontAlgn="b" latinLnBrk="0" hangingPunct="1"/>
                      <a:r>
                        <a:rPr lang="en-US" sz="1400" b="1"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1" i="0" u="none" strike="noStrike" kern="1200">
                          <a:solidFill>
                            <a:srgbClr val="000000"/>
                          </a:solidFill>
                          <a:effectLst/>
                          <a:latin typeface="Circular Std Black" panose="020B0A04020101010102" pitchFamily="34" charset="77"/>
                          <a:ea typeface="+mn-ea"/>
                          <a:cs typeface="Circular Std Black" panose="020B0A04020101010102" pitchFamily="34" charset="77"/>
                        </a:rPr>
                        <a:t>220</a:t>
                      </a:r>
                      <a:r>
                        <a:rPr lang="en-IN" sz="1400" b="1" i="0" u="none" strike="noStrike" kern="1200">
                          <a:solidFill>
                            <a:srgbClr val="000000"/>
                          </a:solidFill>
                          <a:effectLst/>
                          <a:latin typeface="Circular Std Black" panose="020B0A04020101010102" pitchFamily="34" charset="77"/>
                          <a:ea typeface="+mn-ea"/>
                        </a:rPr>
                        <a:t>,000</a:t>
                      </a:r>
                    </a:p>
                  </a:txBody>
                  <a:tcPr marL="6350" marR="6350" marT="6350" marB="0" anchor="ctr"/>
                </a:tc>
                <a:extLst>
                  <a:ext uri="{0D108BD9-81ED-4DB2-BD59-A6C34878D82A}">
                    <a16:rowId xmlns:a16="http://schemas.microsoft.com/office/drawing/2014/main" val="1113991336"/>
                  </a:ext>
                </a:extLst>
              </a:tr>
            </a:tbl>
          </a:graphicData>
        </a:graphic>
      </p:graphicFrame>
    </p:spTree>
    <p:extLst>
      <p:ext uri="{BB962C8B-B14F-4D97-AF65-F5344CB8AC3E}">
        <p14:creationId xmlns:p14="http://schemas.microsoft.com/office/powerpoint/2010/main" val="371234406"/>
      </p:ext>
    </p:extLst>
  </p:cSld>
  <p:clrMapOvr>
    <a:masterClrMapping/>
  </p:clrMapOvr>
  <mc:AlternateContent xmlns:mc="http://schemas.openxmlformats.org/markup-compatibility/2006">
    <mc:Choice xmlns:p14="http://schemas.microsoft.com/office/powerpoint/2010/main" Requires="p14">
      <p:transition spd="med">
        <p14:switch dir="r"/>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7" name="TextBox 6">
            <a:extLst>
              <a:ext uri="{FF2B5EF4-FFF2-40B4-BE49-F238E27FC236}">
                <a16:creationId xmlns:a16="http://schemas.microsoft.com/office/drawing/2014/main" id="{C6D876AC-B204-F98A-AFBB-1D4801DA7B3B}"/>
              </a:ext>
            </a:extLst>
          </p:cNvPr>
          <p:cNvSpPr txBox="1"/>
          <p:nvPr/>
        </p:nvSpPr>
        <p:spPr>
          <a:xfrm>
            <a:off x="1177834" y="170866"/>
            <a:ext cx="9836332"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ROI</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3" name="Rounded Rectangle 2">
            <a:extLst>
              <a:ext uri="{FF2B5EF4-FFF2-40B4-BE49-F238E27FC236}">
                <a16:creationId xmlns:a16="http://schemas.microsoft.com/office/drawing/2014/main" id="{3C7BF123-12B5-F77C-35B6-6C6245DC159C}"/>
              </a:ext>
            </a:extLst>
          </p:cNvPr>
          <p:cNvSpPr/>
          <p:nvPr/>
        </p:nvSpPr>
        <p:spPr>
          <a:xfrm>
            <a:off x="5201920" y="4795520"/>
            <a:ext cx="1787895" cy="74168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57AAB0-47A6-9210-61B5-5CC84EDC0379}"/>
              </a:ext>
            </a:extLst>
          </p:cNvPr>
          <p:cNvSpPr txBox="1"/>
          <p:nvPr/>
        </p:nvSpPr>
        <p:spPr>
          <a:xfrm>
            <a:off x="5192255" y="4904750"/>
            <a:ext cx="1859534"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ROI : 11%</a:t>
            </a:r>
          </a:p>
        </p:txBody>
      </p:sp>
      <p:graphicFrame>
        <p:nvGraphicFramePr>
          <p:cNvPr id="8" name="Table 7">
            <a:extLst>
              <a:ext uri="{FF2B5EF4-FFF2-40B4-BE49-F238E27FC236}">
                <a16:creationId xmlns:a16="http://schemas.microsoft.com/office/drawing/2014/main" id="{AF3B707A-B684-56B5-C914-CEE19F1AD493}"/>
              </a:ext>
            </a:extLst>
          </p:cNvPr>
          <p:cNvGraphicFramePr>
            <a:graphicFrameLocks noGrp="1"/>
          </p:cNvGraphicFramePr>
          <p:nvPr>
            <p:extLst>
              <p:ext uri="{D42A27DB-BD31-4B8C-83A1-F6EECF244321}">
                <p14:modId xmlns:p14="http://schemas.microsoft.com/office/powerpoint/2010/main" val="345920164"/>
              </p:ext>
            </p:extLst>
          </p:nvPr>
        </p:nvGraphicFramePr>
        <p:xfrm>
          <a:off x="225779" y="904427"/>
          <a:ext cx="11875910" cy="2919611"/>
        </p:xfrm>
        <a:graphic>
          <a:graphicData uri="http://schemas.openxmlformats.org/drawingml/2006/table">
            <a:tbl>
              <a:tblPr firstRow="1" bandRow="1">
                <a:tableStyleId>{F5AB1C69-6EDB-4FF4-983F-18BD219EF322}</a:tableStyleId>
              </a:tblPr>
              <a:tblGrid>
                <a:gridCol w="2375182">
                  <a:extLst>
                    <a:ext uri="{9D8B030D-6E8A-4147-A177-3AD203B41FA5}">
                      <a16:colId xmlns:a16="http://schemas.microsoft.com/office/drawing/2014/main" val="667764258"/>
                    </a:ext>
                  </a:extLst>
                </a:gridCol>
                <a:gridCol w="2375182">
                  <a:extLst>
                    <a:ext uri="{9D8B030D-6E8A-4147-A177-3AD203B41FA5}">
                      <a16:colId xmlns:a16="http://schemas.microsoft.com/office/drawing/2014/main" val="2566468881"/>
                    </a:ext>
                  </a:extLst>
                </a:gridCol>
                <a:gridCol w="2375182">
                  <a:extLst>
                    <a:ext uri="{9D8B030D-6E8A-4147-A177-3AD203B41FA5}">
                      <a16:colId xmlns:a16="http://schemas.microsoft.com/office/drawing/2014/main" val="2495382973"/>
                    </a:ext>
                  </a:extLst>
                </a:gridCol>
                <a:gridCol w="1283417">
                  <a:extLst>
                    <a:ext uri="{9D8B030D-6E8A-4147-A177-3AD203B41FA5}">
                      <a16:colId xmlns:a16="http://schemas.microsoft.com/office/drawing/2014/main" val="2024323845"/>
                    </a:ext>
                  </a:extLst>
                </a:gridCol>
                <a:gridCol w="3466947">
                  <a:extLst>
                    <a:ext uri="{9D8B030D-6E8A-4147-A177-3AD203B41FA5}">
                      <a16:colId xmlns:a16="http://schemas.microsoft.com/office/drawing/2014/main" val="806479203"/>
                    </a:ext>
                  </a:extLst>
                </a:gridCol>
              </a:tblGrid>
              <a:tr h="337502">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QUARTERS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COST (in millions)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REVENUE (in millions)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ROI</a:t>
                      </a:r>
                    </a:p>
                  </a:txBody>
                  <a:tcPr marL="9525" marR="9525" marT="9525" marB="0" anchor="ctr"/>
                </a:tc>
                <a:tc>
                  <a:txBody>
                    <a:bodyPr/>
                    <a:lstStyle/>
                    <a:p>
                      <a:pPr algn="ctr" fontAlgn="b"/>
                      <a:r>
                        <a:rPr lang="en-US" sz="1300" b="0" i="0" u="none" strike="noStrike">
                          <a:solidFill>
                            <a:schemeClr val="bg1"/>
                          </a:solidFill>
                          <a:effectLst/>
                          <a:latin typeface="Circular Std Black" panose="020B0A04020101010102" pitchFamily="34" charset="77"/>
                          <a:cs typeface="Circular Std Black" panose="020B0A04020101010102" pitchFamily="34" charset="77"/>
                        </a:rPr>
                        <a:t>Estimated subscribers gained per quarter</a:t>
                      </a:r>
                    </a:p>
                  </a:txBody>
                  <a:tcPr marL="9525" marR="9525" marT="9525" marB="0" anchor="ctr"/>
                </a:tc>
                <a:extLst>
                  <a:ext uri="{0D108BD9-81ED-4DB2-BD59-A6C34878D82A}">
                    <a16:rowId xmlns:a16="http://schemas.microsoft.com/office/drawing/2014/main" val="216717803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2017855308"/>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Q2</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49986533"/>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1949907551"/>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0.96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0.49</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2573</a:t>
                      </a:r>
                    </a:p>
                  </a:txBody>
                  <a:tcPr marL="9525" marR="9525" marT="9525" marB="0" anchor="ctr"/>
                </a:tc>
                <a:extLst>
                  <a:ext uri="{0D108BD9-81ED-4DB2-BD59-A6C34878D82A}">
                    <a16:rowId xmlns:a16="http://schemas.microsoft.com/office/drawing/2014/main" val="507882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0.94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0.83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-0.11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4359</a:t>
                      </a:r>
                    </a:p>
                  </a:txBody>
                  <a:tcPr marL="9525" marR="9525" marT="9525" marB="0" anchor="ctr"/>
                </a:tc>
                <a:extLst>
                  <a:ext uri="{0D108BD9-81ED-4DB2-BD59-A6C34878D82A}">
                    <a16:rowId xmlns:a16="http://schemas.microsoft.com/office/drawing/2014/main" val="168206898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1.86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0.24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11029</a:t>
                      </a:r>
                    </a:p>
                  </a:txBody>
                  <a:tcPr marL="9525" marR="9525" marT="9525" marB="0" anchor="ctr"/>
                </a:tc>
                <a:extLst>
                  <a:ext uri="{0D108BD9-81ED-4DB2-BD59-A6C34878D82A}">
                    <a16:rowId xmlns:a16="http://schemas.microsoft.com/office/drawing/2014/main" val="2814679331"/>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2.575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0.425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15756</a:t>
                      </a:r>
                    </a:p>
                  </a:txBody>
                  <a:tcPr marL="9525" marR="9525" marT="9525" marB="0" anchor="ctr"/>
                </a:tc>
                <a:extLst>
                  <a:ext uri="{0D108BD9-81ED-4DB2-BD59-A6C34878D82A}">
                    <a16:rowId xmlns:a16="http://schemas.microsoft.com/office/drawing/2014/main" val="3175416845"/>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Q8</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2.775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3.1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0.325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16315</a:t>
                      </a:r>
                    </a:p>
                  </a:txBody>
                  <a:tcPr marL="9525" marR="9525" marT="9525" marB="0" anchor="ctr"/>
                </a:tc>
                <a:extLst>
                  <a:ext uri="{0D108BD9-81ED-4DB2-BD59-A6C34878D82A}">
                    <a16:rowId xmlns:a16="http://schemas.microsoft.com/office/drawing/2014/main" val="1434451947"/>
                  </a:ext>
                </a:extLst>
              </a:tr>
              <a:tr h="286901">
                <a:tc gridSpan="4">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Estimated TOTAL Subscribers</a:t>
                      </a:r>
                    </a:p>
                  </a:txBody>
                  <a:tcPr marL="9525" marR="9525" marT="9525" marB="0" anchor="ctr">
                    <a:solidFill>
                      <a:schemeClr val="accent6">
                        <a:lumMod val="40000"/>
                        <a:lumOff val="60000"/>
                      </a:schemeClr>
                    </a:solidFill>
                  </a:tcPr>
                </a:tc>
                <a:tc hMerge="1">
                  <a:txBody>
                    <a:bodyPr/>
                    <a:lstStyle/>
                    <a:p>
                      <a:pPr algn="ctr" fontAlgn="b"/>
                      <a:endParaRPr lang="en-US" sz="14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algn="ctr" fontAlgn="b"/>
                      <a:endParaRPr lang="en-US" sz="14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endParaRPr/>
                    </a:p>
                  </a:txBody>
                  <a:tcPr marL="9525" marR="9525" marT="9525" marB="0" anchor="ctr">
                    <a:solidFill>
                      <a:schemeClr val="accent6">
                        <a:lumMod val="40000"/>
                        <a:lumOff val="60000"/>
                      </a:schemeClr>
                    </a:solidFill>
                  </a:tcP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50,032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715823887"/>
                  </a:ext>
                </a:extLst>
              </a:tr>
            </a:tbl>
          </a:graphicData>
        </a:graphic>
      </p:graphicFrame>
      <p:graphicFrame>
        <p:nvGraphicFramePr>
          <p:cNvPr id="9" name="Chart 8">
            <a:extLst>
              <a:ext uri="{FF2B5EF4-FFF2-40B4-BE49-F238E27FC236}">
                <a16:creationId xmlns:a16="http://schemas.microsoft.com/office/drawing/2014/main" id="{1407870D-8432-BF97-5C39-02DFBD0B7501}"/>
              </a:ext>
            </a:extLst>
          </p:cNvPr>
          <p:cNvGraphicFramePr>
            <a:graphicFrameLocks/>
          </p:cNvGraphicFramePr>
          <p:nvPr>
            <p:extLst>
              <p:ext uri="{D42A27DB-BD31-4B8C-83A1-F6EECF244321}">
                <p14:modId xmlns:p14="http://schemas.microsoft.com/office/powerpoint/2010/main" val="1648755445"/>
              </p:ext>
            </p:extLst>
          </p:nvPr>
        </p:nvGraphicFramePr>
        <p:xfrm>
          <a:off x="225779" y="4081529"/>
          <a:ext cx="4572001" cy="26327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9FB07C3-458B-354A-8543-8269987F48E8}"/>
              </a:ext>
            </a:extLst>
          </p:cNvPr>
          <p:cNvGraphicFramePr>
            <a:graphicFrameLocks/>
          </p:cNvGraphicFramePr>
          <p:nvPr>
            <p:extLst>
              <p:ext uri="{D42A27DB-BD31-4B8C-83A1-F6EECF244321}">
                <p14:modId xmlns:p14="http://schemas.microsoft.com/office/powerpoint/2010/main" val="2628823535"/>
              </p:ext>
            </p:extLst>
          </p:nvPr>
        </p:nvGraphicFramePr>
        <p:xfrm>
          <a:off x="7188453" y="4076331"/>
          <a:ext cx="4913236" cy="27032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7036342"/>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341523" y="1905506"/>
            <a:ext cx="11754997" cy="3046988"/>
          </a:xfrm>
          <a:prstGeom prst="rect">
            <a:avLst/>
          </a:prstGeom>
          <a:noFill/>
        </p:spPr>
        <p:txBody>
          <a:bodyPr wrap="square" rtlCol="0">
            <a:spAutoFit/>
          </a:bodyPr>
          <a:lstStyle/>
          <a:p>
            <a:pPr algn="ctr"/>
            <a:r>
              <a:rPr lang="en-IN" sz="9600" b="1">
                <a:solidFill>
                  <a:srgbClr val="00B050"/>
                </a:solidFill>
                <a:latin typeface="Circular Std Black" panose="020B0A04020101010102" pitchFamily="34" charset="77"/>
                <a:cs typeface="Circular Std Black" panose="020B0A04020101010102" pitchFamily="34" charset="77"/>
              </a:rPr>
              <a:t>AFTER MARKET STRATEGY</a:t>
            </a:r>
            <a:endParaRPr lang="en-BE" sz="96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819959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13414" y="292700"/>
            <a:ext cx="11965172" cy="1261884"/>
          </a:xfrm>
          <a:prstGeom prst="rect">
            <a:avLst/>
          </a:prstGeom>
          <a:noFill/>
        </p:spPr>
        <p:txBody>
          <a:bodyPr wrap="square" rtlCol="0">
            <a:spAutoFit/>
          </a:bodyPr>
          <a:lstStyle/>
          <a:p>
            <a:pPr algn="ctr"/>
            <a:r>
              <a:rPr lang="en-US" sz="3800" b="1">
                <a:solidFill>
                  <a:srgbClr val="00B050"/>
                </a:solidFill>
                <a:latin typeface="Circular Std Black" panose="020B0A04020101010102" pitchFamily="34" charset="77"/>
                <a:cs typeface="Circular Std Black" panose="020B0A04020101010102" pitchFamily="34" charset="77"/>
              </a:rPr>
              <a:t>ESTIMATED MARKET SIZE AND TARGET MARKET : READY TO EAT MEAL SUBSCRIPTION</a:t>
            </a:r>
            <a:endParaRPr lang="en-BE" sz="38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246791" y="1652532"/>
            <a:ext cx="9698418" cy="2500829"/>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Companies in Texas: 638,183</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Market penetration : 1% ~ (6381)</a:t>
            </a:r>
          </a:p>
          <a:p>
            <a:pPr>
              <a:lnSpc>
                <a:spcPct val="110000"/>
              </a:lnSpc>
            </a:pPr>
            <a:r>
              <a:rPr lang="en-US" sz="2200" b="1">
                <a:solidFill>
                  <a:schemeClr val="bg1"/>
                </a:solidFill>
                <a:latin typeface="Circular Std Black" panose="020B0A04020101010102" pitchFamily="34" charset="77"/>
              </a:rPr>
              <a:t>Serviceable Available Market for Year 2 : 100 companies</a:t>
            </a:r>
          </a:p>
          <a:p>
            <a:pPr>
              <a:lnSpc>
                <a:spcPct val="110000"/>
              </a:lnSpc>
            </a:pPr>
            <a:r>
              <a:rPr lang="en-US" sz="2200" b="1">
                <a:solidFill>
                  <a:schemeClr val="bg1"/>
                </a:solidFill>
                <a:latin typeface="Circular Std Black" panose="020B0A04020101010102" pitchFamily="34" charset="77"/>
              </a:rPr>
              <a:t>Total Employees per Event: 100</a:t>
            </a:r>
          </a:p>
          <a:p>
            <a:pPr>
              <a:lnSpc>
                <a:spcPct val="110000"/>
              </a:lnSpc>
            </a:pPr>
            <a:r>
              <a:rPr lang="en-US" sz="2200" b="1">
                <a:solidFill>
                  <a:schemeClr val="bg1"/>
                </a:solidFill>
                <a:latin typeface="Circular Std Black" panose="020B0A04020101010102" pitchFamily="34" charset="77"/>
              </a:rPr>
              <a:t>Assumed Events per Month: 2</a:t>
            </a:r>
          </a:p>
          <a:p>
            <a:pPr>
              <a:lnSpc>
                <a:spcPct val="110000"/>
              </a:lnSpc>
            </a:pPr>
            <a:r>
              <a:rPr lang="en-US" sz="2200" b="1">
                <a:solidFill>
                  <a:schemeClr val="bg1"/>
                </a:solidFill>
                <a:latin typeface="Circular Std Black" panose="020B0A04020101010102" pitchFamily="34" charset="77"/>
              </a:rPr>
              <a:t>Total Annual Meal kits = 100 x 100 x 2 x 12 = 240,000</a:t>
            </a:r>
            <a:endParaRPr lang="en-IN" sz="2200" b="1">
              <a:solidFill>
                <a:schemeClr val="bg1"/>
              </a:solidFill>
              <a:latin typeface="Circular Std Black" panose="020B0A04020101010102" pitchFamily="34" charset="77"/>
            </a:endParaRPr>
          </a:p>
        </p:txBody>
      </p:sp>
      <p:graphicFrame>
        <p:nvGraphicFramePr>
          <p:cNvPr id="2" name="Table 1">
            <a:extLst>
              <a:ext uri="{FF2B5EF4-FFF2-40B4-BE49-F238E27FC236}">
                <a16:creationId xmlns:a16="http://schemas.microsoft.com/office/drawing/2014/main" id="{5E6EDDC2-6D88-DAE9-DEE7-646C1AD9B2D1}"/>
              </a:ext>
            </a:extLst>
          </p:cNvPr>
          <p:cNvGraphicFramePr>
            <a:graphicFrameLocks noGrp="1"/>
          </p:cNvGraphicFramePr>
          <p:nvPr>
            <p:extLst>
              <p:ext uri="{D42A27DB-BD31-4B8C-83A1-F6EECF244321}">
                <p14:modId xmlns:p14="http://schemas.microsoft.com/office/powerpoint/2010/main" val="1945708901"/>
              </p:ext>
            </p:extLst>
          </p:nvPr>
        </p:nvGraphicFramePr>
        <p:xfrm>
          <a:off x="892622" y="4433670"/>
          <a:ext cx="10875706" cy="2346960"/>
        </p:xfrm>
        <a:graphic>
          <a:graphicData uri="http://schemas.openxmlformats.org/drawingml/2006/table">
            <a:tbl>
              <a:tblPr firstRow="1" bandRow="1">
                <a:tableStyleId>{F5AB1C69-6EDB-4FF4-983F-18BD219EF322}</a:tableStyleId>
              </a:tblPr>
              <a:tblGrid>
                <a:gridCol w="5437853">
                  <a:extLst>
                    <a:ext uri="{9D8B030D-6E8A-4147-A177-3AD203B41FA5}">
                      <a16:colId xmlns:a16="http://schemas.microsoft.com/office/drawing/2014/main" val="2023107107"/>
                    </a:ext>
                  </a:extLst>
                </a:gridCol>
                <a:gridCol w="5437853">
                  <a:extLst>
                    <a:ext uri="{9D8B030D-6E8A-4147-A177-3AD203B41FA5}">
                      <a16:colId xmlns:a16="http://schemas.microsoft.com/office/drawing/2014/main" val="566903025"/>
                    </a:ext>
                  </a:extLst>
                </a:gridCol>
              </a:tblGrid>
              <a:tr h="293001">
                <a:tc>
                  <a:txBody>
                    <a:bodyPr/>
                    <a:lstStyle/>
                    <a:p>
                      <a:pPr algn="ctr"/>
                      <a:r>
                        <a:rPr lang="en-IN" sz="1600">
                          <a:latin typeface="Circular Std Black" panose="020B0A04020101010102" pitchFamily="34" charset="77"/>
                          <a:cs typeface="Circular Std Black" panose="020B0A04020101010102" pitchFamily="34" charset="77"/>
                        </a:rPr>
                        <a:t>Cost-Revenue Analysis</a:t>
                      </a:r>
                    </a:p>
                  </a:txBody>
                  <a:tcPr anchor="ctr"/>
                </a:tc>
                <a:tc>
                  <a:txBody>
                    <a:bodyPr/>
                    <a:lstStyle/>
                    <a:p>
                      <a:pPr algn="ctr"/>
                      <a:r>
                        <a:rPr lang="en-IN" sz="1600" b="1" kern="1200">
                          <a:solidFill>
                            <a:schemeClr val="lt1"/>
                          </a:solidFill>
                          <a:effectLst/>
                          <a:latin typeface="Circular Std Black" panose="020B0A04020101010102" pitchFamily="34" charset="77"/>
                          <a:cs typeface="Circular Std Black" panose="020B0A04020101010102" pitchFamily="34" charset="77"/>
                        </a:rPr>
                        <a:t>Value</a:t>
                      </a:r>
                      <a:endParaRPr lang="en-IN" sz="1600">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127418403"/>
                  </a:ext>
                </a:extLst>
              </a:tr>
              <a:tr h="293001">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Total Annual Ready to Eat meal kits</a:t>
                      </a:r>
                      <a:endParaRPr lang="en-IN" sz="1600" b="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a:latin typeface="Circular Std Black" panose="020B0A04020101010102" pitchFamily="34" charset="77"/>
                          <a:cs typeface="Circular Std Black" panose="020B0A04020101010102" pitchFamily="34" charset="77"/>
                        </a:rPr>
                        <a:t>240,000</a:t>
                      </a:r>
                    </a:p>
                  </a:txBody>
                  <a:tcPr anchor="ctr"/>
                </a:tc>
                <a:extLst>
                  <a:ext uri="{0D108BD9-81ED-4DB2-BD59-A6C34878D82A}">
                    <a16:rowId xmlns:a16="http://schemas.microsoft.com/office/drawing/2014/main" val="4109445006"/>
                  </a:ext>
                </a:extLst>
              </a:tr>
              <a:tr h="293001">
                <a:tc>
                  <a:txBody>
                    <a:bodyPr/>
                    <a:lstStyle/>
                    <a:p>
                      <a:pPr algn="ctr" fontAlgn="base"/>
                      <a:r>
                        <a:rPr lang="en-US" sz="1600" b="0">
                          <a:effectLst/>
                          <a:latin typeface="Circular Std Black" panose="020B0A04020101010102" pitchFamily="34" charset="77"/>
                          <a:cs typeface="Circular Std Black" panose="020B0A04020101010102" pitchFamily="34" charset="77"/>
                        </a:rPr>
                        <a:t>Cost per Meal Kit (USD)</a:t>
                      </a:r>
                    </a:p>
                  </a:txBody>
                  <a:tcPr anchor="ctr"/>
                </a:tc>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$6</a:t>
                      </a:r>
                      <a:endParaRPr lang="en-IN" sz="1600" b="0" i="0" kern="1200">
                        <a:solidFill>
                          <a:schemeClr val="dk1"/>
                        </a:solidFill>
                        <a:effectLst/>
                        <a:latin typeface="Circular Std Black" panose="020B0A04020101010102" pitchFamily="34" charset="77"/>
                        <a:ea typeface="+mn-ea"/>
                        <a:cs typeface="Circular Std Black" panose="020B0A04020101010102" pitchFamily="34" charset="77"/>
                      </a:endParaRPr>
                    </a:p>
                  </a:txBody>
                  <a:tcPr anchor="ctr"/>
                </a:tc>
                <a:extLst>
                  <a:ext uri="{0D108BD9-81ED-4DB2-BD59-A6C34878D82A}">
                    <a16:rowId xmlns:a16="http://schemas.microsoft.com/office/drawing/2014/main" val="640660145"/>
                  </a:ext>
                </a:extLst>
              </a:tr>
              <a:tr h="293001">
                <a:tc>
                  <a:txBody>
                    <a:bodyPr/>
                    <a:lstStyle/>
                    <a:p>
                      <a:pPr algn="ctr" fontAlgn="base"/>
                      <a:r>
                        <a:rPr lang="en-IN" sz="1600" b="1">
                          <a:effectLst/>
                          <a:latin typeface="Circular Std Black" panose="020B0A04020101010102" pitchFamily="34" charset="77"/>
                          <a:cs typeface="Circular Std Black" panose="020B0A04020101010102" pitchFamily="34" charset="77"/>
                        </a:rPr>
                        <a:t>Annual Cost (USD)</a:t>
                      </a:r>
                      <a:endParaRPr lang="en-IN" sz="1600">
                        <a:effectLst/>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rgbClr val="FF0000"/>
                          </a:solidFill>
                          <a:effectLst/>
                          <a:latin typeface="Circular Std Black" panose="020B0A04020101010102" pitchFamily="34" charset="77"/>
                          <a:cs typeface="Circular Std Black" panose="020B0A04020101010102" pitchFamily="34" charset="77"/>
                        </a:rPr>
                        <a:t>($1,440,000)</a:t>
                      </a:r>
                      <a:endParaRPr lang="en-IN" sz="1600">
                        <a:solidFill>
                          <a:srgbClr val="FF0000"/>
                        </a:solidFill>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1617739051"/>
                  </a:ext>
                </a:extLst>
              </a:tr>
              <a:tr h="293001">
                <a:tc>
                  <a:txBody>
                    <a:bodyPr/>
                    <a:lstStyle/>
                    <a:p>
                      <a:pPr algn="ctr"/>
                      <a:r>
                        <a:rPr lang="en-US" sz="1600" b="0" kern="1200">
                          <a:solidFill>
                            <a:schemeClr val="dk1"/>
                          </a:solidFill>
                          <a:effectLst/>
                          <a:latin typeface="Circular Std Black" panose="020B0A04020101010102" pitchFamily="34" charset="77"/>
                          <a:cs typeface="Circular Std Black" panose="020B0A04020101010102" pitchFamily="34" charset="77"/>
                        </a:rPr>
                        <a:t>Selling Price per Meal Kit (USD)</a:t>
                      </a:r>
                      <a:endParaRPr lang="en-IN" sz="1600" b="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$10</a:t>
                      </a:r>
                      <a:endParaRPr lang="en-IN" sz="1600">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283286088"/>
                  </a:ext>
                </a:extLst>
              </a:tr>
              <a:tr h="293001">
                <a:tc>
                  <a:txBody>
                    <a:bodyPr/>
                    <a:lstStyle/>
                    <a:p>
                      <a:pPr algn="ctr"/>
                      <a:r>
                        <a:rPr lang="en-IN" sz="1600" b="1" kern="1200">
                          <a:solidFill>
                            <a:schemeClr val="dk1"/>
                          </a:solidFill>
                          <a:effectLst/>
                          <a:latin typeface="Circular Std Black" panose="020B0A04020101010102" pitchFamily="34" charset="77"/>
                          <a:cs typeface="Circular Std Black" panose="020B0A04020101010102" pitchFamily="34" charset="77"/>
                        </a:rPr>
                        <a:t>Annual Revenue (USD)</a:t>
                      </a:r>
                      <a:endParaRPr lang="en-IN" sz="160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chemeClr val="accent6">
                              <a:lumMod val="75000"/>
                            </a:schemeClr>
                          </a:solidFill>
                          <a:effectLst/>
                          <a:latin typeface="Circular Std Black" panose="020B0A04020101010102" pitchFamily="34" charset="77"/>
                          <a:cs typeface="Circular Std Black" panose="020B0A04020101010102" pitchFamily="34" charset="77"/>
                        </a:rPr>
                        <a:t>$2,400,000</a:t>
                      </a:r>
                      <a:endParaRPr lang="en-IN" sz="1600">
                        <a:solidFill>
                          <a:schemeClr val="accent6">
                            <a:lumMod val="75000"/>
                          </a:schemeClr>
                        </a:solidFill>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2045418908"/>
                  </a:ext>
                </a:extLst>
              </a:tr>
              <a:tr h="293001">
                <a:tc>
                  <a:txBody>
                    <a:bodyPr/>
                    <a:lstStyle/>
                    <a:p>
                      <a:pPr algn="ctr" fontAlgn="base"/>
                      <a:r>
                        <a:rPr lang="en-IN" sz="1600" b="1">
                          <a:effectLst/>
                          <a:latin typeface="Circular Std Black" panose="020B0A04020101010102" pitchFamily="34" charset="77"/>
                          <a:cs typeface="Circular Std Black" panose="020B0A04020101010102" pitchFamily="34" charset="77"/>
                        </a:rPr>
                        <a:t>Projected Annual Profit (USD)</a:t>
                      </a:r>
                    </a:p>
                  </a:txBody>
                  <a:tcPr anchor="ctr"/>
                </a:tc>
                <a:tc>
                  <a:txBody>
                    <a:bodyPr/>
                    <a:lstStyle/>
                    <a:p>
                      <a:pPr algn="ctr" fontAlgn="base"/>
                      <a:r>
                        <a:rPr lang="en-IN" sz="1600" b="1">
                          <a:solidFill>
                            <a:schemeClr val="accent6">
                              <a:lumMod val="75000"/>
                            </a:schemeClr>
                          </a:solidFill>
                          <a:effectLst/>
                          <a:latin typeface="Circular Std Black" panose="020B0A04020101010102" pitchFamily="34" charset="77"/>
                          <a:cs typeface="Circular Std Black" panose="020B0A04020101010102" pitchFamily="34" charset="77"/>
                        </a:rPr>
                        <a:t>$960,000</a:t>
                      </a:r>
                    </a:p>
                  </a:txBody>
                  <a:tcPr anchor="ctr"/>
                </a:tc>
                <a:extLst>
                  <a:ext uri="{0D108BD9-81ED-4DB2-BD59-A6C34878D82A}">
                    <a16:rowId xmlns:a16="http://schemas.microsoft.com/office/drawing/2014/main" val="792438178"/>
                  </a:ext>
                </a:extLst>
              </a:tr>
            </a:tbl>
          </a:graphicData>
        </a:graphic>
      </p:graphicFrame>
    </p:spTree>
    <p:extLst>
      <p:ext uri="{BB962C8B-B14F-4D97-AF65-F5344CB8AC3E}">
        <p14:creationId xmlns:p14="http://schemas.microsoft.com/office/powerpoint/2010/main" val="1035602362"/>
      </p:ext>
    </p:extLst>
  </p:cSld>
  <p:clrMapOvr>
    <a:masterClrMapping/>
  </p:clrMapOvr>
  <p:transition spd="slow">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13414" y="292700"/>
            <a:ext cx="11965172" cy="1261884"/>
          </a:xfrm>
          <a:prstGeom prst="rect">
            <a:avLst/>
          </a:prstGeom>
          <a:noFill/>
        </p:spPr>
        <p:txBody>
          <a:bodyPr wrap="square" rtlCol="0">
            <a:spAutoFit/>
          </a:bodyPr>
          <a:lstStyle/>
          <a:p>
            <a:pPr algn="ctr"/>
            <a:r>
              <a:rPr lang="en-US" sz="3800" b="1">
                <a:solidFill>
                  <a:srgbClr val="00B050"/>
                </a:solidFill>
                <a:latin typeface="Circular Std Black" panose="020B0A04020101010102" pitchFamily="34" charset="77"/>
                <a:cs typeface="Circular Std Black" panose="020B0A04020101010102" pitchFamily="34" charset="77"/>
              </a:rPr>
              <a:t>ESTIMATED MARKET SIZE AND TARGET MARKET : GROCERY DELIVERY INTEGRATION</a:t>
            </a: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609344" y="1817782"/>
            <a:ext cx="10030809" cy="28495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subscribers: 50,032</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Annual Pre-Portioned Meals: 7,200,000 kits</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Market penetration : 2.4% ~ (333,334)</a:t>
            </a:r>
          </a:p>
          <a:p>
            <a:pPr>
              <a:lnSpc>
                <a:spcPct val="110000"/>
              </a:lnSpc>
            </a:pPr>
            <a:r>
              <a:rPr lang="en-US" sz="2200" b="1">
                <a:solidFill>
                  <a:schemeClr val="bg1"/>
                </a:solidFill>
                <a:latin typeface="Circular Std Black" panose="020B0A04020101010102" pitchFamily="34" charset="77"/>
              </a:rPr>
              <a:t>Serviceable Orders: 333,334</a:t>
            </a:r>
          </a:p>
          <a:p>
            <a:pPr>
              <a:lnSpc>
                <a:spcPct val="110000"/>
              </a:lnSpc>
            </a:pPr>
            <a:r>
              <a:rPr lang="en-US" sz="2200" b="1">
                <a:solidFill>
                  <a:schemeClr val="bg1"/>
                </a:solidFill>
                <a:latin typeface="Circular Std Black" panose="020B0A04020101010102" pitchFamily="34" charset="77"/>
              </a:rPr>
              <a:t>Commission per order: 10% ~ $3 (Assuming Average order value: $30)</a:t>
            </a:r>
          </a:p>
          <a:p>
            <a:pPr>
              <a:lnSpc>
                <a:spcPct val="110000"/>
              </a:lnSpc>
            </a:pPr>
            <a:r>
              <a:rPr lang="en-US" sz="2200" b="1">
                <a:solidFill>
                  <a:schemeClr val="bg1"/>
                </a:solidFill>
                <a:latin typeface="Circular Std Black" panose="020B0A04020101010102" pitchFamily="34" charset="77"/>
              </a:rPr>
              <a:t>Total Revenue generated: 333,334 x 3 = 1,000,002</a:t>
            </a:r>
            <a:r>
              <a:rPr lang="en-IN" sz="2200" b="1">
                <a:solidFill>
                  <a:schemeClr val="bg1"/>
                </a:solidFill>
                <a:latin typeface="Circular Std Black" panose="020B0A04020101010102" pitchFamily="34" charset="77"/>
              </a:rPr>
              <a:t> (Split over 2 Quarters)</a:t>
            </a:r>
            <a:endParaRPr lang="en-US" sz="22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326411817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252334" y="-290098"/>
            <a:ext cx="12696668" cy="7438196"/>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86C380-4427-98BC-E853-2F0E9B1C0205}"/>
              </a:ext>
            </a:extLst>
          </p:cNvPr>
          <p:cNvSpPr txBox="1"/>
          <p:nvPr/>
        </p:nvSpPr>
        <p:spPr>
          <a:xfrm>
            <a:off x="326952" y="223152"/>
            <a:ext cx="11538096" cy="3908762"/>
          </a:xfrm>
          <a:prstGeom prst="rect">
            <a:avLst/>
          </a:prstGeom>
          <a:noFill/>
        </p:spPr>
        <p:txBody>
          <a:bodyPr wrap="square" rtlCol="0">
            <a:spAutoFit/>
          </a:bodyPr>
          <a:lstStyle/>
          <a:p>
            <a:pPr algn="ctr"/>
            <a:r>
              <a:rPr lang="en-US" sz="4400" b="1" u="sng">
                <a:solidFill>
                  <a:srgbClr val="00B050"/>
                </a:solidFill>
                <a:latin typeface="Circular Std Black" panose="020B0A04020101010102" pitchFamily="34" charset="77"/>
                <a:cs typeface="Circular Std Black" panose="020B0A04020101010102" pitchFamily="34" charset="77"/>
              </a:rPr>
              <a:t>OUR MISSION</a:t>
            </a:r>
          </a:p>
          <a:p>
            <a:pPr algn="ctr"/>
            <a:endParaRPr lang="en-US" sz="4400" b="1" u="sng">
              <a:solidFill>
                <a:srgbClr val="00B050"/>
              </a:solidFill>
              <a:latin typeface="Circular Std Black" panose="020B0A04020101010102" pitchFamily="34" charset="77"/>
              <a:cs typeface="Circular Std Black" panose="020B0A04020101010102" pitchFamily="34" charset="77"/>
            </a:endParaRPr>
          </a:p>
          <a:p>
            <a:pPr algn="ctr"/>
            <a:r>
              <a:rPr lang="en-US" sz="2800" b="1">
                <a:solidFill>
                  <a:schemeClr val="bg1"/>
                </a:solidFill>
                <a:effectLst/>
                <a:latin typeface="Circular Std Black" panose="020B0A04020101010102" pitchFamily="34" charset="77"/>
                <a:cs typeface="Circular Std Black" panose="020B0A04020101010102" pitchFamily="34" charset="77"/>
              </a:rPr>
              <a:t>We redefine home cooking with a seamless, personalized culinary experience, simplifying mealtimes for individuals and families worldwide. Through tailored guidance, intuitive technology, and sustainable solutions, we promote healthier habits and ignite culinary creativity</a:t>
            </a:r>
            <a:endParaRPr lang="en-US" sz="2800" b="1">
              <a:solidFill>
                <a:schemeClr val="bg1"/>
              </a:solidFill>
              <a:latin typeface="Circular Std Black" panose="020B0A04020101010102" pitchFamily="34" charset="77"/>
              <a:cs typeface="Circular Std Black" panose="020B0A04020101010102" pitchFamily="34" charset="77"/>
            </a:endParaRPr>
          </a:p>
          <a:p>
            <a:endParaRPr lang="en-US" sz="2000" b="1">
              <a:solidFill>
                <a:schemeClr val="bg1"/>
              </a:solidFill>
              <a:latin typeface="Circular Std Black" panose="020B0A04020101010102" pitchFamily="34" charset="77"/>
              <a:cs typeface="Circular Std Black" panose="020B0A04020101010102" pitchFamily="34" charset="77"/>
            </a:endParaRPr>
          </a:p>
        </p:txBody>
      </p:sp>
      <p:sp>
        <p:nvSpPr>
          <p:cNvPr id="5" name="TextBox 4">
            <a:extLst>
              <a:ext uri="{FF2B5EF4-FFF2-40B4-BE49-F238E27FC236}">
                <a16:creationId xmlns:a16="http://schemas.microsoft.com/office/drawing/2014/main" id="{14136579-6B9C-1F35-75F1-3A161847D45F}"/>
              </a:ext>
            </a:extLst>
          </p:cNvPr>
          <p:cNvSpPr txBox="1"/>
          <p:nvPr/>
        </p:nvSpPr>
        <p:spPr>
          <a:xfrm>
            <a:off x="326952" y="3840845"/>
            <a:ext cx="11538096" cy="2492990"/>
          </a:xfrm>
          <a:prstGeom prst="rect">
            <a:avLst/>
          </a:prstGeom>
          <a:noFill/>
        </p:spPr>
        <p:txBody>
          <a:bodyPr wrap="square" rtlCol="0">
            <a:spAutoFit/>
          </a:bodyPr>
          <a:lstStyle/>
          <a:p>
            <a:pPr algn="ctr"/>
            <a:r>
              <a:rPr lang="en-US" sz="4000" b="1" u="sng">
                <a:solidFill>
                  <a:srgbClr val="00B050"/>
                </a:solidFill>
                <a:latin typeface="Circular Std Black" panose="020B0A04020101010102" pitchFamily="34" charset="77"/>
                <a:cs typeface="Circular Std Black" panose="020B0A04020101010102" pitchFamily="34" charset="77"/>
              </a:rPr>
              <a:t>OUR VISION</a:t>
            </a:r>
          </a:p>
          <a:p>
            <a:pPr algn="ctr"/>
            <a:br>
              <a:rPr lang="en-US" sz="4000" b="1" u="sng">
                <a:solidFill>
                  <a:srgbClr val="00B050"/>
                </a:solidFill>
                <a:latin typeface="Circular Std Black" panose="020B0A04020101010102" pitchFamily="34" charset="77"/>
                <a:cs typeface="Circular Std Black" panose="020B0A04020101010102" pitchFamily="34" charset="77"/>
              </a:rPr>
            </a:br>
            <a:r>
              <a:rPr lang="en-US" sz="2800" b="1">
                <a:solidFill>
                  <a:schemeClr val="bg1"/>
                </a:solidFill>
                <a:latin typeface="Circular Std Black" panose="020B0A04020101010102" pitchFamily="34" charset="77"/>
                <a:cs typeface="Circular Std Black" panose="020B0A04020101010102" pitchFamily="34" charset="77"/>
              </a:rPr>
              <a:t>To inspire healthier, happier lives through effortless and creative cooking in every kitchen worldwide </a:t>
            </a:r>
          </a:p>
          <a:p>
            <a:endParaRPr lang="en-US" sz="2000" b="1">
              <a:solidFill>
                <a:schemeClr val="bg1"/>
              </a:solidFill>
              <a:latin typeface="Circular Std Black" panose="020B0A04020101010102" pitchFamily="34" charset="77"/>
              <a:cs typeface="Circular Std Black" panose="020B0A04020101010102" pitchFamily="34" charset="77"/>
            </a:endParaRPr>
          </a:p>
        </p:txBody>
      </p:sp>
    </p:spTree>
    <p:extLst>
      <p:ext uri="{BB962C8B-B14F-4D97-AF65-F5344CB8AC3E}">
        <p14:creationId xmlns:p14="http://schemas.microsoft.com/office/powerpoint/2010/main" val="199563219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3" name="TextBox 2">
            <a:extLst>
              <a:ext uri="{FF2B5EF4-FFF2-40B4-BE49-F238E27FC236}">
                <a16:creationId xmlns:a16="http://schemas.microsoft.com/office/drawing/2014/main" id="{89A21D07-C8DC-424B-7D5D-2E0305D1D245}"/>
              </a:ext>
            </a:extLst>
          </p:cNvPr>
          <p:cNvSpPr txBox="1"/>
          <p:nvPr/>
        </p:nvSpPr>
        <p:spPr>
          <a:xfrm>
            <a:off x="1462731" y="259057"/>
            <a:ext cx="9178307"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rPr>
              <a:t>AFTER MARKET BUSINESS MODEL</a:t>
            </a:r>
            <a:endParaRPr lang="en-BE" sz="4000" b="1">
              <a:solidFill>
                <a:srgbClr val="00B050"/>
              </a:solidFill>
              <a:latin typeface="Circular Std Black" panose="020B0A04020101010102" pitchFamily="34" charset="77"/>
              <a:cs typeface="Circular Std Black" panose="020B0A04020101010102" pitchFamily="34" charset="77"/>
            </a:endParaRPr>
          </a:p>
        </p:txBody>
      </p:sp>
      <p:graphicFrame>
        <p:nvGraphicFramePr>
          <p:cNvPr id="2" name="Table 1">
            <a:extLst>
              <a:ext uri="{FF2B5EF4-FFF2-40B4-BE49-F238E27FC236}">
                <a16:creationId xmlns:a16="http://schemas.microsoft.com/office/drawing/2014/main" id="{40994488-5C5B-3EBC-7E11-E57AC12FC7BA}"/>
              </a:ext>
            </a:extLst>
          </p:cNvPr>
          <p:cNvGraphicFramePr>
            <a:graphicFrameLocks noGrp="1"/>
          </p:cNvGraphicFramePr>
          <p:nvPr>
            <p:extLst>
              <p:ext uri="{D42A27DB-BD31-4B8C-83A1-F6EECF244321}">
                <p14:modId xmlns:p14="http://schemas.microsoft.com/office/powerpoint/2010/main" val="1280529690"/>
              </p:ext>
            </p:extLst>
          </p:nvPr>
        </p:nvGraphicFramePr>
        <p:xfrm>
          <a:off x="259965" y="1304750"/>
          <a:ext cx="11672069" cy="4982072"/>
        </p:xfrm>
        <a:graphic>
          <a:graphicData uri="http://schemas.openxmlformats.org/drawingml/2006/table">
            <a:tbl>
              <a:tblPr firstRow="1" bandRow="1">
                <a:tableStyleId>{F5AB1C69-6EDB-4FF4-983F-18BD219EF322}</a:tableStyleId>
              </a:tblPr>
              <a:tblGrid>
                <a:gridCol w="893671">
                  <a:extLst>
                    <a:ext uri="{9D8B030D-6E8A-4147-A177-3AD203B41FA5}">
                      <a16:colId xmlns:a16="http://schemas.microsoft.com/office/drawing/2014/main" val="1680440786"/>
                    </a:ext>
                  </a:extLst>
                </a:gridCol>
                <a:gridCol w="2776251">
                  <a:extLst>
                    <a:ext uri="{9D8B030D-6E8A-4147-A177-3AD203B41FA5}">
                      <a16:colId xmlns:a16="http://schemas.microsoft.com/office/drawing/2014/main" val="3718871015"/>
                    </a:ext>
                  </a:extLst>
                </a:gridCol>
                <a:gridCol w="2562739">
                  <a:extLst>
                    <a:ext uri="{9D8B030D-6E8A-4147-A177-3AD203B41FA5}">
                      <a16:colId xmlns:a16="http://schemas.microsoft.com/office/drawing/2014/main" val="2606987161"/>
                    </a:ext>
                  </a:extLst>
                </a:gridCol>
                <a:gridCol w="951641">
                  <a:extLst>
                    <a:ext uri="{9D8B030D-6E8A-4147-A177-3AD203B41FA5}">
                      <a16:colId xmlns:a16="http://schemas.microsoft.com/office/drawing/2014/main" val="2186645727"/>
                    </a:ext>
                  </a:extLst>
                </a:gridCol>
                <a:gridCol w="1476261">
                  <a:extLst>
                    <a:ext uri="{9D8B030D-6E8A-4147-A177-3AD203B41FA5}">
                      <a16:colId xmlns:a16="http://schemas.microsoft.com/office/drawing/2014/main" val="1493702456"/>
                    </a:ext>
                  </a:extLst>
                </a:gridCol>
                <a:gridCol w="3011506">
                  <a:extLst>
                    <a:ext uri="{9D8B030D-6E8A-4147-A177-3AD203B41FA5}">
                      <a16:colId xmlns:a16="http://schemas.microsoft.com/office/drawing/2014/main" val="2910698162"/>
                    </a:ext>
                  </a:extLst>
                </a:gridCol>
              </a:tblGrid>
              <a:tr h="1245518">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Quarters</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After Market Business Model</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Cost Categories</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Cost</a:t>
                      </a:r>
                    </a:p>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(USD)</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Revenue </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Assumptions</a:t>
                      </a:r>
                    </a:p>
                  </a:txBody>
                  <a:tcPr marL="9525" marR="9525" marT="9525" marB="0" anchor="ctr"/>
                </a:tc>
                <a:extLst>
                  <a:ext uri="{0D108BD9-81ED-4DB2-BD59-A6C34878D82A}">
                    <a16:rowId xmlns:a16="http://schemas.microsoft.com/office/drawing/2014/main" val="636928804"/>
                  </a:ext>
                </a:extLst>
              </a:tr>
              <a:tr h="1245518">
                <a:tc rowSpan="3">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Q5 - Q8</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Grocery Delivery Integration</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Marketing + Partnerships</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Q7: $400,000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Q8: $600,000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10% commission/order</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Avg Order Value:$ 30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Orders: 333,321 </a:t>
                      </a:r>
                    </a:p>
                  </a:txBody>
                  <a:tcPr marL="9525" marR="9525" marT="9525" marB="0" anchor="ctr"/>
                </a:tc>
                <a:extLst>
                  <a:ext uri="{0D108BD9-81ED-4DB2-BD59-A6C34878D82A}">
                    <a16:rowId xmlns:a16="http://schemas.microsoft.com/office/drawing/2014/main" val="4133634626"/>
                  </a:ext>
                </a:extLst>
              </a:tr>
              <a:tr h="1245518">
                <a:tc vMerge="1">
                  <a:txBody>
                    <a:bodyPr/>
                    <a:lstStyle/>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Ready-to-Eat Meal Subscription</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(B2B)</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Infrastructure Setup + Operational Cost</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$1,440,000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Q7: $1,000,000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Q8: $1,400,000</a:t>
                      </a:r>
                    </a:p>
                  </a:txBody>
                  <a:tcPr marL="9525" marR="9525" marT="9525" marB="0" anchor="ctr"/>
                </a:tc>
                <a:tc>
                  <a:txBody>
                    <a:bodyPr/>
                    <a:lstStyle/>
                    <a:p>
                      <a:pPr algn="ctr" fontAlgn="b"/>
                      <a:r>
                        <a:rPr lang="en-US" sz="1600" b="0">
                          <a:effectLst/>
                          <a:latin typeface="Circular Std Black" panose="020B0A04020101010102" pitchFamily="34" charset="77"/>
                          <a:cs typeface="Circular Std Black" panose="020B0A04020101010102" pitchFamily="34" charset="77"/>
                        </a:rPr>
                        <a:t>Cost Price</a:t>
                      </a:r>
                      <a:r>
                        <a:rPr lang="en-US" sz="1600" b="0" i="0" u="none" strike="noStrike">
                          <a:solidFill>
                            <a:srgbClr val="000000"/>
                          </a:solidFill>
                          <a:effectLst/>
                          <a:latin typeface="Circular Std Black" panose="020B0A04020101010102" pitchFamily="34" charset="77"/>
                          <a:cs typeface="Circular Std Black" panose="020B0A04020101010102" pitchFamily="34" charset="77"/>
                        </a:rPr>
                        <a:t>: $ 6</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Selling Price: $ 9.99</a:t>
                      </a:r>
                      <a:br>
                        <a:rPr lang="en-US" sz="1600" b="0" i="0" u="none" strike="noStrike">
                          <a:solidFill>
                            <a:srgbClr val="000000"/>
                          </a:solidFill>
                          <a:effectLst/>
                          <a:latin typeface="Circular Std Black" panose="020B0A04020101010102" pitchFamily="34" charset="77"/>
                          <a:cs typeface="Circular Std Black" panose="020B0A04020101010102" pitchFamily="34" charset="77"/>
                        </a:rPr>
                      </a:br>
                      <a:r>
                        <a:rPr lang="en-US" sz="1600" b="0" i="0" u="none" strike="noStrike">
                          <a:solidFill>
                            <a:srgbClr val="000000"/>
                          </a:solidFill>
                          <a:effectLst/>
                          <a:latin typeface="Circular Std Black" panose="020B0A04020101010102" pitchFamily="34" charset="77"/>
                          <a:cs typeface="Circular Std Black" panose="020B0A04020101010102" pitchFamily="34" charset="77"/>
                        </a:rPr>
                        <a:t>Prices are per meal kit</a:t>
                      </a:r>
                    </a:p>
                  </a:txBody>
                  <a:tcPr marL="9525" marR="9525" marT="9525" marB="0" anchor="ctr"/>
                </a:tc>
                <a:extLst>
                  <a:ext uri="{0D108BD9-81ED-4DB2-BD59-A6C34878D82A}">
                    <a16:rowId xmlns:a16="http://schemas.microsoft.com/office/drawing/2014/main" val="3765853281"/>
                  </a:ext>
                </a:extLst>
              </a:tr>
              <a:tr h="1245518">
                <a:tc vMerge="1">
                  <a:txBody>
                    <a:bodyPr/>
                    <a:lstStyle/>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Augmented Reality Cooking Assistance</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Development &amp; Infrastructure </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$250,000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$2,000,000</a:t>
                      </a:r>
                    </a:p>
                  </a:txBody>
                  <a:tcPr marL="9525" marR="9525" marT="9525" marB="0" anchor="ctr"/>
                </a:tc>
                <a:tc>
                  <a:txBody>
                    <a:bodyPr/>
                    <a:lstStyle/>
                    <a:p>
                      <a:pPr marL="0" indent="0" algn="ctr" defTabSz="914400" rtl="0" eaLnBrk="1" fontAlgn="b" latinLnBrk="0" hangingPunct="1">
                        <a:buFont typeface="Arial" panose="020B0604020202020204" pitchFamily="34" charset="0"/>
                        <a:buNone/>
                      </a:pPr>
                      <a:endParaRPr lang="en-US" sz="1600" b="0" kern="1200">
                        <a:solidFill>
                          <a:schemeClr val="dk1"/>
                        </a:solidFill>
                        <a:effectLst/>
                        <a:latin typeface="Circular Std Black" panose="020B0A04020101010102" pitchFamily="34" charset="77"/>
                        <a:ea typeface="+mn-ea"/>
                        <a:cs typeface="Circular Std Black" panose="020B0A04020101010102" pitchFamily="34" charset="77"/>
                      </a:endParaRPr>
                    </a:p>
                    <a:p>
                      <a:pPr marL="0" indent="0" algn="ctr" defTabSz="914400" rtl="0" eaLnBrk="1" fontAlgn="b" latinLnBrk="0" hangingPunct="1">
                        <a:buFont typeface="Arial" panose="020B0604020202020204" pitchFamily="34" charset="0"/>
                        <a:buNone/>
                      </a:pPr>
                      <a:r>
                        <a:rPr lang="en-US" sz="1600" b="0" kern="1200">
                          <a:solidFill>
                            <a:schemeClr val="dk1"/>
                          </a:solidFill>
                          <a:effectLst/>
                          <a:latin typeface="Circular Std Black" panose="020B0A04020101010102" pitchFamily="34" charset="77"/>
                          <a:ea typeface="+mn-ea"/>
                          <a:cs typeface="Circular Std Black" panose="020B0A04020101010102" pitchFamily="34" charset="77"/>
                        </a:rPr>
                        <a:t>Estimated Increase in subscribers: 10,000</a:t>
                      </a:r>
                    </a:p>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2010348153"/>
                  </a:ext>
                </a:extLst>
              </a:tr>
            </a:tbl>
          </a:graphicData>
        </a:graphic>
      </p:graphicFrame>
    </p:spTree>
    <p:extLst>
      <p:ext uri="{BB962C8B-B14F-4D97-AF65-F5344CB8AC3E}">
        <p14:creationId xmlns:p14="http://schemas.microsoft.com/office/powerpoint/2010/main" val="3824357258"/>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7" name="TextBox 6">
            <a:extLst>
              <a:ext uri="{FF2B5EF4-FFF2-40B4-BE49-F238E27FC236}">
                <a16:creationId xmlns:a16="http://schemas.microsoft.com/office/drawing/2014/main" id="{C79FF9DB-C459-A47C-2FAE-E95D2954F5B1}"/>
              </a:ext>
            </a:extLst>
          </p:cNvPr>
          <p:cNvSpPr txBox="1"/>
          <p:nvPr/>
        </p:nvSpPr>
        <p:spPr>
          <a:xfrm>
            <a:off x="3479361" y="369641"/>
            <a:ext cx="5233277"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rPr>
              <a:t>AFTER MARKET ROI </a:t>
            </a:r>
            <a:endParaRPr lang="en-BE" sz="4000" b="1">
              <a:solidFill>
                <a:srgbClr val="00B050"/>
              </a:solidFill>
              <a:latin typeface="Circular Std Black" panose="020B0A04020101010102" pitchFamily="34" charset="77"/>
              <a:cs typeface="Circular Std Black" panose="020B0A04020101010102" pitchFamily="34" charset="77"/>
            </a:endParaRPr>
          </a:p>
        </p:txBody>
      </p:sp>
      <p:graphicFrame>
        <p:nvGraphicFramePr>
          <p:cNvPr id="8" name="Chart 7">
            <a:extLst>
              <a:ext uri="{FF2B5EF4-FFF2-40B4-BE49-F238E27FC236}">
                <a16:creationId xmlns:a16="http://schemas.microsoft.com/office/drawing/2014/main" id="{5A344B40-3C6E-E46B-7CB7-0264985F6B67}"/>
              </a:ext>
            </a:extLst>
          </p:cNvPr>
          <p:cNvGraphicFramePr>
            <a:graphicFrameLocks/>
          </p:cNvGraphicFramePr>
          <p:nvPr>
            <p:extLst>
              <p:ext uri="{D42A27DB-BD31-4B8C-83A1-F6EECF244321}">
                <p14:modId xmlns:p14="http://schemas.microsoft.com/office/powerpoint/2010/main" val="697635984"/>
              </p:ext>
            </p:extLst>
          </p:nvPr>
        </p:nvGraphicFramePr>
        <p:xfrm>
          <a:off x="860977" y="1816710"/>
          <a:ext cx="6843251" cy="4218029"/>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Group 10">
            <a:extLst>
              <a:ext uri="{FF2B5EF4-FFF2-40B4-BE49-F238E27FC236}">
                <a16:creationId xmlns:a16="http://schemas.microsoft.com/office/drawing/2014/main" id="{ED6484A8-299F-C2B0-D341-1EDCCF924524}"/>
              </a:ext>
            </a:extLst>
          </p:cNvPr>
          <p:cNvGrpSpPr/>
          <p:nvPr/>
        </p:nvGrpSpPr>
        <p:grpSpPr>
          <a:xfrm>
            <a:off x="8417130" y="2204413"/>
            <a:ext cx="2882962" cy="869795"/>
            <a:chOff x="8940969" y="3925725"/>
            <a:chExt cx="2795034" cy="869795"/>
          </a:xfrm>
          <a:solidFill>
            <a:srgbClr val="00B050"/>
          </a:solidFill>
        </p:grpSpPr>
        <p:sp>
          <p:nvSpPr>
            <p:cNvPr id="3" name="Rounded Rectangle 2">
              <a:extLst>
                <a:ext uri="{FF2B5EF4-FFF2-40B4-BE49-F238E27FC236}">
                  <a16:creationId xmlns:a16="http://schemas.microsoft.com/office/drawing/2014/main" id="{FBDA8E34-B96D-79BA-FC79-F5A43489B1F2}"/>
                </a:ext>
              </a:extLst>
            </p:cNvPr>
            <p:cNvSpPr/>
            <p:nvPr/>
          </p:nvSpPr>
          <p:spPr>
            <a:xfrm>
              <a:off x="9043202" y="3925725"/>
              <a:ext cx="2569677" cy="869795"/>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51D72A-3A4B-2EA6-3056-B20F35D86A22}"/>
                </a:ext>
              </a:extLst>
            </p:cNvPr>
            <p:cNvSpPr txBox="1"/>
            <p:nvPr/>
          </p:nvSpPr>
          <p:spPr>
            <a:xfrm>
              <a:off x="8940969" y="4006679"/>
              <a:ext cx="2795034" cy="707886"/>
            </a:xfrm>
            <a:prstGeom prst="rect">
              <a:avLst/>
            </a:prstGeom>
            <a:noFill/>
          </p:spPr>
          <p:txBody>
            <a:bodyPr wrap="square" rtlCol="0" anchor="ctr">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ROI : 36%</a:t>
              </a:r>
            </a:p>
          </p:txBody>
        </p:sp>
      </p:grpSp>
      <p:sp>
        <p:nvSpPr>
          <p:cNvPr id="13" name="Rectangle: Rounded Corners 12">
            <a:extLst>
              <a:ext uri="{FF2B5EF4-FFF2-40B4-BE49-F238E27FC236}">
                <a16:creationId xmlns:a16="http://schemas.microsoft.com/office/drawing/2014/main" id="{B6EB8B3E-7A72-A1D7-9823-EA3CAB4A4F7E}"/>
              </a:ext>
            </a:extLst>
          </p:cNvPr>
          <p:cNvSpPr/>
          <p:nvPr/>
        </p:nvSpPr>
        <p:spPr>
          <a:xfrm>
            <a:off x="7977376" y="3641535"/>
            <a:ext cx="3975737" cy="124552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Circular Std Black" panose="020B0A04020101010102" pitchFamily="34" charset="0"/>
                <a:cs typeface="Circular Std Black" panose="020B0A04020101010102" pitchFamily="34" charset="0"/>
              </a:rPr>
              <a:t>From Q5 to Q8, our revenue from Aftermarket strategy grew by 1.5x</a:t>
            </a:r>
            <a:endParaRPr lang="en-IN" sz="2000">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2025787583"/>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56397"/>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667296" y="424842"/>
            <a:ext cx="8857408"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CHALLENGES/ ASSUMPTIONS</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199932" y="1462045"/>
            <a:ext cx="5792136" cy="3610100"/>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Market size &amp; Customer Retention</a:t>
            </a:r>
            <a:endParaRPr lang="en-IN" sz="2800" b="1">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Pricing complexity</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Operational cost</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Economic Factors </a:t>
            </a:r>
          </a:p>
          <a:p>
            <a:pPr>
              <a:lnSpc>
                <a:spcPct val="110000"/>
              </a:lnSpc>
            </a:pPr>
            <a:endParaRPr lang="en-US" sz="2800" b="1">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95848186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667296" y="2394337"/>
            <a:ext cx="8857408" cy="1569660"/>
          </a:xfrm>
          <a:prstGeom prst="rect">
            <a:avLst/>
          </a:prstGeom>
          <a:noFill/>
        </p:spPr>
        <p:txBody>
          <a:bodyPr wrap="square" rtlCol="0">
            <a:spAutoFit/>
          </a:bodyPr>
          <a:lstStyle/>
          <a:p>
            <a:pPr algn="ctr"/>
            <a:r>
              <a:rPr lang="en-US" sz="9600" b="1">
                <a:solidFill>
                  <a:srgbClr val="00B050"/>
                </a:solidFill>
                <a:latin typeface="Circular Std Black" panose="020B0A04020101010102" pitchFamily="34" charset="77"/>
                <a:cs typeface="Circular Std Black" panose="020B0A04020101010102" pitchFamily="34" charset="77"/>
              </a:rPr>
              <a:t>THANK YOU</a:t>
            </a:r>
            <a:endParaRPr lang="en-BE" sz="96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557773160"/>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 Would you be interested in subscribing to a meal kit service with the features listed earlier?</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18658" y="426596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47%</a:t>
            </a:r>
          </a:p>
          <a:p>
            <a:pPr algn="ctr"/>
            <a:r>
              <a:rPr lang="en-US">
                <a:solidFill>
                  <a:schemeClr val="bg1"/>
                </a:solidFill>
                <a:latin typeface="Circular Std Black" panose="020B0A04020101010102" pitchFamily="34" charset="77"/>
                <a:cs typeface="Circular Std Black" panose="020B0A04020101010102" pitchFamily="34" charset="77"/>
              </a:rPr>
              <a:t>Definitely Yes!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3200397" y="426596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40%</a:t>
            </a:r>
          </a:p>
          <a:p>
            <a:pPr algn="ctr"/>
            <a:r>
              <a:rPr lang="en-US">
                <a:solidFill>
                  <a:schemeClr val="bg1"/>
                </a:solidFill>
                <a:latin typeface="Circular Std Black" panose="020B0A04020101010102" pitchFamily="34" charset="77"/>
                <a:cs typeface="Circular Std Black" panose="020B0A04020101010102" pitchFamily="34" charset="77"/>
              </a:rPr>
              <a:t>Maybe</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86496" y="4265967"/>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a:t>
            </a:r>
          </a:p>
          <a:p>
            <a:pPr algn="ctr"/>
            <a:r>
              <a:rPr lang="en-US">
                <a:solidFill>
                  <a:schemeClr val="bg1"/>
                </a:solidFill>
                <a:latin typeface="Circular Std Black" panose="020B0A04020101010102" pitchFamily="34" charset="77"/>
                <a:cs typeface="Circular Std Black" panose="020B0A04020101010102" pitchFamily="34" charset="77"/>
              </a:rPr>
              <a:t>No</a:t>
            </a:r>
          </a:p>
        </p:txBody>
      </p:sp>
      <p:sp>
        <p:nvSpPr>
          <p:cNvPr id="67" name="TextBox 66">
            <a:extLst>
              <a:ext uri="{FF2B5EF4-FFF2-40B4-BE49-F238E27FC236}">
                <a16:creationId xmlns:a16="http://schemas.microsoft.com/office/drawing/2014/main" id="{2C5AAD71-B873-056C-77A1-0806B3481152}"/>
              </a:ext>
            </a:extLst>
          </p:cNvPr>
          <p:cNvSpPr txBox="1"/>
          <p:nvPr/>
        </p:nvSpPr>
        <p:spPr>
          <a:xfrm>
            <a:off x="9319576" y="4251606"/>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a:t>
            </a:r>
          </a:p>
          <a:p>
            <a:pPr algn="ctr"/>
            <a:r>
              <a:rPr lang="en-US">
                <a:solidFill>
                  <a:schemeClr val="bg1"/>
                </a:solidFill>
                <a:latin typeface="Circular Std Black" panose="020B0A04020101010102" pitchFamily="34" charset="77"/>
                <a:cs typeface="Circular Std Black" panose="020B0A04020101010102" pitchFamily="34" charset="77"/>
              </a:rPr>
              <a:t>Not Sure</a:t>
            </a:r>
          </a:p>
        </p:txBody>
      </p:sp>
      <p:sp>
        <p:nvSpPr>
          <p:cNvPr id="68" name="TextBox 67">
            <a:extLst>
              <a:ext uri="{FF2B5EF4-FFF2-40B4-BE49-F238E27FC236}">
                <a16:creationId xmlns:a16="http://schemas.microsoft.com/office/drawing/2014/main" id="{2F1D0608-88C2-1FFD-B317-C1B9C25BCE25}"/>
              </a:ext>
            </a:extLst>
          </p:cNvPr>
          <p:cNvSpPr txBox="1"/>
          <p:nvPr/>
        </p:nvSpPr>
        <p:spPr>
          <a:xfrm>
            <a:off x="1514271" y="309629"/>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VIABILITY</a:t>
            </a:r>
          </a:p>
        </p:txBody>
      </p:sp>
    </p:spTree>
    <p:extLst>
      <p:ext uri="{BB962C8B-B14F-4D97-AF65-F5344CB8AC3E}">
        <p14:creationId xmlns:p14="http://schemas.microsoft.com/office/powerpoint/2010/main" val="3977217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51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45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12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6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087294" y="3445509"/>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4580384" y="3445511"/>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8073473" y="3497109"/>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55350"/>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are your biggest concerns about using a meal kit service?</a:t>
            </a:r>
          </a:p>
        </p:txBody>
      </p:sp>
      <p:sp>
        <p:nvSpPr>
          <p:cNvPr id="64" name="TextBox 63">
            <a:extLst>
              <a:ext uri="{FF2B5EF4-FFF2-40B4-BE49-F238E27FC236}">
                <a16:creationId xmlns:a16="http://schemas.microsoft.com/office/drawing/2014/main" id="{3DC2D03A-0C37-5DD6-6A3F-45889908DCA6}"/>
              </a:ext>
            </a:extLst>
          </p:cNvPr>
          <p:cNvSpPr txBox="1"/>
          <p:nvPr/>
        </p:nvSpPr>
        <p:spPr>
          <a:xfrm>
            <a:off x="1084392" y="4264272"/>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68%</a:t>
            </a:r>
          </a:p>
          <a:p>
            <a:pPr algn="ctr"/>
            <a:r>
              <a:rPr lang="en-US">
                <a:solidFill>
                  <a:schemeClr val="bg1"/>
                </a:solidFill>
                <a:latin typeface="Circular Std Black" panose="020B0A04020101010102" pitchFamily="34" charset="77"/>
                <a:cs typeface="Circular Std Black" panose="020B0A04020101010102" pitchFamily="34" charset="77"/>
              </a:rPr>
              <a:t>Cost</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4571680" y="4323405"/>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19%</a:t>
            </a:r>
          </a:p>
          <a:p>
            <a:pPr algn="ctr"/>
            <a:r>
              <a:rPr lang="en-US">
                <a:solidFill>
                  <a:schemeClr val="bg1"/>
                </a:solidFill>
                <a:latin typeface="Circular Std Black" panose="020B0A04020101010102" pitchFamily="34" charset="77"/>
                <a:cs typeface="Circular Std Black" panose="020B0A04020101010102" pitchFamily="34" charset="77"/>
              </a:rPr>
              <a:t>Variety</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8073473" y="4280781"/>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13%</a:t>
            </a:r>
          </a:p>
          <a:p>
            <a:pPr algn="ctr"/>
            <a:r>
              <a:rPr lang="en-US">
                <a:solidFill>
                  <a:schemeClr val="bg1"/>
                </a:solidFill>
                <a:latin typeface="Circular Std Black" panose="020B0A04020101010102" pitchFamily="34" charset="77"/>
                <a:cs typeface="Circular Std Black" panose="020B0A04020101010102" pitchFamily="34" charset="77"/>
              </a:rPr>
              <a:t>Commitment</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3" name="TextBox 2">
            <a:extLst>
              <a:ext uri="{FF2B5EF4-FFF2-40B4-BE49-F238E27FC236}">
                <a16:creationId xmlns:a16="http://schemas.microsoft.com/office/drawing/2014/main" id="{6798F4D3-13CF-7ADE-C3BA-B6F88888FEB3}"/>
              </a:ext>
            </a:extLst>
          </p:cNvPr>
          <p:cNvSpPr txBox="1"/>
          <p:nvPr/>
        </p:nvSpPr>
        <p:spPr>
          <a:xfrm>
            <a:off x="1514271" y="309629"/>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VIABILITY</a:t>
            </a:r>
          </a:p>
        </p:txBody>
      </p:sp>
    </p:spTree>
    <p:extLst>
      <p:ext uri="{BB962C8B-B14F-4D97-AF65-F5344CB8AC3E}">
        <p14:creationId xmlns:p14="http://schemas.microsoft.com/office/powerpoint/2010/main" val="18822193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8100000">
                                      <p:cBhvr>
                                        <p:cTn id="6" dur="25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258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144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44189"/>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features are appealing to you in this meal kit service concept?</a:t>
            </a:r>
          </a:p>
          <a:p>
            <a:pPr algn="ctr"/>
            <a:r>
              <a:rPr lang="en-US" sz="2400">
                <a:solidFill>
                  <a:schemeClr val="bg1"/>
                </a:solidFill>
                <a:latin typeface="Circular Std Black" panose="020B0A04020101010102" pitchFamily="34" charset="77"/>
                <a:cs typeface="Circular Std Black" panose="020B0A04020101010102" pitchFamily="34" charset="77"/>
              </a:rPr>
              <a:t> (multiple selection)</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07886" y="4264272"/>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64%</a:t>
            </a:r>
          </a:p>
          <a:p>
            <a:pPr algn="ctr"/>
            <a:r>
              <a:rPr lang="en-US">
                <a:solidFill>
                  <a:schemeClr val="bg1"/>
                </a:solidFill>
                <a:latin typeface="Circular Std Black" panose="020B0A04020101010102" pitchFamily="34" charset="77"/>
                <a:cs typeface="Circular Std Black" panose="020B0A04020101010102" pitchFamily="34" charset="77"/>
              </a:rPr>
              <a:t>Recipe Suggestions based on </a:t>
            </a:r>
            <a:r>
              <a:rPr lang="en-US" err="1">
                <a:solidFill>
                  <a:schemeClr val="bg1"/>
                </a:solidFill>
                <a:latin typeface="Circular Std Black" panose="020B0A04020101010102" pitchFamily="34" charset="77"/>
                <a:cs typeface="Circular Std Black" panose="020B0A04020101010102" pitchFamily="34" charset="77"/>
              </a:rPr>
              <a:t>genAI</a:t>
            </a:r>
            <a:r>
              <a:rPr lang="en-US">
                <a:solidFill>
                  <a:schemeClr val="bg1"/>
                </a:solidFill>
                <a:latin typeface="Circular Std Black" panose="020B0A04020101010102" pitchFamily="34" charset="77"/>
                <a:cs typeface="Circular Std Black" panose="020B0A04020101010102" pitchFamily="34" charset="77"/>
              </a:rPr>
              <a:t> algorithms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3202065" y="4264272"/>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51%</a:t>
            </a:r>
          </a:p>
          <a:p>
            <a:pPr algn="ctr"/>
            <a:r>
              <a:rPr lang="en-US">
                <a:solidFill>
                  <a:schemeClr val="bg1"/>
                </a:solidFill>
                <a:latin typeface="Circular Std Black" panose="020B0A04020101010102" pitchFamily="34" charset="77"/>
                <a:cs typeface="Circular Std Black" panose="020B0A04020101010102" pitchFamily="34" charset="77"/>
              </a:rPr>
              <a:t>Holiday Meals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314658" y="4264272"/>
            <a:ext cx="2782957" cy="1538883"/>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52%</a:t>
            </a:r>
          </a:p>
          <a:p>
            <a:pPr algn="ctr"/>
            <a:r>
              <a:rPr lang="en-US">
                <a:solidFill>
                  <a:schemeClr val="bg1"/>
                </a:solidFill>
                <a:latin typeface="Circular Std Black" panose="020B0A04020101010102" pitchFamily="34" charset="77"/>
                <a:cs typeface="Circular Std Black" panose="020B0A04020101010102" pitchFamily="34" charset="77"/>
              </a:rPr>
              <a:t>Ability to order groceries as an add on</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1" y="426104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71%</a:t>
            </a:r>
          </a:p>
          <a:p>
            <a:pPr algn="ctr"/>
            <a:r>
              <a:rPr lang="en-US">
                <a:solidFill>
                  <a:schemeClr val="bg1"/>
                </a:solidFill>
                <a:latin typeface="Circular Std Black" panose="020B0A04020101010102" pitchFamily="34" charset="77"/>
                <a:cs typeface="Circular Std Black" panose="020B0A04020101010102" pitchFamily="34" charset="77"/>
              </a:rPr>
              <a:t>Personalization Plan</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425E05F9-6A3D-77C5-0A36-636458BA9FD9}"/>
              </a:ext>
            </a:extLst>
          </p:cNvPr>
          <p:cNvSpPr txBox="1"/>
          <p:nvPr/>
        </p:nvSpPr>
        <p:spPr>
          <a:xfrm>
            <a:off x="1514271" y="406527"/>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FEATURES</a:t>
            </a:r>
          </a:p>
        </p:txBody>
      </p:sp>
    </p:spTree>
    <p:extLst>
      <p:ext uri="{BB962C8B-B14F-4D97-AF65-F5344CB8AC3E}">
        <p14:creationId xmlns:p14="http://schemas.microsoft.com/office/powerpoint/2010/main" val="1123094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69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54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57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72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additional features would you like to see with your meal kit service? (multiple selection)</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38549" y="4220384"/>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75%</a:t>
            </a:r>
          </a:p>
          <a:p>
            <a:pPr algn="ctr"/>
            <a:r>
              <a:rPr lang="en-US">
                <a:solidFill>
                  <a:schemeClr val="bg1"/>
                </a:solidFill>
                <a:latin typeface="Circular Std Black" panose="020B0A04020101010102" pitchFamily="34" charset="77"/>
                <a:cs typeface="Circular Std Black" panose="020B0A04020101010102" pitchFamily="34" charset="77"/>
              </a:rPr>
              <a:t>Grocery Integration</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99808" y="4220385"/>
            <a:ext cx="2782957" cy="1538883"/>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82%</a:t>
            </a:r>
          </a:p>
          <a:p>
            <a:pPr algn="ctr"/>
            <a:r>
              <a:rPr lang="en-US">
                <a:solidFill>
                  <a:schemeClr val="bg1"/>
                </a:solidFill>
                <a:latin typeface="Circular Std Black" panose="020B0A04020101010102" pitchFamily="34" charset="77"/>
                <a:cs typeface="Circular Std Black" panose="020B0A04020101010102" pitchFamily="34" charset="77"/>
              </a:rPr>
              <a:t>Interactive cooking tutorials (guided by AI)</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41763" y="4220385"/>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24%</a:t>
            </a:r>
          </a:p>
          <a:p>
            <a:pPr algn="ctr"/>
            <a:r>
              <a:rPr lang="en-US">
                <a:solidFill>
                  <a:schemeClr val="bg1"/>
                </a:solidFill>
                <a:latin typeface="Circular Std Black" panose="020B0A04020101010102" pitchFamily="34" charset="77"/>
                <a:cs typeface="Circular Std Black" panose="020B0A04020101010102" pitchFamily="34" charset="77"/>
              </a:rPr>
              <a:t>Progress tracking &amp; recipe difficulty levels (personalized learning)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2" y="4220385"/>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53%</a:t>
            </a:r>
          </a:p>
          <a:p>
            <a:pPr algn="ctr"/>
            <a:r>
              <a:rPr lang="en-US">
                <a:solidFill>
                  <a:schemeClr val="bg1"/>
                </a:solidFill>
                <a:latin typeface="Circular Std Black" panose="020B0A04020101010102" pitchFamily="34" charset="77"/>
                <a:cs typeface="Circular Std Black" panose="020B0A04020101010102" pitchFamily="34" charset="77"/>
              </a:rPr>
              <a:t>Social platform (share recipes, tips, and leftover hacks)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64231636-4369-D8F3-63CD-8FFBDFDF486D}"/>
              </a:ext>
            </a:extLst>
          </p:cNvPr>
          <p:cNvSpPr txBox="1"/>
          <p:nvPr/>
        </p:nvSpPr>
        <p:spPr>
          <a:xfrm>
            <a:off x="1469880" y="415070"/>
            <a:ext cx="925223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FEATURES</a:t>
            </a:r>
          </a:p>
        </p:txBody>
      </p:sp>
    </p:spTree>
    <p:extLst>
      <p:ext uri="{BB962C8B-B14F-4D97-AF65-F5344CB8AC3E}">
        <p14:creationId xmlns:p14="http://schemas.microsoft.com/office/powerpoint/2010/main" val="1131470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81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888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27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57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How much would you be willing to pay per meal for a service like this?</a:t>
            </a:r>
          </a:p>
        </p:txBody>
      </p:sp>
      <p:sp>
        <p:nvSpPr>
          <p:cNvPr id="64" name="TextBox 63">
            <a:extLst>
              <a:ext uri="{FF2B5EF4-FFF2-40B4-BE49-F238E27FC236}">
                <a16:creationId xmlns:a16="http://schemas.microsoft.com/office/drawing/2014/main" id="{3DC2D03A-0C37-5DD6-6A3F-45889908DCA6}"/>
              </a:ext>
            </a:extLst>
          </p:cNvPr>
          <p:cNvSpPr txBox="1"/>
          <p:nvPr/>
        </p:nvSpPr>
        <p:spPr>
          <a:xfrm>
            <a:off x="145745" y="4272707"/>
            <a:ext cx="2782957" cy="1446550"/>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50%</a:t>
            </a:r>
          </a:p>
          <a:p>
            <a:pPr algn="ctr"/>
            <a:r>
              <a:rPr lang="en-US" sz="2400">
                <a:solidFill>
                  <a:schemeClr val="bg1"/>
                </a:solidFill>
                <a:latin typeface="Circular Std Black" panose="020B0A04020101010102" pitchFamily="34" charset="77"/>
                <a:cs typeface="Circular Std Black" panose="020B0A04020101010102" pitchFamily="34" charset="77"/>
              </a:rPr>
              <a:t>$5 - $7 per serving</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20270" y="4272707"/>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46%</a:t>
            </a:r>
          </a:p>
          <a:p>
            <a:pPr algn="ctr"/>
            <a:r>
              <a:rPr lang="en-US" sz="2400">
                <a:solidFill>
                  <a:schemeClr val="bg1"/>
                </a:solidFill>
                <a:latin typeface="Circular Std Black" panose="020B0A04020101010102" pitchFamily="34" charset="77"/>
                <a:cs typeface="Circular Std Black" panose="020B0A04020101010102" pitchFamily="34" charset="77"/>
              </a:rPr>
              <a:t>$8 - $10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41757" y="4240267"/>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3%</a:t>
            </a:r>
          </a:p>
          <a:p>
            <a:pPr algn="ctr"/>
            <a:r>
              <a:rPr lang="en-US" sz="2400">
                <a:solidFill>
                  <a:schemeClr val="bg1"/>
                </a:solidFill>
                <a:latin typeface="Circular Std Black" panose="020B0A04020101010102" pitchFamily="34" charset="77"/>
                <a:cs typeface="Circular Std Black" panose="020B0A04020101010102" pitchFamily="34" charset="77"/>
              </a:rPr>
              <a:t>$11 - $13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40" y="4220385"/>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a:t>
            </a:r>
          </a:p>
          <a:p>
            <a:pPr algn="ctr"/>
            <a:r>
              <a:rPr lang="en-US" sz="2400">
                <a:solidFill>
                  <a:schemeClr val="bg1"/>
                </a:solidFill>
                <a:latin typeface="Circular Std Black" panose="020B0A04020101010102" pitchFamily="34" charset="77"/>
                <a:cs typeface="Circular Std Black" panose="020B0A04020101010102" pitchFamily="34" charset="77"/>
              </a:rPr>
              <a:t>$14 - $16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9B461B59-5A31-34BE-106A-E00A007A2821}"/>
              </a:ext>
            </a:extLst>
          </p:cNvPr>
          <p:cNvSpPr txBox="1"/>
          <p:nvPr/>
        </p:nvSpPr>
        <p:spPr>
          <a:xfrm>
            <a:off x="404192" y="446245"/>
            <a:ext cx="11383616"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TARGET MARKET</a:t>
            </a:r>
          </a:p>
        </p:txBody>
      </p:sp>
    </p:spTree>
    <p:extLst>
      <p:ext uri="{BB962C8B-B14F-4D97-AF65-F5344CB8AC3E}">
        <p14:creationId xmlns:p14="http://schemas.microsoft.com/office/powerpoint/2010/main" val="15648600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54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48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66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18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bwR7tKFBEuEDxgvO1o5F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2999</Words>
  <Application>Microsoft Macintosh PowerPoint</Application>
  <PresentationFormat>Widescreen</PresentationFormat>
  <Paragraphs>635</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Circular Std Black</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Denzil</dc:creator>
  <cp:lastModifiedBy>Shirva, Akshitha Mohan</cp:lastModifiedBy>
  <cp:revision>1</cp:revision>
  <cp:lastPrinted>2024-04-27T19:14:29Z</cp:lastPrinted>
  <dcterms:created xsi:type="dcterms:W3CDTF">2024-04-05T15:38:06Z</dcterms:created>
  <dcterms:modified xsi:type="dcterms:W3CDTF">2024-04-28T01:03:36Z</dcterms:modified>
</cp:coreProperties>
</file>